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>
      <p:cViewPr varScale="1">
        <p:scale>
          <a:sx n="108" d="100"/>
          <a:sy n="108" d="100"/>
        </p:scale>
        <p:origin x="1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9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6729-D55D-A74C-8A8B-281F58338947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C41F-7CC9-9C48-BF18-E7D7500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2193-BD21-BCE2-4C11-E17D75E1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FBDA-3125-07BF-C8D4-61B2F8623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6381E558-A15B-9740-D3A9-C9BBA9B3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B7AFEB-8247-4FFC-28CC-FD386D69D854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35000">
                <a:schemeClr val="tx1">
                  <a:alpha val="39695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F602503E-69E5-0112-A3E7-B7A1ADAC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648" y="1633078"/>
            <a:ext cx="6807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6381E558-A15B-9740-D3A9-C9BBA9B3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B7AFEB-8247-4FFC-28CC-FD386D69D854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35000">
                <a:schemeClr val="tx1">
                  <a:alpha val="39695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F602503E-69E5-0112-A3E7-B7A1ADAC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648" y="1633078"/>
            <a:ext cx="6807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9C5E2-2C1B-0B3F-A7C5-6A889CA5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3" y="204069"/>
            <a:ext cx="8722425" cy="16067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“Oh come, let us sing to the LORD! Let us shout joyfully to the Rock of our salvation. Let us come before His presence with thanksgiving; Let us shout joyfully to Him with psalms.”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Psalm 95:1-2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Command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Thessalonians 5:18; Colossians 3:17; 2:6-7; 4:2; Ephesians 5:3-4;     1 Timothy 4:4-5; Hebrews 12:28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1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“Oh come, let us sing to the LORD! Let us shout joyfully to the Rock of our salvation. Let us come before His presence with thanksgiving; Let us shout joyfully to Him with psalms.”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Psalm 95:1-2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Willing Reciprocation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Excitement, joy, adoration.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“Lord” </a:t>
            </a:r>
            <a:r>
              <a:rPr lang="en-US" sz="3200" dirty="0">
                <a:solidFill>
                  <a:schemeClr val="bg1"/>
                </a:solidFill>
              </a:rPr>
              <a:t>– covenant name – </a:t>
            </a:r>
            <a:r>
              <a:rPr lang="en-US" sz="3200" dirty="0">
                <a:solidFill>
                  <a:srgbClr val="FFC000"/>
                </a:solidFill>
              </a:rPr>
              <a:t>Exodus 3:13-15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“Rock of our salvation”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“come before His presence”</a:t>
            </a:r>
            <a:r>
              <a:rPr lang="en-US" sz="3200" dirty="0">
                <a:solidFill>
                  <a:schemeClr val="bg1"/>
                </a:solidFill>
              </a:rPr>
              <a:t>                     (</a:t>
            </a:r>
            <a:r>
              <a:rPr lang="en-US" sz="3200" dirty="0">
                <a:solidFill>
                  <a:srgbClr val="FFC000"/>
                </a:solidFill>
              </a:rPr>
              <a:t>cf. Hebrews 10:22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C082E-5174-DEB1-9A49-9DD726C0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3" y="204069"/>
            <a:ext cx="8722425" cy="16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A476F-6BFD-A3EE-4E74-D8B7DD1E2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7" y="213670"/>
            <a:ext cx="8918369" cy="1603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“For the LORD is the great God, And the great King above all gods. In His hand are the deep places of the earth; The heights of the hills are His also. The sea is His, for He made it; And His hands formed the dry land.”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Psalm 95:3-5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Sovereign Creator of the Universe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God and King of gods – </a:t>
            </a:r>
            <a:r>
              <a:rPr lang="en-US" sz="3200" dirty="0">
                <a:solidFill>
                  <a:srgbClr val="FFC000"/>
                </a:solidFill>
              </a:rPr>
              <a:t>1 Timothy 6:15; Deut. 6:4-5, 13-15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4-5) </a:t>
            </a:r>
            <a:r>
              <a:rPr lang="en-US" sz="3200" dirty="0">
                <a:solidFill>
                  <a:schemeClr val="bg1"/>
                </a:solidFill>
              </a:rPr>
              <a:t>– Creator God – </a:t>
            </a:r>
            <a:r>
              <a:rPr lang="en-US" sz="3200" dirty="0">
                <a:solidFill>
                  <a:srgbClr val="FFC000"/>
                </a:solidFill>
              </a:rPr>
              <a:t>Psalm 19:1-2;      Romans 1:20;             Acts 14:14-17;        Psalm 50:12-15</a:t>
            </a:r>
          </a:p>
        </p:txBody>
      </p:sp>
    </p:spTree>
    <p:extLst>
      <p:ext uri="{BB962C8B-B14F-4D97-AF65-F5344CB8AC3E}">
        <p14:creationId xmlns:p14="http://schemas.microsoft.com/office/powerpoint/2010/main" val="23987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“Oh come, let us worship and bow down; Let us kneel before the LORD our Maker.”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Psalm 95:6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Sovereign Creator of the Universe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6) </a:t>
            </a:r>
            <a:r>
              <a:rPr lang="en-US" sz="3200" dirty="0">
                <a:solidFill>
                  <a:schemeClr val="bg1"/>
                </a:solidFill>
              </a:rPr>
              <a:t>– He is our Maker.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We are to glorify Him – </a:t>
            </a:r>
            <a:r>
              <a:rPr lang="en-US" sz="3200" dirty="0">
                <a:solidFill>
                  <a:srgbClr val="FFC000"/>
                </a:solidFill>
              </a:rPr>
              <a:t>Ecclesiastes 12:13-14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We are for Him –            </a:t>
            </a:r>
            <a:r>
              <a:rPr lang="en-US" sz="3200" dirty="0">
                <a:solidFill>
                  <a:srgbClr val="FFC000"/>
                </a:solidFill>
              </a:rPr>
              <a:t>1 Corinthians 8:5-6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6BD5A-7CA3-F3D0-B331-C1C227DB5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7" y="213670"/>
            <a:ext cx="8918369" cy="16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“Oh come, let us worship and bow down; Let us kneel before the LORD our Maker. For He is our God, And we are the people of His pasture, And the sheep of His hand.”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Psalm 95:6-7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Shepherd of His People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Matthew 7:7-11 </a:t>
            </a:r>
            <a:r>
              <a:rPr lang="en-US" sz="3200" dirty="0">
                <a:solidFill>
                  <a:schemeClr val="bg1"/>
                </a:solidFill>
              </a:rPr>
              <a:t>(physically);               </a:t>
            </a:r>
            <a:r>
              <a:rPr lang="en-US" sz="3200" dirty="0">
                <a:solidFill>
                  <a:srgbClr val="FFC000"/>
                </a:solidFill>
              </a:rPr>
              <a:t>John 10:27-30 </a:t>
            </a:r>
            <a:r>
              <a:rPr lang="en-US" sz="3200" dirty="0">
                <a:solidFill>
                  <a:schemeClr val="bg1"/>
                </a:solidFill>
              </a:rPr>
              <a:t>(spiritually)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Deep places/heights –   </a:t>
            </a:r>
            <a:r>
              <a:rPr lang="en-US" sz="3200" dirty="0">
                <a:solidFill>
                  <a:srgbClr val="FFC000"/>
                </a:solidFill>
              </a:rPr>
              <a:t>1 Kings 20:23, 28-29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Sea – </a:t>
            </a:r>
            <a:r>
              <a:rPr lang="en-US" sz="3200" dirty="0">
                <a:solidFill>
                  <a:srgbClr val="FFC000"/>
                </a:solidFill>
              </a:rPr>
              <a:t>Psalm 124:1-5; 67:7; Mark 4:37-41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6259F-6343-EF4A-FA44-ADF6A457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7" y="213670"/>
            <a:ext cx="8918369" cy="16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9E3DE-C4E5-93ED-CDC8-99871E59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2" y="255968"/>
            <a:ext cx="8718126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i="1" dirty="0">
                <a:solidFill>
                  <a:schemeClr val="bg1"/>
                </a:solidFill>
              </a:rPr>
              <a:t>“Today, if you will hear His voice: "Do not harden your hearts, as in the rebellion, As in the day of trial in the wilderness, When your fathers tested Me; They tried Me, though they saw My work. For forty years I was grieved with that generation, And said, 'It is a people who go astray in their hearts, And they do not know My ways.’ So I swore in My wrath, 'They shall not enter My rest.’”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bg1"/>
                </a:solidFill>
              </a:rPr>
              <a:t>Psalm 95:7b-11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Text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General representation of wilderness generation – </a:t>
            </a:r>
            <a:r>
              <a:rPr lang="en-US" sz="3200" dirty="0">
                <a:solidFill>
                  <a:srgbClr val="FFC000"/>
                </a:solidFill>
              </a:rPr>
              <a:t>(v. 10)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8-9)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err="1">
                <a:solidFill>
                  <a:schemeClr val="bg1"/>
                </a:solidFill>
              </a:rPr>
              <a:t>Meribah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Massah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Exodus 17:1-7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11) </a:t>
            </a:r>
            <a:r>
              <a:rPr lang="en-US" sz="3200" dirty="0">
                <a:solidFill>
                  <a:schemeClr val="bg1"/>
                </a:solidFill>
              </a:rPr>
              <a:t>– consequence – </a:t>
            </a:r>
            <a:r>
              <a:rPr lang="en-US" sz="3200" dirty="0">
                <a:solidFill>
                  <a:srgbClr val="FFC000"/>
                </a:solidFill>
              </a:rPr>
              <a:t>Numbers 14:22-23</a:t>
            </a:r>
          </a:p>
        </p:txBody>
      </p:sp>
    </p:spTree>
    <p:extLst>
      <p:ext uri="{BB962C8B-B14F-4D97-AF65-F5344CB8AC3E}">
        <p14:creationId xmlns:p14="http://schemas.microsoft.com/office/powerpoint/2010/main" val="1250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grass&#10;&#10;Description automatically generated">
            <a:extLst>
              <a:ext uri="{FF2B5EF4-FFF2-40B4-BE49-F238E27FC236}">
                <a16:creationId xmlns:a16="http://schemas.microsoft.com/office/drawing/2014/main" id="{56D37028-AFE3-60BC-6180-3333F1FA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CD41A-54F9-AF5B-0144-0275FFDABC00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35000">
                <a:schemeClr val="tx1">
                  <a:alpha val="7500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0A2F-3431-FAC5-6022-689A8112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" y="1581533"/>
            <a:ext cx="3749634" cy="5020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i="1" dirty="0">
                <a:solidFill>
                  <a:schemeClr val="bg1"/>
                </a:solidFill>
              </a:rPr>
              <a:t>“Today, if you will hear His voice: "Do not harden your hearts, as in the rebellion, As in the day of trial in the wilderness, When your fathers tested Me; They tried Me, though they saw My work. For forty years I was grieved with that generation, And said, 'It is a people who go astray in their hearts, And they do not know My ways.’ So I swore in My wrath, 'They shall not enter My rest.’”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bg1"/>
                </a:solidFill>
              </a:rPr>
              <a:t>Psalm 95:7b-11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E00CE7-7693-C2FA-AE8E-945C2CC9364C}"/>
              </a:ext>
            </a:extLst>
          </p:cNvPr>
          <p:cNvSpPr txBox="1">
            <a:spLocks/>
          </p:cNvSpPr>
          <p:nvPr/>
        </p:nvSpPr>
        <p:spPr>
          <a:xfrm>
            <a:off x="4358244" y="1581532"/>
            <a:ext cx="4545279" cy="5020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Problem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They were not mindful of God, nor thankful, nor faithful.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Praise and gratitude are indispensable in faithfulness – </a:t>
            </a:r>
            <a:r>
              <a:rPr lang="en-US" sz="3200" dirty="0">
                <a:solidFill>
                  <a:srgbClr val="FFC000"/>
                </a:solidFill>
              </a:rPr>
              <a:t>Deuteronomy 8:11-20</a:t>
            </a:r>
          </a:p>
          <a:p>
            <a:pPr marL="342900" lvl="1" indent="-342900">
              <a:spcBef>
                <a:spcPts val="1000"/>
              </a:spcBef>
              <a:buClr>
                <a:schemeClr val="bg1"/>
              </a:buClr>
            </a:pPr>
            <a:r>
              <a:rPr lang="en-US" sz="3200" i="1" dirty="0">
                <a:solidFill>
                  <a:schemeClr val="bg1"/>
                </a:solidFill>
              </a:rPr>
              <a:t>“nor were [they] thankful” </a:t>
            </a:r>
            <a:r>
              <a:rPr lang="en-US" sz="3200" dirty="0">
                <a:solidFill>
                  <a:schemeClr val="bg1"/>
                </a:solidFill>
              </a:rPr>
              <a:t>–          </a:t>
            </a:r>
            <a:r>
              <a:rPr lang="en-US" sz="3200" dirty="0">
                <a:solidFill>
                  <a:srgbClr val="FFC000"/>
                </a:solidFill>
              </a:rPr>
              <a:t>Romans 1:21-24, 26, 28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2DC44-1AD8-A9B2-EDC1-3BFC6C47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2" y="255968"/>
            <a:ext cx="87181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643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2022-11-18T21:24:16Z</dcterms:created>
  <dcterms:modified xsi:type="dcterms:W3CDTF">2022-11-26T14:49:59Z</dcterms:modified>
</cp:coreProperties>
</file>