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7" r:id="rId2"/>
    <p:sldId id="256"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p:cViewPr varScale="1">
        <p:scale>
          <a:sx n="102" d="100"/>
          <a:sy n="102" d="100"/>
        </p:scale>
        <p:origin x="6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93F3A6-8880-0B4D-AD07-FB6780B260BA}"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39486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3F3A6-8880-0B4D-AD07-FB6780B260BA}"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404274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3F3A6-8880-0B4D-AD07-FB6780B260BA}"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381356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3F3A6-8880-0B4D-AD07-FB6780B260BA}"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352506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93F3A6-8880-0B4D-AD07-FB6780B260BA}"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12784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93F3A6-8880-0B4D-AD07-FB6780B260BA}"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106000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93F3A6-8880-0B4D-AD07-FB6780B260BA}" type="datetimeFigureOut">
              <a:rPr lang="en-US" smtClean="0"/>
              <a:t>11/26/22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34137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93F3A6-8880-0B4D-AD07-FB6780B260BA}" type="datetimeFigureOut">
              <a:rPr lang="en-US" smtClean="0"/>
              <a:t>11/26/22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8157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3F3A6-8880-0B4D-AD07-FB6780B260BA}" type="datetimeFigureOut">
              <a:rPr lang="en-US" smtClean="0"/>
              <a:t>11/26/22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7492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3F3A6-8880-0B4D-AD07-FB6780B260BA}"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421621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3F3A6-8880-0B4D-AD07-FB6780B260BA}"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C6C38-EC59-9042-9973-DE85C6490B78}" type="slidenum">
              <a:rPr lang="en-US" smtClean="0"/>
              <a:t>‹#›</a:t>
            </a:fld>
            <a:endParaRPr lang="en-US"/>
          </a:p>
        </p:txBody>
      </p:sp>
    </p:spTree>
    <p:extLst>
      <p:ext uri="{BB962C8B-B14F-4D97-AF65-F5344CB8AC3E}">
        <p14:creationId xmlns:p14="http://schemas.microsoft.com/office/powerpoint/2010/main" val="415790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3F3A6-8880-0B4D-AD07-FB6780B260BA}" type="datetimeFigureOut">
              <a:rPr lang="en-US" smtClean="0"/>
              <a:t>11/26/22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C6C38-EC59-9042-9973-DE85C6490B78}" type="slidenum">
              <a:rPr lang="en-US" smtClean="0"/>
              <a:t>‹#›</a:t>
            </a:fld>
            <a:endParaRPr lang="en-US"/>
          </a:p>
        </p:txBody>
      </p:sp>
    </p:spTree>
    <p:extLst>
      <p:ext uri="{BB962C8B-B14F-4D97-AF65-F5344CB8AC3E}">
        <p14:creationId xmlns:p14="http://schemas.microsoft.com/office/powerpoint/2010/main" val="63389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106A-1DC8-9C2D-509A-A2FC7697DE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916026-4508-7D73-B285-A9B1DAD27B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308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5C921BCC-FEC1-BC84-092E-8555E857E393}"/>
              </a:ext>
            </a:extLst>
          </p:cNvPr>
          <p:cNvPicPr>
            <a:picLocks noChangeAspect="1"/>
          </p:cNvPicPr>
          <p:nvPr/>
        </p:nvPicPr>
        <p:blipFill>
          <a:blip r:embed="rId2"/>
          <a:stretch>
            <a:fillRect/>
          </a:stretch>
        </p:blipFill>
        <p:spPr>
          <a:xfrm>
            <a:off x="536009" y="949149"/>
            <a:ext cx="8071981" cy="4772114"/>
          </a:xfrm>
          <a:prstGeom prst="rect">
            <a:avLst/>
          </a:prstGeom>
        </p:spPr>
      </p:pic>
    </p:spTree>
    <p:extLst>
      <p:ext uri="{BB962C8B-B14F-4D97-AF65-F5344CB8AC3E}">
        <p14:creationId xmlns:p14="http://schemas.microsoft.com/office/powerpoint/2010/main" val="4392644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01490A1B-402C-3914-61B4-2C10658ADF21}"/>
              </a:ext>
            </a:extLst>
          </p:cNvPr>
          <p:cNvPicPr>
            <a:picLocks noChangeAspect="1"/>
          </p:cNvPicPr>
          <p:nvPr/>
        </p:nvPicPr>
        <p:blipFill>
          <a:blip r:embed="rId4"/>
          <a:stretch>
            <a:fillRect/>
          </a:stretch>
        </p:blipFill>
        <p:spPr>
          <a:xfrm>
            <a:off x="-87683" y="60439"/>
            <a:ext cx="8917358" cy="1687068"/>
          </a:xfrm>
          <a:prstGeom prst="rect">
            <a:avLst/>
          </a:prstGeom>
        </p:spPr>
      </p:pic>
      <p:sp>
        <p:nvSpPr>
          <p:cNvPr id="3" name="Content Placeholder 2">
            <a:extLst>
              <a:ext uri="{FF2B5EF4-FFF2-40B4-BE49-F238E27FC236}">
                <a16:creationId xmlns:a16="http://schemas.microsoft.com/office/drawing/2014/main" id="{B0BEA87C-AD84-D4BA-11A1-AA3CCF746504}"/>
              </a:ext>
            </a:extLst>
          </p:cNvPr>
          <p:cNvSpPr>
            <a:spLocks noGrp="1"/>
          </p:cNvSpPr>
          <p:nvPr>
            <p:ph idx="1"/>
          </p:nvPr>
        </p:nvSpPr>
        <p:spPr>
          <a:xfrm>
            <a:off x="314325" y="1477746"/>
            <a:ext cx="8515350" cy="5060840"/>
          </a:xfrm>
        </p:spPr>
        <p:txBody>
          <a:bodyPr/>
          <a:lstStyle/>
          <a:p>
            <a:pPr marL="0" indent="0">
              <a:buNone/>
            </a:pPr>
            <a:r>
              <a:rPr lang="en-US" sz="3600" b="1" dirty="0">
                <a:solidFill>
                  <a:schemeClr val="bg1"/>
                </a:solidFill>
              </a:rPr>
              <a:t>Paul’s Focus</a:t>
            </a:r>
          </a:p>
          <a:p>
            <a:r>
              <a:rPr lang="en-US" sz="3200" dirty="0">
                <a:solidFill>
                  <a:schemeClr val="bg1"/>
                </a:solidFill>
              </a:rPr>
              <a:t>The cause of Christ – </a:t>
            </a:r>
            <a:r>
              <a:rPr lang="en-US" sz="3200" dirty="0">
                <a:solidFill>
                  <a:srgbClr val="FFC000"/>
                </a:solidFill>
              </a:rPr>
              <a:t>Philippians 1:21; 2:20-21; 4:4; 1:12-18</a:t>
            </a:r>
          </a:p>
          <a:p>
            <a:r>
              <a:rPr lang="en-US" sz="3200" dirty="0">
                <a:solidFill>
                  <a:schemeClr val="bg1"/>
                </a:solidFill>
              </a:rPr>
              <a:t>The Text – </a:t>
            </a:r>
            <a:r>
              <a:rPr lang="en-US" sz="3200" dirty="0">
                <a:solidFill>
                  <a:srgbClr val="FFC000"/>
                </a:solidFill>
              </a:rPr>
              <a:t>Philippians 1:19-20</a:t>
            </a:r>
          </a:p>
          <a:p>
            <a:pPr lvl="1"/>
            <a:r>
              <a:rPr lang="en-US" sz="3200" i="1" dirty="0">
                <a:solidFill>
                  <a:schemeClr val="bg1"/>
                </a:solidFill>
              </a:rPr>
              <a:t>“Deliverance” </a:t>
            </a:r>
            <a:r>
              <a:rPr lang="en-US" sz="3200" dirty="0">
                <a:solidFill>
                  <a:schemeClr val="bg1"/>
                </a:solidFill>
              </a:rPr>
              <a:t>corresponds to not being </a:t>
            </a:r>
            <a:r>
              <a:rPr lang="en-US" sz="3200" i="1" dirty="0">
                <a:solidFill>
                  <a:schemeClr val="bg1"/>
                </a:solidFill>
              </a:rPr>
              <a:t>“ashamed” </a:t>
            </a:r>
            <a:r>
              <a:rPr lang="en-US" sz="3200" dirty="0">
                <a:solidFill>
                  <a:schemeClr val="bg1"/>
                </a:solidFill>
              </a:rPr>
              <a:t>but with </a:t>
            </a:r>
            <a:r>
              <a:rPr lang="en-US" sz="3200" i="1" dirty="0">
                <a:solidFill>
                  <a:schemeClr val="bg1"/>
                </a:solidFill>
              </a:rPr>
              <a:t>“boldness…Christ will be magnified.”</a:t>
            </a:r>
          </a:p>
          <a:p>
            <a:pPr lvl="1"/>
            <a:r>
              <a:rPr lang="en-US" sz="3200" dirty="0">
                <a:solidFill>
                  <a:schemeClr val="bg1"/>
                </a:solidFill>
              </a:rPr>
              <a:t>His continued faithfulness in boldness in contrast to being ashamed – </a:t>
            </a:r>
            <a:r>
              <a:rPr lang="en-US" sz="3200" dirty="0">
                <a:solidFill>
                  <a:srgbClr val="FFC000"/>
                </a:solidFill>
              </a:rPr>
              <a:t>cf. 2 Timothy 1:8; 4:16</a:t>
            </a:r>
          </a:p>
          <a:p>
            <a:pPr marL="0" indent="0">
              <a:buNone/>
            </a:pPr>
            <a:endParaRPr lang="en-US" dirty="0">
              <a:solidFill>
                <a:schemeClr val="bg1"/>
              </a:solidFill>
            </a:endParaRPr>
          </a:p>
        </p:txBody>
      </p:sp>
    </p:spTree>
    <p:extLst>
      <p:ext uri="{BB962C8B-B14F-4D97-AF65-F5344CB8AC3E}">
        <p14:creationId xmlns:p14="http://schemas.microsoft.com/office/powerpoint/2010/main" val="2350633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EA87C-AD84-D4BA-11A1-AA3CCF746504}"/>
              </a:ext>
            </a:extLst>
          </p:cNvPr>
          <p:cNvSpPr>
            <a:spLocks noGrp="1"/>
          </p:cNvSpPr>
          <p:nvPr>
            <p:ph idx="1"/>
          </p:nvPr>
        </p:nvSpPr>
        <p:spPr>
          <a:xfrm>
            <a:off x="314325" y="1477746"/>
            <a:ext cx="8515350" cy="5060840"/>
          </a:xfrm>
        </p:spPr>
        <p:txBody>
          <a:bodyPr/>
          <a:lstStyle/>
          <a:p>
            <a:pPr marL="0" indent="0">
              <a:buNone/>
            </a:pPr>
            <a:r>
              <a:rPr lang="en-US" sz="3600" b="1" dirty="0">
                <a:solidFill>
                  <a:schemeClr val="bg1"/>
                </a:solidFill>
              </a:rPr>
              <a:t>Paul’s Focus</a:t>
            </a:r>
          </a:p>
          <a:p>
            <a:r>
              <a:rPr lang="en-US" sz="3200" dirty="0">
                <a:solidFill>
                  <a:schemeClr val="bg1"/>
                </a:solidFill>
              </a:rPr>
              <a:t>The cause of Christ – </a:t>
            </a:r>
            <a:r>
              <a:rPr lang="en-US" sz="3200" dirty="0">
                <a:solidFill>
                  <a:srgbClr val="FFC000"/>
                </a:solidFill>
              </a:rPr>
              <a:t>Philippians 1:21; 2:20-21; 4:4; 1:12-18</a:t>
            </a:r>
          </a:p>
          <a:p>
            <a:r>
              <a:rPr lang="en-US" sz="3200" dirty="0">
                <a:solidFill>
                  <a:schemeClr val="bg1"/>
                </a:solidFill>
              </a:rPr>
              <a:t>The Text – </a:t>
            </a:r>
            <a:r>
              <a:rPr lang="en-US" sz="3200" dirty="0">
                <a:solidFill>
                  <a:srgbClr val="FFC000"/>
                </a:solidFill>
              </a:rPr>
              <a:t>Philippians 1:19-20</a:t>
            </a:r>
          </a:p>
          <a:p>
            <a:pPr lvl="1"/>
            <a:r>
              <a:rPr lang="en-US" sz="3200" dirty="0">
                <a:solidFill>
                  <a:schemeClr val="bg1"/>
                </a:solidFill>
              </a:rPr>
              <a:t>Possible reference to </a:t>
            </a:r>
            <a:r>
              <a:rPr lang="en-US" sz="3200" dirty="0">
                <a:solidFill>
                  <a:srgbClr val="FFC000"/>
                </a:solidFill>
              </a:rPr>
              <a:t>Job 13:16</a:t>
            </a:r>
          </a:p>
          <a:p>
            <a:pPr lvl="1"/>
            <a:r>
              <a:rPr lang="en-US" sz="3200" dirty="0">
                <a:solidFill>
                  <a:schemeClr val="bg1"/>
                </a:solidFill>
              </a:rPr>
              <a:t>“They are saved from what would be far worse for them…In the case of Paul it is the idea that during the rest of his trial before the imperial court he disgrace Christ and the gospel.” (</a:t>
            </a:r>
            <a:r>
              <a:rPr lang="en-US" sz="3200" dirty="0" err="1">
                <a:solidFill>
                  <a:schemeClr val="bg1"/>
                </a:solidFill>
              </a:rPr>
              <a:t>Leski</a:t>
            </a:r>
            <a:r>
              <a:rPr lang="en-US" sz="3200" dirty="0">
                <a:solidFill>
                  <a:schemeClr val="bg1"/>
                </a:solidFill>
              </a:rPr>
              <a:t>)</a:t>
            </a:r>
            <a:endParaRPr lang="en-US" dirty="0">
              <a:solidFill>
                <a:schemeClr val="bg1"/>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1278B6C9-A40D-AB7B-C1BB-5452DF79D97C}"/>
              </a:ext>
            </a:extLst>
          </p:cNvPr>
          <p:cNvPicPr>
            <a:picLocks noChangeAspect="1"/>
          </p:cNvPicPr>
          <p:nvPr/>
        </p:nvPicPr>
        <p:blipFill>
          <a:blip r:embed="rId4"/>
          <a:stretch>
            <a:fillRect/>
          </a:stretch>
        </p:blipFill>
        <p:spPr>
          <a:xfrm>
            <a:off x="-87683" y="60439"/>
            <a:ext cx="8917358" cy="1687068"/>
          </a:xfrm>
          <a:prstGeom prst="rect">
            <a:avLst/>
          </a:prstGeom>
        </p:spPr>
      </p:pic>
    </p:spTree>
    <p:extLst>
      <p:ext uri="{BB962C8B-B14F-4D97-AF65-F5344CB8AC3E}">
        <p14:creationId xmlns:p14="http://schemas.microsoft.com/office/powerpoint/2010/main" val="4151606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EA87C-AD84-D4BA-11A1-AA3CCF746504}"/>
              </a:ext>
            </a:extLst>
          </p:cNvPr>
          <p:cNvSpPr>
            <a:spLocks noGrp="1"/>
          </p:cNvSpPr>
          <p:nvPr>
            <p:ph idx="1"/>
          </p:nvPr>
        </p:nvSpPr>
        <p:spPr>
          <a:xfrm>
            <a:off x="314325" y="1477746"/>
            <a:ext cx="8515350" cy="5060840"/>
          </a:xfrm>
        </p:spPr>
        <p:txBody>
          <a:bodyPr>
            <a:normAutofit/>
          </a:bodyPr>
          <a:lstStyle/>
          <a:p>
            <a:pPr marL="0" indent="0">
              <a:buNone/>
            </a:pPr>
            <a:r>
              <a:rPr lang="en-US" sz="3600" b="1" dirty="0">
                <a:solidFill>
                  <a:schemeClr val="bg1"/>
                </a:solidFill>
              </a:rPr>
              <a:t>The Spirit of Jesus Christ</a:t>
            </a:r>
          </a:p>
          <a:p>
            <a:r>
              <a:rPr lang="en-US" sz="3200" dirty="0">
                <a:solidFill>
                  <a:schemeClr val="bg1"/>
                </a:solidFill>
              </a:rPr>
              <a:t>The means by which he will be able to stand in what may be his greatest trial – </a:t>
            </a:r>
            <a:r>
              <a:rPr lang="en-US" sz="3200" dirty="0">
                <a:solidFill>
                  <a:srgbClr val="FFC000"/>
                </a:solidFill>
              </a:rPr>
              <a:t>Philippians 1:19</a:t>
            </a:r>
          </a:p>
          <a:p>
            <a:r>
              <a:rPr lang="en-US" sz="3200" dirty="0">
                <a:solidFill>
                  <a:schemeClr val="bg1"/>
                </a:solidFill>
              </a:rPr>
              <a:t>NOT </a:t>
            </a:r>
            <a:r>
              <a:rPr lang="en-US" sz="3200" i="1" dirty="0">
                <a:solidFill>
                  <a:schemeClr val="bg1"/>
                </a:solidFill>
              </a:rPr>
              <a:t>“the Spirit of Christ” </a:t>
            </a:r>
            <a:r>
              <a:rPr lang="en-US" sz="3200" dirty="0">
                <a:solidFill>
                  <a:schemeClr val="bg1"/>
                </a:solidFill>
              </a:rPr>
              <a:t>– </a:t>
            </a:r>
            <a:r>
              <a:rPr lang="en-US" sz="3200" dirty="0">
                <a:solidFill>
                  <a:srgbClr val="FFC000"/>
                </a:solidFill>
              </a:rPr>
              <a:t>cf. Romans 8:9;          1 Peter 1:10-12</a:t>
            </a:r>
          </a:p>
          <a:p>
            <a:r>
              <a:rPr lang="en-US" sz="3200" i="1" dirty="0">
                <a:solidFill>
                  <a:schemeClr val="bg1"/>
                </a:solidFill>
              </a:rPr>
              <a:t>“Jesus Christ” </a:t>
            </a:r>
            <a:r>
              <a:rPr lang="en-US" sz="3200" dirty="0">
                <a:solidFill>
                  <a:schemeClr val="bg1"/>
                </a:solidFill>
              </a:rPr>
              <a:t>gives emphasis to His humanity – </a:t>
            </a:r>
            <a:r>
              <a:rPr lang="en-US" sz="3200" dirty="0">
                <a:solidFill>
                  <a:srgbClr val="FFC000"/>
                </a:solidFill>
              </a:rPr>
              <a:t>cf.  1 Timothy 2:5</a:t>
            </a:r>
          </a:p>
          <a:p>
            <a:r>
              <a:rPr lang="en-US" sz="3200" dirty="0">
                <a:solidFill>
                  <a:schemeClr val="bg1"/>
                </a:solidFill>
              </a:rPr>
              <a:t>The disposition Jesus possessed as a man in similar situations – </a:t>
            </a:r>
            <a:r>
              <a:rPr lang="en-US" sz="3200" dirty="0">
                <a:solidFill>
                  <a:srgbClr val="FFC000"/>
                </a:solidFill>
              </a:rPr>
              <a:t>1 Peter 2:21-23;         Hebrews 2:14, 17-18; 4:15</a:t>
            </a:r>
            <a:endParaRPr lang="en-US" dirty="0">
              <a:solidFill>
                <a:srgbClr val="FFC000"/>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4EDB6D49-B020-948A-14F3-6238FA20EF77}"/>
              </a:ext>
            </a:extLst>
          </p:cNvPr>
          <p:cNvPicPr>
            <a:picLocks noChangeAspect="1"/>
          </p:cNvPicPr>
          <p:nvPr/>
        </p:nvPicPr>
        <p:blipFill>
          <a:blip r:embed="rId4"/>
          <a:stretch>
            <a:fillRect/>
          </a:stretch>
        </p:blipFill>
        <p:spPr>
          <a:xfrm>
            <a:off x="-87683" y="60439"/>
            <a:ext cx="8917358" cy="1687068"/>
          </a:xfrm>
          <a:prstGeom prst="rect">
            <a:avLst/>
          </a:prstGeom>
        </p:spPr>
      </p:pic>
    </p:spTree>
    <p:extLst>
      <p:ext uri="{BB962C8B-B14F-4D97-AF65-F5344CB8AC3E}">
        <p14:creationId xmlns:p14="http://schemas.microsoft.com/office/powerpoint/2010/main" val="2398863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01F7A88-B5D0-AB28-F0FC-0F0F29EEC7B9}"/>
              </a:ext>
            </a:extLst>
          </p:cNvPr>
          <p:cNvPicPr>
            <a:picLocks noChangeAspect="1"/>
          </p:cNvPicPr>
          <p:nvPr/>
        </p:nvPicPr>
        <p:blipFill>
          <a:blip r:embed="rId4"/>
          <a:stretch>
            <a:fillRect/>
          </a:stretch>
        </p:blipFill>
        <p:spPr>
          <a:xfrm>
            <a:off x="-12526" y="-114401"/>
            <a:ext cx="9144000" cy="2027748"/>
          </a:xfrm>
          <a:prstGeom prst="rect">
            <a:avLst/>
          </a:prstGeom>
        </p:spPr>
      </p:pic>
      <p:sp>
        <p:nvSpPr>
          <p:cNvPr id="3" name="Content Placeholder 2">
            <a:extLst>
              <a:ext uri="{FF2B5EF4-FFF2-40B4-BE49-F238E27FC236}">
                <a16:creationId xmlns:a16="http://schemas.microsoft.com/office/drawing/2014/main" id="{B0BEA87C-AD84-D4BA-11A1-AA3CCF746504}"/>
              </a:ext>
            </a:extLst>
          </p:cNvPr>
          <p:cNvSpPr>
            <a:spLocks noGrp="1"/>
          </p:cNvSpPr>
          <p:nvPr>
            <p:ph idx="1"/>
          </p:nvPr>
        </p:nvSpPr>
        <p:spPr>
          <a:xfrm>
            <a:off x="314325" y="1716066"/>
            <a:ext cx="8515350" cy="4822520"/>
          </a:xfrm>
        </p:spPr>
        <p:txBody>
          <a:bodyPr>
            <a:normAutofit lnSpcReduction="10000"/>
          </a:bodyPr>
          <a:lstStyle/>
          <a:p>
            <a:pPr marL="0" indent="0">
              <a:buNone/>
            </a:pPr>
            <a:r>
              <a:rPr lang="en-US" sz="3600" b="1" dirty="0">
                <a:solidFill>
                  <a:schemeClr val="bg1"/>
                </a:solidFill>
              </a:rPr>
              <a:t>A Spirit of Trust and Surrender</a:t>
            </a:r>
          </a:p>
          <a:p>
            <a:r>
              <a:rPr lang="en-US" sz="3200" dirty="0">
                <a:solidFill>
                  <a:schemeClr val="bg1"/>
                </a:solidFill>
              </a:rPr>
              <a:t>A spirit of full trust in God as Father –       </a:t>
            </a:r>
            <a:r>
              <a:rPr lang="en-US" sz="3200" dirty="0">
                <a:solidFill>
                  <a:srgbClr val="FFC000"/>
                </a:solidFill>
              </a:rPr>
              <a:t>Romans 8:14-15; Galatians 4:6-7</a:t>
            </a:r>
          </a:p>
          <a:p>
            <a:pPr lvl="1"/>
            <a:r>
              <a:rPr lang="en-US" sz="3200" dirty="0">
                <a:solidFill>
                  <a:schemeClr val="bg1"/>
                </a:solidFill>
              </a:rPr>
              <a:t>We trust in God’s provisions and can appeal to Him always – </a:t>
            </a:r>
            <a:r>
              <a:rPr lang="en-US" sz="3200" dirty="0">
                <a:solidFill>
                  <a:srgbClr val="FFC000"/>
                </a:solidFill>
              </a:rPr>
              <a:t>Hebrews 10:19; 1 Peter 5:6-7</a:t>
            </a:r>
          </a:p>
          <a:p>
            <a:r>
              <a:rPr lang="en-US" sz="3200" dirty="0">
                <a:solidFill>
                  <a:schemeClr val="bg1"/>
                </a:solidFill>
              </a:rPr>
              <a:t>A spirit of full surrender to God even in the greatest trial – </a:t>
            </a:r>
            <a:r>
              <a:rPr lang="en-US" sz="3200" dirty="0">
                <a:solidFill>
                  <a:srgbClr val="FFC000"/>
                </a:solidFill>
              </a:rPr>
              <a:t>Mark 14:34-36; Hebrews 5:7-8; Philippians 2:5, 8, 12</a:t>
            </a:r>
          </a:p>
          <a:p>
            <a:pPr lvl="1"/>
            <a:r>
              <a:rPr lang="en-US" sz="3200" dirty="0">
                <a:solidFill>
                  <a:schemeClr val="bg1"/>
                </a:solidFill>
              </a:rPr>
              <a:t>Trials test our faith, and we must have this spirit of Jesus – </a:t>
            </a:r>
            <a:r>
              <a:rPr lang="en-US" sz="3200" dirty="0">
                <a:solidFill>
                  <a:srgbClr val="FFC000"/>
                </a:solidFill>
              </a:rPr>
              <a:t>1 Peter 1:6-7</a:t>
            </a:r>
          </a:p>
        </p:txBody>
      </p:sp>
    </p:spTree>
    <p:extLst>
      <p:ext uri="{BB962C8B-B14F-4D97-AF65-F5344CB8AC3E}">
        <p14:creationId xmlns:p14="http://schemas.microsoft.com/office/powerpoint/2010/main" val="3399426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EA87C-AD84-D4BA-11A1-AA3CCF746504}"/>
              </a:ext>
            </a:extLst>
          </p:cNvPr>
          <p:cNvSpPr>
            <a:spLocks noGrp="1"/>
          </p:cNvSpPr>
          <p:nvPr>
            <p:ph idx="1"/>
          </p:nvPr>
        </p:nvSpPr>
        <p:spPr>
          <a:xfrm>
            <a:off x="314325" y="1716066"/>
            <a:ext cx="8515350" cy="4822520"/>
          </a:xfrm>
        </p:spPr>
        <p:txBody>
          <a:bodyPr>
            <a:normAutofit/>
          </a:bodyPr>
          <a:lstStyle/>
          <a:p>
            <a:pPr marL="0" indent="0">
              <a:buNone/>
            </a:pPr>
            <a:r>
              <a:rPr lang="en-US" sz="3600" b="1" dirty="0">
                <a:solidFill>
                  <a:schemeClr val="bg1"/>
                </a:solidFill>
              </a:rPr>
              <a:t>A Spirit of Power, Love, and a Sound Mind</a:t>
            </a:r>
          </a:p>
          <a:p>
            <a:r>
              <a:rPr lang="en-US" sz="3200" dirty="0">
                <a:solidFill>
                  <a:schemeClr val="bg1"/>
                </a:solidFill>
              </a:rPr>
              <a:t>Paul’s words to Timothy – </a:t>
            </a:r>
            <a:r>
              <a:rPr lang="en-US" sz="3200" dirty="0">
                <a:solidFill>
                  <a:srgbClr val="FFC000"/>
                </a:solidFill>
              </a:rPr>
              <a:t>2 Timothy 1:6-7</a:t>
            </a:r>
          </a:p>
          <a:p>
            <a:pPr lvl="1"/>
            <a:r>
              <a:rPr lang="en-US" sz="3200" b="1" dirty="0">
                <a:solidFill>
                  <a:schemeClr val="bg1"/>
                </a:solidFill>
              </a:rPr>
              <a:t>Power </a:t>
            </a:r>
            <a:r>
              <a:rPr lang="en-US" sz="3200" dirty="0">
                <a:solidFill>
                  <a:schemeClr val="bg1"/>
                </a:solidFill>
              </a:rPr>
              <a:t>(</a:t>
            </a:r>
            <a:r>
              <a:rPr lang="en-US" sz="3200" i="1" dirty="0" err="1">
                <a:solidFill>
                  <a:schemeClr val="bg1"/>
                </a:solidFill>
              </a:rPr>
              <a:t>dynamis</a:t>
            </a:r>
            <a:r>
              <a:rPr lang="en-US" sz="3200" dirty="0">
                <a:solidFill>
                  <a:schemeClr val="bg1"/>
                </a:solidFill>
              </a:rPr>
              <a:t>) – </a:t>
            </a:r>
            <a:r>
              <a:rPr lang="en-US" sz="3200" dirty="0">
                <a:solidFill>
                  <a:srgbClr val="FFC000"/>
                </a:solidFill>
              </a:rPr>
              <a:t>Romans 1:16;                      2 Timothy 1:8; 2 Corinthians 10:4-5; Titus 2:15</a:t>
            </a:r>
          </a:p>
          <a:p>
            <a:pPr lvl="1"/>
            <a:r>
              <a:rPr lang="en-US" sz="3200" b="1" dirty="0">
                <a:solidFill>
                  <a:schemeClr val="bg1"/>
                </a:solidFill>
              </a:rPr>
              <a:t>Love </a:t>
            </a:r>
            <a:r>
              <a:rPr lang="en-US" sz="3200" dirty="0">
                <a:solidFill>
                  <a:schemeClr val="bg1"/>
                </a:solidFill>
              </a:rPr>
              <a:t>(</a:t>
            </a:r>
            <a:r>
              <a:rPr lang="en-US" sz="3200" i="1" dirty="0">
                <a:solidFill>
                  <a:schemeClr val="bg1"/>
                </a:solidFill>
              </a:rPr>
              <a:t>agapē</a:t>
            </a:r>
            <a:r>
              <a:rPr lang="en-US" sz="3200" dirty="0">
                <a:solidFill>
                  <a:schemeClr val="bg1"/>
                </a:solidFill>
              </a:rPr>
              <a:t>) – </a:t>
            </a:r>
            <a:r>
              <a:rPr lang="en-US" sz="3200" dirty="0">
                <a:solidFill>
                  <a:srgbClr val="FFC000"/>
                </a:solidFill>
              </a:rPr>
              <a:t>1 John 4:17-19</a:t>
            </a:r>
          </a:p>
          <a:p>
            <a:pPr lvl="1"/>
            <a:r>
              <a:rPr lang="en-US" sz="3200" b="1" dirty="0">
                <a:solidFill>
                  <a:schemeClr val="bg1"/>
                </a:solidFill>
              </a:rPr>
              <a:t>Sound Mind </a:t>
            </a:r>
            <a:r>
              <a:rPr lang="en-US" sz="3200" dirty="0">
                <a:solidFill>
                  <a:schemeClr val="bg1"/>
                </a:solidFill>
              </a:rPr>
              <a:t>(</a:t>
            </a:r>
            <a:r>
              <a:rPr lang="en-US" sz="3200" i="1" dirty="0" err="1">
                <a:solidFill>
                  <a:schemeClr val="bg1"/>
                </a:solidFill>
              </a:rPr>
              <a:t>sōphronismos</a:t>
            </a:r>
            <a:r>
              <a:rPr lang="en-US" sz="3200" dirty="0">
                <a:solidFill>
                  <a:schemeClr val="bg1"/>
                </a:solidFill>
              </a:rPr>
              <a:t>) –             </a:t>
            </a:r>
            <a:r>
              <a:rPr lang="en-US" sz="3200" dirty="0">
                <a:solidFill>
                  <a:srgbClr val="FFC000"/>
                </a:solidFill>
              </a:rPr>
              <a:t>Philippians 1:21; Acts 20:22-24</a:t>
            </a:r>
          </a:p>
        </p:txBody>
      </p:sp>
      <p:pic>
        <p:nvPicPr>
          <p:cNvPr id="6" name="Picture 5" descr="Text&#10;&#10;Description automatically generated">
            <a:extLst>
              <a:ext uri="{FF2B5EF4-FFF2-40B4-BE49-F238E27FC236}">
                <a16:creationId xmlns:a16="http://schemas.microsoft.com/office/drawing/2014/main" id="{C4E15E7A-B96F-536C-6BAA-AD6F9CB81499}"/>
              </a:ext>
            </a:extLst>
          </p:cNvPr>
          <p:cNvPicPr>
            <a:picLocks noChangeAspect="1"/>
          </p:cNvPicPr>
          <p:nvPr/>
        </p:nvPicPr>
        <p:blipFill>
          <a:blip r:embed="rId4"/>
          <a:stretch>
            <a:fillRect/>
          </a:stretch>
        </p:blipFill>
        <p:spPr>
          <a:xfrm>
            <a:off x="-12526" y="-114401"/>
            <a:ext cx="9144000" cy="2027748"/>
          </a:xfrm>
          <a:prstGeom prst="rect">
            <a:avLst/>
          </a:prstGeom>
        </p:spPr>
      </p:pic>
    </p:spTree>
    <p:extLst>
      <p:ext uri="{BB962C8B-B14F-4D97-AF65-F5344CB8AC3E}">
        <p14:creationId xmlns:p14="http://schemas.microsoft.com/office/powerpoint/2010/main" val="1647387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5C921BCC-FEC1-BC84-092E-8555E857E393}"/>
              </a:ext>
            </a:extLst>
          </p:cNvPr>
          <p:cNvPicPr>
            <a:picLocks noChangeAspect="1"/>
          </p:cNvPicPr>
          <p:nvPr/>
        </p:nvPicPr>
        <p:blipFill>
          <a:blip r:embed="rId2"/>
          <a:stretch>
            <a:fillRect/>
          </a:stretch>
        </p:blipFill>
        <p:spPr>
          <a:xfrm>
            <a:off x="536009" y="949149"/>
            <a:ext cx="8071981" cy="4772114"/>
          </a:xfrm>
          <a:prstGeom prst="rect">
            <a:avLst/>
          </a:prstGeom>
        </p:spPr>
      </p:pic>
    </p:spTree>
    <p:extLst>
      <p:ext uri="{BB962C8B-B14F-4D97-AF65-F5344CB8AC3E}">
        <p14:creationId xmlns:p14="http://schemas.microsoft.com/office/powerpoint/2010/main" val="10552247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343</Words>
  <Application>Microsoft Macintosh PowerPoint</Application>
  <PresentationFormat>On-screen Show (4:3)</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cp:revision>
  <dcterms:created xsi:type="dcterms:W3CDTF">2022-11-26T14:01:26Z</dcterms:created>
  <dcterms:modified xsi:type="dcterms:W3CDTF">2022-11-26T14:41:32Z</dcterms:modified>
</cp:coreProperties>
</file>