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02"/>
    <p:restoredTop sz="94615"/>
  </p:normalViewPr>
  <p:slideViewPr>
    <p:cSldViewPr snapToGrid="0">
      <p:cViewPr varScale="1">
        <p:scale>
          <a:sx n="102" d="100"/>
          <a:sy n="102" d="100"/>
        </p:scale>
        <p:origin x="1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9578-D42B-D344-8090-F39AE9D03F9C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83DB-0C7D-DF41-BABC-DFF541B1F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66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9578-D42B-D344-8090-F39AE9D03F9C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83DB-0C7D-DF41-BABC-DFF541B1F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9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9578-D42B-D344-8090-F39AE9D03F9C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83DB-0C7D-DF41-BABC-DFF541B1F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5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9578-D42B-D344-8090-F39AE9D03F9C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83DB-0C7D-DF41-BABC-DFF541B1F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9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9578-D42B-D344-8090-F39AE9D03F9C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83DB-0C7D-DF41-BABC-DFF541B1F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3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9578-D42B-D344-8090-F39AE9D03F9C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83DB-0C7D-DF41-BABC-DFF541B1F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18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9578-D42B-D344-8090-F39AE9D03F9C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83DB-0C7D-DF41-BABC-DFF541B1F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7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9578-D42B-D344-8090-F39AE9D03F9C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83DB-0C7D-DF41-BABC-DFF541B1F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41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9578-D42B-D344-8090-F39AE9D03F9C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83DB-0C7D-DF41-BABC-DFF541B1F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9578-D42B-D344-8090-F39AE9D03F9C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83DB-0C7D-DF41-BABC-DFF541B1F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5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9578-D42B-D344-8090-F39AE9D03F9C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83DB-0C7D-DF41-BABC-DFF541B1F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88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39578-D42B-D344-8090-F39AE9D03F9C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583DB-0C7D-DF41-BABC-DFF541B1F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4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5174-EAEB-8234-296E-54EA98E2B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3D47-D5E3-DDE5-4F27-7A02AB7A1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51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1A27D92-2204-7597-E0E5-810C4E75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" y="-787400"/>
            <a:ext cx="8602279" cy="40152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A1048-F838-9753-4330-B2BEED048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692" y="1765301"/>
            <a:ext cx="5120508" cy="486563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Result of Faithfulness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Sharing in the gospel, and suffering – </a:t>
            </a:r>
            <a:r>
              <a:rPr lang="en-US" sz="2800" dirty="0">
                <a:solidFill>
                  <a:srgbClr val="FFC000"/>
                </a:solidFill>
              </a:rPr>
              <a:t>Philippians 1:5, 7, 27-30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Rejoice in the Lord – </a:t>
            </a:r>
            <a:r>
              <a:rPr lang="en-US" sz="2800" dirty="0">
                <a:solidFill>
                  <a:srgbClr val="FFC000"/>
                </a:solidFill>
              </a:rPr>
              <a:t>Philippians 3:1; 4:1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Joy and peace in believing – </a:t>
            </a:r>
            <a:r>
              <a:rPr lang="en-US" sz="2800" dirty="0">
                <a:solidFill>
                  <a:srgbClr val="FFC000"/>
                </a:solidFill>
              </a:rPr>
              <a:t>Romans 15:13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6FC033-76DA-097A-E453-A1264A4C994D}"/>
              </a:ext>
            </a:extLst>
          </p:cNvPr>
          <p:cNvSpPr/>
          <p:nvPr/>
        </p:nvSpPr>
        <p:spPr>
          <a:xfrm>
            <a:off x="5666171" y="2841470"/>
            <a:ext cx="3376229" cy="34046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FDF904E-2C99-1FA0-ADEE-2F40769CD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190" y="3053827"/>
            <a:ext cx="3365500" cy="33528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3CC2BCE-9B28-CAF0-C2F1-F8D4CE936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629" y="1901598"/>
            <a:ext cx="2235200" cy="1282700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34B0DF07-4826-1C6E-9660-AED528F73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9138" y="3071087"/>
            <a:ext cx="3657600" cy="304800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4037488-5B9A-32F0-F6F6-086ED95190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6171" y="3071087"/>
            <a:ext cx="3365500" cy="229870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4A3BB91-EF09-A805-7AA0-D31BFD27A7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6482" y="2925719"/>
            <a:ext cx="3388481" cy="129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4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1A27D92-2204-7597-E0E5-810C4E75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" y="-787400"/>
            <a:ext cx="8602279" cy="40152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A1048-F838-9753-4330-B2BEED048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692" y="1765301"/>
            <a:ext cx="5120508" cy="486563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Joy Beyond Corruption</a:t>
            </a:r>
          </a:p>
          <a:p>
            <a:pPr lvl="1">
              <a:buClr>
                <a:schemeClr val="bg1"/>
              </a:buClr>
            </a:pPr>
            <a:r>
              <a:rPr lang="en-US" sz="2800" dirty="0">
                <a:solidFill>
                  <a:srgbClr val="FFC000"/>
                </a:solidFill>
              </a:rPr>
              <a:t>Philippians 4:4 </a:t>
            </a:r>
            <a:r>
              <a:rPr lang="en-US" sz="2800" dirty="0">
                <a:solidFill>
                  <a:schemeClr val="bg1"/>
                </a:solidFill>
              </a:rPr>
              <a:t>– despite outer circumstances.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Cannot be separated from Christ by these things – </a:t>
            </a:r>
            <a:r>
              <a:rPr lang="en-US" sz="2800" dirty="0">
                <a:solidFill>
                  <a:srgbClr val="FFC000"/>
                </a:solidFill>
              </a:rPr>
              <a:t>Romans 8:35-39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6FC033-76DA-097A-E453-A1264A4C994D}"/>
              </a:ext>
            </a:extLst>
          </p:cNvPr>
          <p:cNvSpPr/>
          <p:nvPr/>
        </p:nvSpPr>
        <p:spPr>
          <a:xfrm>
            <a:off x="5666171" y="2841470"/>
            <a:ext cx="3376229" cy="34046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FDF904E-2C99-1FA0-ADEE-2F40769CD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190" y="3053827"/>
            <a:ext cx="3365500" cy="33528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3CC2BCE-9B28-CAF0-C2F1-F8D4CE936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629" y="1901598"/>
            <a:ext cx="2235200" cy="1282700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34B0DF07-4826-1C6E-9660-AED528F73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9138" y="3071087"/>
            <a:ext cx="3657600" cy="304800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4037488-5B9A-32F0-F6F6-086ED95190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6171" y="3071087"/>
            <a:ext cx="3365500" cy="229870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4A3BB91-EF09-A805-7AA0-D31BFD27A7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6482" y="2925719"/>
            <a:ext cx="3388481" cy="129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5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FB97A64-B4B0-0517-B8DA-2B9CF364E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" y="1651000"/>
            <a:ext cx="8602279" cy="401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75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FB97A64-B4B0-0517-B8DA-2B9CF364E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" y="1651000"/>
            <a:ext cx="8602279" cy="401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1A27D92-2204-7597-E0E5-810C4E75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" y="-787400"/>
            <a:ext cx="8602279" cy="40152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A1048-F838-9753-4330-B2BEED048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692" y="1765301"/>
            <a:ext cx="5120508" cy="48656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Those who deny man’s involvement in salvation torture this verse.</a:t>
            </a:r>
          </a:p>
          <a:p>
            <a:r>
              <a:rPr lang="en-US" dirty="0">
                <a:solidFill>
                  <a:schemeClr val="bg1"/>
                </a:solidFill>
              </a:rPr>
              <a:t>Paul’s Command Suggests Individual Responsibility for Salvation from Beginning to End</a:t>
            </a:r>
          </a:p>
          <a:p>
            <a:pPr lvl="1"/>
            <a:r>
              <a:rPr lang="en-US" sz="2800" i="1" dirty="0">
                <a:solidFill>
                  <a:schemeClr val="bg1"/>
                </a:solidFill>
              </a:rPr>
              <a:t>“work out” </a:t>
            </a:r>
            <a:r>
              <a:rPr lang="en-US" sz="2800" dirty="0">
                <a:solidFill>
                  <a:schemeClr val="bg1"/>
                </a:solidFill>
              </a:rPr>
              <a:t>– i.e. continue to.</a:t>
            </a:r>
          </a:p>
          <a:p>
            <a:pPr lvl="1"/>
            <a:r>
              <a:rPr lang="en-US" sz="2800" i="1" dirty="0">
                <a:solidFill>
                  <a:schemeClr val="bg1"/>
                </a:solidFill>
              </a:rPr>
              <a:t>“in my presence” </a:t>
            </a:r>
            <a:r>
              <a:rPr lang="en-US" sz="2800" dirty="0">
                <a:solidFill>
                  <a:schemeClr val="bg1"/>
                </a:solidFill>
              </a:rPr>
              <a:t>– </a:t>
            </a:r>
            <a:r>
              <a:rPr lang="en-US" sz="2800" dirty="0">
                <a:solidFill>
                  <a:srgbClr val="FFC000"/>
                </a:solidFill>
              </a:rPr>
              <a:t>Acts 16</a:t>
            </a:r>
          </a:p>
          <a:p>
            <a:pPr lvl="1"/>
            <a:r>
              <a:rPr lang="en-US" sz="2800" i="1" dirty="0">
                <a:solidFill>
                  <a:schemeClr val="bg1"/>
                </a:solidFill>
              </a:rPr>
              <a:t>“in my absence” </a:t>
            </a:r>
            <a:r>
              <a:rPr lang="en-US" sz="2800" dirty="0">
                <a:solidFill>
                  <a:schemeClr val="bg1"/>
                </a:solidFill>
              </a:rPr>
              <a:t>– </a:t>
            </a:r>
            <a:r>
              <a:rPr lang="en-US" sz="2800" dirty="0">
                <a:solidFill>
                  <a:srgbClr val="FFC000"/>
                </a:solidFill>
              </a:rPr>
              <a:t>(v. 16); Galatians 4:10-11; 5:4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6FC033-76DA-097A-E453-A1264A4C994D}"/>
              </a:ext>
            </a:extLst>
          </p:cNvPr>
          <p:cNvSpPr/>
          <p:nvPr/>
        </p:nvSpPr>
        <p:spPr>
          <a:xfrm>
            <a:off x="5666171" y="2841470"/>
            <a:ext cx="3376229" cy="34046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10F7F9A-9A0A-48F8-140A-8CFF7E445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482" y="2925719"/>
            <a:ext cx="3388481" cy="1291459"/>
          </a:xfrm>
          <a:prstGeom prst="rect">
            <a:avLst/>
          </a:prstGeom>
        </p:spPr>
      </p:pic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9603F262-7C72-1FA2-4CBD-72D948A43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338" y="1907565"/>
            <a:ext cx="22352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20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1A27D92-2204-7597-E0E5-810C4E75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" y="-787400"/>
            <a:ext cx="8602279" cy="40152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A1048-F838-9753-4330-B2BEED048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692" y="1765301"/>
            <a:ext cx="5120508" cy="486563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Those who deny man’s involvement in salvation torture this verse.</a:t>
            </a:r>
          </a:p>
          <a:p>
            <a:r>
              <a:rPr lang="en-US" dirty="0">
                <a:solidFill>
                  <a:schemeClr val="bg1"/>
                </a:solidFill>
              </a:rPr>
              <a:t>Paul’s Command Suggests Individual Responsibility for Salvation from Beginning to End</a:t>
            </a:r>
          </a:p>
          <a:p>
            <a:pPr lvl="1"/>
            <a:r>
              <a:rPr lang="en-US" sz="2800" i="1" dirty="0">
                <a:solidFill>
                  <a:schemeClr val="bg1"/>
                </a:solidFill>
              </a:rPr>
              <a:t>“with fear and trembling” </a:t>
            </a:r>
            <a:r>
              <a:rPr lang="en-US" sz="2800" dirty="0">
                <a:solidFill>
                  <a:schemeClr val="bg1"/>
                </a:solidFill>
              </a:rPr>
              <a:t>–  </a:t>
            </a:r>
            <a:r>
              <a:rPr lang="en-US" sz="2800" dirty="0">
                <a:solidFill>
                  <a:srgbClr val="FFC000"/>
                </a:solidFill>
              </a:rPr>
              <a:t>2 Corinthians 7:13, 15; Ephesians 6:5;            Hebrews 12:28-29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Individual responsibility – </a:t>
            </a:r>
            <a:r>
              <a:rPr lang="en-US" sz="2800" dirty="0">
                <a:solidFill>
                  <a:srgbClr val="FFC000"/>
                </a:solidFill>
              </a:rPr>
              <a:t>Ezekiel 18:20, 31-32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6FC033-76DA-097A-E453-A1264A4C994D}"/>
              </a:ext>
            </a:extLst>
          </p:cNvPr>
          <p:cNvSpPr/>
          <p:nvPr/>
        </p:nvSpPr>
        <p:spPr>
          <a:xfrm>
            <a:off x="5666171" y="2841470"/>
            <a:ext cx="3376229" cy="34046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B51036D-862D-A6A7-8B2C-5A2AD0131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482" y="2925719"/>
            <a:ext cx="3388481" cy="1291459"/>
          </a:xfrm>
          <a:prstGeom prst="rect">
            <a:avLst/>
          </a:prstGeom>
        </p:spPr>
      </p:pic>
      <p:pic>
        <p:nvPicPr>
          <p:cNvPr id="5" name="Picture 4" descr="A picture containing arrow&#10;&#10;Description automatically generated">
            <a:extLst>
              <a:ext uri="{FF2B5EF4-FFF2-40B4-BE49-F238E27FC236}">
                <a16:creationId xmlns:a16="http://schemas.microsoft.com/office/drawing/2014/main" id="{431A1E53-8C54-3529-32EF-C9BE4BC8C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338" y="1907565"/>
            <a:ext cx="22352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1A27D92-2204-7597-E0E5-810C4E75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" y="-787400"/>
            <a:ext cx="8602279" cy="40152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A1048-F838-9753-4330-B2BEED048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692" y="1765301"/>
            <a:ext cx="5120508" cy="486563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 Caveat</a:t>
            </a:r>
          </a:p>
          <a:p>
            <a:pPr lvl="1">
              <a:buClr>
                <a:schemeClr val="bg1"/>
              </a:buClr>
            </a:pPr>
            <a:r>
              <a:rPr lang="en-US" sz="2800" dirty="0">
                <a:solidFill>
                  <a:srgbClr val="FFC000"/>
                </a:solidFill>
              </a:rPr>
              <a:t>Matthew 19:26 </a:t>
            </a:r>
            <a:r>
              <a:rPr lang="en-US" sz="2800" dirty="0">
                <a:solidFill>
                  <a:schemeClr val="bg1"/>
                </a:solidFill>
              </a:rPr>
              <a:t>– only possible with God.</a:t>
            </a:r>
          </a:p>
          <a:p>
            <a:pPr lvl="1">
              <a:buClr>
                <a:schemeClr val="bg1"/>
              </a:buClr>
            </a:pPr>
            <a:r>
              <a:rPr lang="en-US" sz="2800" dirty="0">
                <a:solidFill>
                  <a:srgbClr val="FFC000"/>
                </a:solidFill>
              </a:rPr>
              <a:t>John 15:5 </a:t>
            </a:r>
            <a:r>
              <a:rPr lang="en-US" sz="2800" dirty="0">
                <a:solidFill>
                  <a:schemeClr val="bg1"/>
                </a:solidFill>
              </a:rPr>
              <a:t>– can do nothing without Christ.</a:t>
            </a:r>
          </a:p>
          <a:p>
            <a:pPr lvl="1">
              <a:buClr>
                <a:schemeClr val="bg1"/>
              </a:buClr>
            </a:pPr>
            <a:r>
              <a:rPr lang="en-US" sz="2800" dirty="0">
                <a:solidFill>
                  <a:srgbClr val="FFC000"/>
                </a:solidFill>
              </a:rPr>
              <a:t>John 6:68; Acts 4:12; Philippians 2:9-11 </a:t>
            </a:r>
            <a:r>
              <a:rPr lang="en-US" sz="2800" dirty="0">
                <a:solidFill>
                  <a:schemeClr val="bg1"/>
                </a:solidFill>
              </a:rPr>
              <a:t>– only reliability for salvation.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6FC033-76DA-097A-E453-A1264A4C994D}"/>
              </a:ext>
            </a:extLst>
          </p:cNvPr>
          <p:cNvSpPr/>
          <p:nvPr/>
        </p:nvSpPr>
        <p:spPr>
          <a:xfrm>
            <a:off x="5666171" y="2841470"/>
            <a:ext cx="3376229" cy="34046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42DE96D-F6D9-50C0-C024-CCC087589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171" y="3071087"/>
            <a:ext cx="3365500" cy="22987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EF9042A-F942-B5A7-075F-87CB41563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6482" y="2925719"/>
            <a:ext cx="3388481" cy="1291459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8FCE98-70C7-FFAA-8C08-4F40EF9F99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5177" y="1903693"/>
            <a:ext cx="22352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1A27D92-2204-7597-E0E5-810C4E75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" y="-787400"/>
            <a:ext cx="8602279" cy="40152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A1048-F838-9753-4330-B2BEED048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692" y="1765301"/>
            <a:ext cx="5120508" cy="486563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God Works in You</a:t>
            </a:r>
          </a:p>
          <a:p>
            <a:pPr lvl="1">
              <a:buClr>
                <a:schemeClr val="bg1"/>
              </a:buClr>
            </a:pPr>
            <a:r>
              <a:rPr lang="en-US" sz="2800" dirty="0">
                <a:solidFill>
                  <a:srgbClr val="FFC000"/>
                </a:solidFill>
              </a:rPr>
              <a:t>Philippians 1:6 </a:t>
            </a:r>
            <a:r>
              <a:rPr lang="en-US" sz="2800" dirty="0">
                <a:solidFill>
                  <a:schemeClr val="bg1"/>
                </a:solidFill>
              </a:rPr>
              <a:t>– He began it and will complete it.</a:t>
            </a:r>
          </a:p>
          <a:p>
            <a:r>
              <a:rPr lang="en-US" dirty="0">
                <a:solidFill>
                  <a:schemeClr val="bg1"/>
                </a:solidFill>
              </a:rPr>
              <a:t>How?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Miraculous operation of the Holy Spirit? No.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Lydia – </a:t>
            </a:r>
            <a:r>
              <a:rPr lang="en-US" sz="2800" dirty="0">
                <a:solidFill>
                  <a:srgbClr val="FFC000"/>
                </a:solidFill>
              </a:rPr>
              <a:t>Acts 16:10, 13-15</a:t>
            </a:r>
            <a:r>
              <a:rPr lang="en-US" sz="2800" dirty="0">
                <a:solidFill>
                  <a:schemeClr val="bg1"/>
                </a:solidFill>
              </a:rPr>
              <a:t> – gospel preached, heard, heart opened, obeyed.</a:t>
            </a:r>
            <a:endParaRPr lang="en-US" sz="2800" dirty="0">
              <a:solidFill>
                <a:srgbClr val="FFC000"/>
              </a:solidFill>
            </a:endParaRP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Jailer – </a:t>
            </a:r>
            <a:r>
              <a:rPr lang="en-US" sz="2800" dirty="0">
                <a:solidFill>
                  <a:srgbClr val="FFC000"/>
                </a:solidFill>
              </a:rPr>
              <a:t>Acts 16:30-34 </a:t>
            </a:r>
            <a:r>
              <a:rPr lang="en-US" sz="2800" dirty="0">
                <a:solidFill>
                  <a:schemeClr val="bg1"/>
                </a:solidFill>
              </a:rPr>
              <a:t>– spoke word, believed, baptized.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6FC033-76DA-097A-E453-A1264A4C994D}"/>
              </a:ext>
            </a:extLst>
          </p:cNvPr>
          <p:cNvSpPr/>
          <p:nvPr/>
        </p:nvSpPr>
        <p:spPr>
          <a:xfrm>
            <a:off x="5666171" y="2841470"/>
            <a:ext cx="3376229" cy="34046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156C819-7293-8D99-02D5-300CB965D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171" y="3071087"/>
            <a:ext cx="3365500" cy="22987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293EFCA-DC0B-9066-344C-CF1B694D3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6482" y="2925719"/>
            <a:ext cx="3388481" cy="1291459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775559F-FB79-C9E4-6E9B-45889E7908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5177" y="1903693"/>
            <a:ext cx="22352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1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1A27D92-2204-7597-E0E5-810C4E75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" y="-787400"/>
            <a:ext cx="8602279" cy="40152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A1048-F838-9753-4330-B2BEED048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692" y="1765301"/>
            <a:ext cx="5120508" cy="486563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He works in us through His word – </a:t>
            </a:r>
            <a:r>
              <a:rPr lang="en-US" sz="2800" dirty="0">
                <a:solidFill>
                  <a:srgbClr val="FFC000"/>
                </a:solidFill>
              </a:rPr>
              <a:t>1 Thessalonians 2:13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To will – </a:t>
            </a:r>
            <a:r>
              <a:rPr lang="en-US" sz="2800" dirty="0">
                <a:solidFill>
                  <a:srgbClr val="FFC000"/>
                </a:solidFill>
              </a:rPr>
              <a:t>Philippians 2:12;            1 Timothy 4:8; 2 Cor. 5:14-15; 1 John 3:2-3;        Philippians 3:12-14, 20-21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To do – </a:t>
            </a:r>
            <a:r>
              <a:rPr lang="en-US" sz="2800" dirty="0">
                <a:solidFill>
                  <a:srgbClr val="FFC000"/>
                </a:solidFill>
              </a:rPr>
              <a:t>Galatians 5:16-26;          2 Timothy 3:16-17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6FC033-76DA-097A-E453-A1264A4C994D}"/>
              </a:ext>
            </a:extLst>
          </p:cNvPr>
          <p:cNvSpPr/>
          <p:nvPr/>
        </p:nvSpPr>
        <p:spPr>
          <a:xfrm>
            <a:off x="5666171" y="2841470"/>
            <a:ext cx="3376229" cy="34046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8F73EB6-F5C4-A1E4-ADD9-AB0F01E11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171" y="3071087"/>
            <a:ext cx="3365500" cy="229870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B604CBB-0921-4290-5DEB-6DD97703A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6482" y="2925719"/>
            <a:ext cx="3388481" cy="1291459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C5B9A88-AAB2-4E7A-AA69-278BF0200E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5177" y="1903693"/>
            <a:ext cx="22352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4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1A27D92-2204-7597-E0E5-810C4E75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" y="-787400"/>
            <a:ext cx="8602279" cy="40152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A1048-F838-9753-4330-B2BEED048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692" y="1765301"/>
            <a:ext cx="5120508" cy="486563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Aim of Our Work and God’s Work in Us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To be </a:t>
            </a:r>
            <a:r>
              <a:rPr lang="en-US" sz="2800" i="1" dirty="0">
                <a:solidFill>
                  <a:schemeClr val="bg1"/>
                </a:solidFill>
              </a:rPr>
              <a:t>“blameless and innocent, children of God above reproach” </a:t>
            </a:r>
            <a:r>
              <a:rPr lang="en-US" sz="2800" dirty="0">
                <a:solidFill>
                  <a:schemeClr val="bg1"/>
                </a:solidFill>
              </a:rPr>
              <a:t>(NASB)</a:t>
            </a:r>
          </a:p>
          <a:p>
            <a:pPr lvl="1"/>
            <a:r>
              <a:rPr lang="en-US" sz="2800" i="1" dirty="0">
                <a:solidFill>
                  <a:schemeClr val="bg1"/>
                </a:solidFill>
              </a:rPr>
              <a:t>“in the midst of a crooked and perverse generation”</a:t>
            </a:r>
            <a:r>
              <a:rPr lang="en-US" sz="2800" dirty="0">
                <a:solidFill>
                  <a:schemeClr val="bg1"/>
                </a:solidFill>
              </a:rPr>
              <a:t> –  </a:t>
            </a:r>
            <a:r>
              <a:rPr lang="en-US" sz="2800" dirty="0">
                <a:solidFill>
                  <a:srgbClr val="FFC000"/>
                </a:solidFill>
              </a:rPr>
              <a:t>1 Peter 1:13-16;                John 17:14-19</a:t>
            </a:r>
          </a:p>
          <a:p>
            <a:pPr lvl="1">
              <a:buClr>
                <a:schemeClr val="bg1"/>
              </a:buClr>
            </a:pPr>
            <a:r>
              <a:rPr lang="en-US" sz="2800" dirty="0">
                <a:solidFill>
                  <a:srgbClr val="FFC000"/>
                </a:solidFill>
              </a:rPr>
              <a:t>(v. 16) </a:t>
            </a:r>
            <a:r>
              <a:rPr lang="en-US" sz="2800" dirty="0">
                <a:solidFill>
                  <a:schemeClr val="bg1"/>
                </a:solidFill>
              </a:rPr>
              <a:t>– or Paul’s labor is in vain.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6FC033-76DA-097A-E453-A1264A4C994D}"/>
              </a:ext>
            </a:extLst>
          </p:cNvPr>
          <p:cNvSpPr/>
          <p:nvPr/>
        </p:nvSpPr>
        <p:spPr>
          <a:xfrm>
            <a:off x="5666171" y="2841470"/>
            <a:ext cx="3376229" cy="34046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98303B9-1BFB-731F-9C11-972640E8E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138" y="3071087"/>
            <a:ext cx="3657600" cy="30480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1D92EE5-B891-0B7C-2923-F0144ABDA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338" y="1901598"/>
            <a:ext cx="2235200" cy="128270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1FF591E-B830-6867-B293-13AC250B5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6171" y="3071087"/>
            <a:ext cx="3365500" cy="229870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4D4E52D-AD71-B4DB-9994-2C341622EB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6482" y="2925719"/>
            <a:ext cx="3388481" cy="129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4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1A27D92-2204-7597-E0E5-810C4E75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" y="-787400"/>
            <a:ext cx="8602279" cy="40152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A1048-F838-9753-4330-B2BEED048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692" y="1765301"/>
            <a:ext cx="5120508" cy="486563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Hindrance</a:t>
            </a:r>
          </a:p>
          <a:p>
            <a:pPr lvl="1"/>
            <a:r>
              <a:rPr lang="en-US" sz="2800" i="1" dirty="0">
                <a:solidFill>
                  <a:schemeClr val="bg1"/>
                </a:solidFill>
              </a:rPr>
              <a:t>“complaining and disputing”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Against whom? –                        </a:t>
            </a:r>
            <a:r>
              <a:rPr lang="en-US" sz="2800" dirty="0">
                <a:solidFill>
                  <a:srgbClr val="FFC000"/>
                </a:solidFill>
              </a:rPr>
              <a:t>1 Corinthians 10:10-11</a:t>
            </a:r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Hinders word from success – </a:t>
            </a:r>
            <a:r>
              <a:rPr lang="en-US" sz="2800" dirty="0">
                <a:solidFill>
                  <a:srgbClr val="FFC000"/>
                </a:solidFill>
              </a:rPr>
              <a:t>James 1:19-20</a:t>
            </a:r>
          </a:p>
          <a:p>
            <a:r>
              <a:rPr lang="en-US" dirty="0">
                <a:solidFill>
                  <a:schemeClr val="bg1"/>
                </a:solidFill>
              </a:rPr>
              <a:t>The Method to Success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Shining as light – </a:t>
            </a:r>
            <a:r>
              <a:rPr lang="en-US" sz="2800" dirty="0">
                <a:solidFill>
                  <a:srgbClr val="FFC000"/>
                </a:solidFill>
              </a:rPr>
              <a:t>John 3:21; Matthew 5:14-16;                   2 Corinthians 4:4, 6</a:t>
            </a:r>
          </a:p>
          <a:p>
            <a:pPr lvl="1">
              <a:buClr>
                <a:schemeClr val="bg1"/>
              </a:buClr>
            </a:pPr>
            <a:r>
              <a:rPr lang="en-US" sz="2800" dirty="0">
                <a:solidFill>
                  <a:srgbClr val="FFC000"/>
                </a:solidFill>
              </a:rPr>
              <a:t>(v. 16) </a:t>
            </a:r>
            <a:r>
              <a:rPr lang="en-US" sz="2800" dirty="0">
                <a:solidFill>
                  <a:schemeClr val="bg1"/>
                </a:solidFill>
              </a:rPr>
              <a:t>– holding fast word.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6FC033-76DA-097A-E453-A1264A4C994D}"/>
              </a:ext>
            </a:extLst>
          </p:cNvPr>
          <p:cNvSpPr/>
          <p:nvPr/>
        </p:nvSpPr>
        <p:spPr>
          <a:xfrm>
            <a:off x="5666171" y="2841470"/>
            <a:ext cx="3376229" cy="34046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0A71F76-C509-9679-AA9F-81224921A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338" y="1901598"/>
            <a:ext cx="2235200" cy="12827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0ACB8A0-BE5A-B136-AB41-FF67A6CC8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9138" y="3071087"/>
            <a:ext cx="3657600" cy="304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9551322-708C-9FBA-DA20-6B27DFDC80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6171" y="3071087"/>
            <a:ext cx="3365500" cy="22987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9B32E4A-2916-A520-DFD6-6BA3222596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6482" y="2925719"/>
            <a:ext cx="3388481" cy="129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5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</TotalTime>
  <Words>399</Words>
  <Application>Microsoft Macintosh PowerPoint</Application>
  <PresentationFormat>On-screen Show (4:3)</PresentationFormat>
  <Paragraphs>40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12</cp:revision>
  <dcterms:created xsi:type="dcterms:W3CDTF">2022-11-10T17:00:28Z</dcterms:created>
  <dcterms:modified xsi:type="dcterms:W3CDTF">2022-11-14T14:47:45Z</dcterms:modified>
</cp:coreProperties>
</file>