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25" r:id="rId1"/>
    <p:sldMasterId id="2147483826" r:id="rId2"/>
  </p:sldMasterIdLst>
  <p:sldIdLst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Walbaum Display" panose="02070503090703020303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55"/>
    <p:restoredTop sz="94095"/>
  </p:normalViewPr>
  <p:slideViewPr>
    <p:cSldViewPr snapToGrid="0">
      <p:cViewPr varScale="1">
        <p:scale>
          <a:sx n="101" d="100"/>
          <a:sy n="101" d="100"/>
        </p:scale>
        <p:origin x="18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88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7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98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F2E5-256A-E944-A94B-8B969BD33A59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3593-676D-984B-8E2F-745EBDA1B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98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F2E5-256A-E944-A94B-8B969BD33A59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3593-676D-984B-8E2F-745EBDA1B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63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F2E5-256A-E944-A94B-8B969BD33A59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3593-676D-984B-8E2F-745EBDA1B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81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F2E5-256A-E944-A94B-8B969BD33A59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3593-676D-984B-8E2F-745EBDA1B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14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F2E5-256A-E944-A94B-8B969BD33A59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3593-676D-984B-8E2F-745EBDA1B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97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F2E5-256A-E944-A94B-8B969BD33A59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3593-676D-984B-8E2F-745EBDA1B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46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F2E5-256A-E944-A94B-8B969BD33A59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3593-676D-984B-8E2F-745EBDA1B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89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F2E5-256A-E944-A94B-8B969BD33A59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3593-676D-984B-8E2F-745EBDA1B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5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02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F2E5-256A-E944-A94B-8B969BD33A59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3593-676D-984B-8E2F-745EBDA1B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3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F2E5-256A-E944-A94B-8B969BD33A59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3593-676D-984B-8E2F-745EBDA1B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2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F2E5-256A-E944-A94B-8B969BD33A59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3593-676D-984B-8E2F-745EBDA1B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2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2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3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4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0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1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5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150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12/16/22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340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4" r:id="rId10"/>
    <p:sldLayoutId id="214748382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DF2E5-256A-E944-A94B-8B969BD33A59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C3593-676D-984B-8E2F-745EBDA1B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9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22618-465F-B444-8839-ECB067DB6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B9F0E-42A9-4045-813D-31DC398F6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46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BF1DCD9-4684-4B84-AD73-6652C8BA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w Angle View Of Clouds In Sky">
            <a:extLst>
              <a:ext uri="{FF2B5EF4-FFF2-40B4-BE49-F238E27FC236}">
                <a16:creationId xmlns:a16="http://schemas.microsoft.com/office/drawing/2014/main" id="{59596C03-A157-84C3-23AA-EAC97F111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0" r="4496" b="-1"/>
          <a:stretch/>
        </p:blipFill>
        <p:spPr>
          <a:xfrm>
            <a:off x="20" y="10"/>
            <a:ext cx="9149422" cy="6857989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BE6A732-8124-4A59-8EC9-BF4A1648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812654" y="-817850"/>
            <a:ext cx="6858000" cy="8493697"/>
          </a:xfrm>
          <a:custGeom>
            <a:avLst/>
            <a:gdLst>
              <a:gd name="connsiteX0" fmla="*/ 0 w 6858000"/>
              <a:gd name="connsiteY0" fmla="*/ 9303227 h 11262142"/>
              <a:gd name="connsiteX1" fmla="*/ 0 w 6858000"/>
              <a:gd name="connsiteY1" fmla="*/ 6495555 h 11262142"/>
              <a:gd name="connsiteX2" fmla="*/ 1 w 6858000"/>
              <a:gd name="connsiteY2" fmla="*/ 6495555 h 11262142"/>
              <a:gd name="connsiteX3" fmla="*/ 1 w 6858000"/>
              <a:gd name="connsiteY3" fmla="*/ 0 h 11262142"/>
              <a:gd name="connsiteX4" fmla="*/ 6858000 w 6858000"/>
              <a:gd name="connsiteY4" fmla="*/ 6015407 h 11262142"/>
              <a:gd name="connsiteX5" fmla="*/ 6858000 w 6858000"/>
              <a:gd name="connsiteY5" fmla="*/ 8999698 h 11262142"/>
              <a:gd name="connsiteX6" fmla="*/ 6858000 w 6858000"/>
              <a:gd name="connsiteY6" fmla="*/ 11262142 h 11262142"/>
              <a:gd name="connsiteX7" fmla="*/ 1 w 6858000"/>
              <a:gd name="connsiteY7" fmla="*/ 11262142 h 11262142"/>
              <a:gd name="connsiteX8" fmla="*/ 1 w 6858000"/>
              <a:gd name="connsiteY8" fmla="*/ 9303227 h 1126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11262142">
                <a:moveTo>
                  <a:pt x="0" y="9303227"/>
                </a:moveTo>
                <a:lnTo>
                  <a:pt x="0" y="6495555"/>
                </a:lnTo>
                <a:lnTo>
                  <a:pt x="1" y="6495555"/>
                </a:lnTo>
                <a:lnTo>
                  <a:pt x="1" y="0"/>
                </a:lnTo>
                <a:lnTo>
                  <a:pt x="6858000" y="6015407"/>
                </a:lnTo>
                <a:lnTo>
                  <a:pt x="6858000" y="8999698"/>
                </a:lnTo>
                <a:lnTo>
                  <a:pt x="6858000" y="11262142"/>
                </a:lnTo>
                <a:lnTo>
                  <a:pt x="1" y="11262142"/>
                </a:lnTo>
                <a:lnTo>
                  <a:pt x="1" y="9303227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460CD4-58B3-2F71-8EAD-DA08AD4CA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667" y="2981195"/>
            <a:ext cx="6199604" cy="2024138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E</a:t>
            </a:r>
            <a:r>
              <a:rPr lang="en-US" sz="4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verlasting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C</a:t>
            </a:r>
            <a:r>
              <a:rPr lang="en-US" sz="4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onsolation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           </a:t>
            </a:r>
            <a:r>
              <a:rPr lang="en-US" sz="4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&amp;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G</a:t>
            </a:r>
            <a:r>
              <a:rPr lang="en-US" sz="4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ood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H</a:t>
            </a:r>
            <a:r>
              <a:rPr lang="en-US" sz="4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ope</a:t>
            </a:r>
            <a:endParaRPr lang="en-US" dirty="0">
              <a:solidFill>
                <a:srgbClr val="FFFFFF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A4B06-8648-4B36-821C-97B20F9B8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90958"/>
            <a:ext cx="3714750" cy="732996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2 Thess. 2:16-17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DAA6A4-1F42-460B-A500-921EEB4BC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1267" y="5151666"/>
            <a:ext cx="7395483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3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BF1DCD9-4684-4B84-AD73-6652C8BA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w Angle View Of Clouds In Sky">
            <a:extLst>
              <a:ext uri="{FF2B5EF4-FFF2-40B4-BE49-F238E27FC236}">
                <a16:creationId xmlns:a16="http://schemas.microsoft.com/office/drawing/2014/main" id="{59596C03-A157-84C3-23AA-EAC97F111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0" r="4496" b="-1"/>
          <a:stretch/>
        </p:blipFill>
        <p:spPr>
          <a:xfrm>
            <a:off x="20" y="10"/>
            <a:ext cx="9149422" cy="6857989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BE6A732-8124-4A59-8EC9-BF4A1648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812654" y="-817850"/>
            <a:ext cx="6858000" cy="8493697"/>
          </a:xfrm>
          <a:custGeom>
            <a:avLst/>
            <a:gdLst>
              <a:gd name="connsiteX0" fmla="*/ 0 w 6858000"/>
              <a:gd name="connsiteY0" fmla="*/ 9303227 h 11262142"/>
              <a:gd name="connsiteX1" fmla="*/ 0 w 6858000"/>
              <a:gd name="connsiteY1" fmla="*/ 6495555 h 11262142"/>
              <a:gd name="connsiteX2" fmla="*/ 1 w 6858000"/>
              <a:gd name="connsiteY2" fmla="*/ 6495555 h 11262142"/>
              <a:gd name="connsiteX3" fmla="*/ 1 w 6858000"/>
              <a:gd name="connsiteY3" fmla="*/ 0 h 11262142"/>
              <a:gd name="connsiteX4" fmla="*/ 6858000 w 6858000"/>
              <a:gd name="connsiteY4" fmla="*/ 6015407 h 11262142"/>
              <a:gd name="connsiteX5" fmla="*/ 6858000 w 6858000"/>
              <a:gd name="connsiteY5" fmla="*/ 8999698 h 11262142"/>
              <a:gd name="connsiteX6" fmla="*/ 6858000 w 6858000"/>
              <a:gd name="connsiteY6" fmla="*/ 11262142 h 11262142"/>
              <a:gd name="connsiteX7" fmla="*/ 1 w 6858000"/>
              <a:gd name="connsiteY7" fmla="*/ 11262142 h 11262142"/>
              <a:gd name="connsiteX8" fmla="*/ 1 w 6858000"/>
              <a:gd name="connsiteY8" fmla="*/ 9303227 h 1126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11262142">
                <a:moveTo>
                  <a:pt x="0" y="9303227"/>
                </a:moveTo>
                <a:lnTo>
                  <a:pt x="0" y="6495555"/>
                </a:lnTo>
                <a:lnTo>
                  <a:pt x="1" y="6495555"/>
                </a:lnTo>
                <a:lnTo>
                  <a:pt x="1" y="0"/>
                </a:lnTo>
                <a:lnTo>
                  <a:pt x="6858000" y="6015407"/>
                </a:lnTo>
                <a:lnTo>
                  <a:pt x="6858000" y="8999698"/>
                </a:lnTo>
                <a:lnTo>
                  <a:pt x="6858000" y="11262142"/>
                </a:lnTo>
                <a:lnTo>
                  <a:pt x="1" y="11262142"/>
                </a:lnTo>
                <a:lnTo>
                  <a:pt x="1" y="9303227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460CD4-58B3-2F71-8EAD-DA08AD4CA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667" y="2981195"/>
            <a:ext cx="6199604" cy="2024138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E</a:t>
            </a:r>
            <a:r>
              <a:rPr lang="en-US" sz="4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verlasting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C</a:t>
            </a:r>
            <a:r>
              <a:rPr lang="en-US" sz="4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onsolation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           </a:t>
            </a:r>
            <a:r>
              <a:rPr lang="en-US" sz="4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&amp;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G</a:t>
            </a:r>
            <a:r>
              <a:rPr lang="en-US" sz="4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ood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H</a:t>
            </a:r>
            <a:r>
              <a:rPr lang="en-US" sz="4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ope</a:t>
            </a:r>
            <a:endParaRPr lang="en-US" dirty="0">
              <a:solidFill>
                <a:srgbClr val="FFFFFF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A4B06-8648-4B36-821C-97B20F9B8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90958"/>
            <a:ext cx="3714750" cy="732996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2 Thess. 2:16-17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DAA6A4-1F42-460B-A500-921EEB4BC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1267" y="5151666"/>
            <a:ext cx="7395483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65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12DEA-AFF4-C6CF-587B-A465B80E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37107"/>
            <a:ext cx="8623300" cy="1360898"/>
          </a:xfrm>
        </p:spPr>
        <p:txBody>
          <a:bodyPr>
            <a:normAutofit/>
          </a:bodyPr>
          <a:lstStyle/>
          <a:p>
            <a:r>
              <a:rPr lang="en-US" sz="5400" dirty="0"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Gift Giver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691AD-A254-DBBB-E062-5A558C492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2" y="1232905"/>
            <a:ext cx="8623300" cy="4850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Our Lord Jesus Christ, and Our God and Father</a:t>
            </a:r>
          </a:p>
          <a:p>
            <a:r>
              <a:rPr lang="en-US" sz="3200" dirty="0"/>
              <a:t>Everything good from God – </a:t>
            </a:r>
            <a:r>
              <a:rPr lang="en-US" sz="3200" dirty="0">
                <a:solidFill>
                  <a:srgbClr val="FFC000"/>
                </a:solidFill>
              </a:rPr>
              <a:t>James 1:17</a:t>
            </a:r>
          </a:p>
          <a:p>
            <a:r>
              <a:rPr lang="en-US" sz="3200" dirty="0"/>
              <a:t>All spiritual blessings in Christ – </a:t>
            </a:r>
            <a:r>
              <a:rPr lang="en-US" sz="3200" dirty="0">
                <a:solidFill>
                  <a:srgbClr val="FFC000"/>
                </a:solidFill>
              </a:rPr>
              <a:t>Ephesians 1:3</a:t>
            </a:r>
          </a:p>
          <a:p>
            <a:r>
              <a:rPr lang="en-US" sz="3200" dirty="0"/>
              <a:t>Giving/receiving of gifts in connection with our relationship – </a:t>
            </a:r>
            <a:r>
              <a:rPr lang="en-US" sz="3200" dirty="0">
                <a:solidFill>
                  <a:srgbClr val="FFC000"/>
                </a:solidFill>
              </a:rPr>
              <a:t>1 Peter 1:13-16 </a:t>
            </a:r>
            <a:r>
              <a:rPr lang="en-US" sz="3200" dirty="0"/>
              <a:t>(Children); </a:t>
            </a:r>
            <a:r>
              <a:rPr lang="en-US" sz="3200" dirty="0">
                <a:solidFill>
                  <a:srgbClr val="FFC000"/>
                </a:solidFill>
              </a:rPr>
              <a:t>Colossians 1:13-14; 3:1-4, 17 </a:t>
            </a:r>
            <a:r>
              <a:rPr lang="en-US" sz="3200" dirty="0"/>
              <a:t>(Kingdom subjects)</a:t>
            </a:r>
          </a:p>
        </p:txBody>
      </p:sp>
    </p:spTree>
    <p:extLst>
      <p:ext uri="{BB962C8B-B14F-4D97-AF65-F5344CB8AC3E}">
        <p14:creationId xmlns:p14="http://schemas.microsoft.com/office/powerpoint/2010/main" val="420685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12DEA-AFF4-C6CF-587B-A465B80E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37107"/>
            <a:ext cx="8623300" cy="1360898"/>
          </a:xfrm>
        </p:spPr>
        <p:txBody>
          <a:bodyPr>
            <a:normAutofit/>
          </a:bodyPr>
          <a:lstStyle/>
          <a:p>
            <a:r>
              <a:rPr lang="en-US" sz="5400" dirty="0"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Gift Giver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691AD-A254-DBBB-E062-5A558C492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2" y="1232905"/>
            <a:ext cx="8623300" cy="4850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The Ground of Expectation</a:t>
            </a:r>
          </a:p>
          <a:p>
            <a:r>
              <a:rPr lang="en-US" sz="3200" dirty="0"/>
              <a:t>Love – </a:t>
            </a:r>
            <a:r>
              <a:rPr lang="en-US" sz="3200" i="1" dirty="0"/>
              <a:t>“who has loved us” </a:t>
            </a:r>
            <a:r>
              <a:rPr lang="en-US" sz="3200" dirty="0"/>
              <a:t>– </a:t>
            </a:r>
            <a:r>
              <a:rPr lang="en-US" sz="3200" dirty="0">
                <a:solidFill>
                  <a:srgbClr val="FFC000"/>
                </a:solidFill>
              </a:rPr>
              <a:t>Romans 5:5-11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sz="3200" i="0" dirty="0"/>
              <a:t>God’s love – </a:t>
            </a:r>
            <a:r>
              <a:rPr lang="en-US" sz="3200" i="0" dirty="0">
                <a:solidFill>
                  <a:srgbClr val="FFC000"/>
                </a:solidFill>
              </a:rPr>
              <a:t>John 3:16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sz="3200" i="0" dirty="0"/>
              <a:t>Jesus’ love – </a:t>
            </a:r>
            <a:r>
              <a:rPr lang="en-US" sz="3200" i="0" dirty="0">
                <a:solidFill>
                  <a:srgbClr val="FFC000"/>
                </a:solidFill>
              </a:rPr>
              <a:t>Mark 6:34; 10:20-21; John 15:13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sz="3200" i="0" dirty="0"/>
              <a:t>Keep yourself in His love! – </a:t>
            </a:r>
            <a:r>
              <a:rPr lang="en-US" sz="3200" i="0" dirty="0">
                <a:solidFill>
                  <a:srgbClr val="FFC000"/>
                </a:solidFill>
              </a:rPr>
              <a:t>Jude 21;               2 Thessalonians 2:13-15</a:t>
            </a:r>
          </a:p>
        </p:txBody>
      </p:sp>
    </p:spTree>
    <p:extLst>
      <p:ext uri="{BB962C8B-B14F-4D97-AF65-F5344CB8AC3E}">
        <p14:creationId xmlns:p14="http://schemas.microsoft.com/office/powerpoint/2010/main" val="142234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12DEA-AFF4-C6CF-587B-A465B80E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37107"/>
            <a:ext cx="8623300" cy="1360898"/>
          </a:xfrm>
        </p:spPr>
        <p:txBody>
          <a:bodyPr>
            <a:normAutofit/>
          </a:bodyPr>
          <a:lstStyle/>
          <a:p>
            <a:r>
              <a:rPr lang="en-US" sz="5400" dirty="0"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Gift Giver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691AD-A254-DBBB-E062-5A558C492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2" y="1232905"/>
            <a:ext cx="8623300" cy="4850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The Ground of Expectation</a:t>
            </a:r>
          </a:p>
          <a:p>
            <a:r>
              <a:rPr lang="en-US" sz="3200" dirty="0"/>
              <a:t>Love – </a:t>
            </a:r>
            <a:r>
              <a:rPr lang="en-US" sz="3200" i="1" dirty="0"/>
              <a:t>“who has loved us” </a:t>
            </a:r>
            <a:r>
              <a:rPr lang="en-US" sz="3200" dirty="0"/>
              <a:t>– </a:t>
            </a:r>
            <a:r>
              <a:rPr lang="en-US" sz="3200" dirty="0">
                <a:solidFill>
                  <a:srgbClr val="FFC000"/>
                </a:solidFill>
              </a:rPr>
              <a:t>Romans 5:5-11</a:t>
            </a:r>
          </a:p>
          <a:p>
            <a:r>
              <a:rPr lang="en-US" sz="3200" dirty="0"/>
              <a:t>Grace – </a:t>
            </a:r>
            <a:r>
              <a:rPr lang="en-US" sz="3200" i="1" dirty="0"/>
              <a:t>“by grace” </a:t>
            </a:r>
            <a:r>
              <a:rPr lang="en-US" sz="3200" dirty="0"/>
              <a:t>– </a:t>
            </a:r>
            <a:r>
              <a:rPr lang="en-US" sz="3200" dirty="0">
                <a:solidFill>
                  <a:srgbClr val="FFC000"/>
                </a:solidFill>
              </a:rPr>
              <a:t>Romans 5:20-21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sz="3200" i="0" dirty="0"/>
              <a:t>Grace reigns through righteousness – </a:t>
            </a:r>
            <a:r>
              <a:rPr lang="en-US" sz="3200" i="0" dirty="0">
                <a:solidFill>
                  <a:srgbClr val="FFC000"/>
                </a:solidFill>
              </a:rPr>
              <a:t>Romans 1:16-17; 10:3-4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sz="3200" i="0" dirty="0"/>
              <a:t>God’s grace – </a:t>
            </a:r>
            <a:r>
              <a:rPr lang="en-US" sz="3200" i="0" dirty="0">
                <a:solidFill>
                  <a:srgbClr val="FFC000"/>
                </a:solidFill>
              </a:rPr>
              <a:t>Titus 2:11-14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sz="3200" i="0" dirty="0"/>
              <a:t>Be strong in grace! – </a:t>
            </a:r>
            <a:r>
              <a:rPr lang="en-US" sz="3200" i="0" dirty="0">
                <a:solidFill>
                  <a:srgbClr val="FFC000"/>
                </a:solidFill>
              </a:rPr>
              <a:t>2 Timothy 2:1</a:t>
            </a:r>
          </a:p>
        </p:txBody>
      </p:sp>
    </p:spTree>
    <p:extLst>
      <p:ext uri="{BB962C8B-B14F-4D97-AF65-F5344CB8AC3E}">
        <p14:creationId xmlns:p14="http://schemas.microsoft.com/office/powerpoint/2010/main" val="1858626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12DEA-AFF4-C6CF-587B-A465B80E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37107"/>
            <a:ext cx="8623300" cy="1360898"/>
          </a:xfrm>
        </p:spPr>
        <p:txBody>
          <a:bodyPr>
            <a:normAutofit/>
          </a:bodyPr>
          <a:lstStyle/>
          <a:p>
            <a:r>
              <a:rPr lang="en-US" sz="5400" dirty="0"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Gift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691AD-A254-DBBB-E062-5A558C492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2" y="1232905"/>
            <a:ext cx="8623300" cy="4850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Everlasting Consolation </a:t>
            </a:r>
          </a:p>
          <a:p>
            <a:r>
              <a:rPr lang="en-US" sz="3200" i="1" dirty="0"/>
              <a:t>“eternal comfort,” </a:t>
            </a:r>
            <a:r>
              <a:rPr lang="en-US" sz="3200" i="0" dirty="0"/>
              <a:t>(NASB) </a:t>
            </a:r>
            <a:r>
              <a:rPr lang="en-US" sz="3200" i="1" dirty="0"/>
              <a:t>“comfort age-during”</a:t>
            </a:r>
            <a:r>
              <a:rPr lang="en-US" sz="3200" i="0" dirty="0"/>
              <a:t> (YLT)</a:t>
            </a:r>
          </a:p>
          <a:p>
            <a:r>
              <a:rPr lang="en-US" sz="3200" dirty="0"/>
              <a:t>By the word – </a:t>
            </a:r>
            <a:r>
              <a:rPr lang="en-US" sz="3200" dirty="0">
                <a:solidFill>
                  <a:srgbClr val="FFC000"/>
                </a:solidFill>
              </a:rPr>
              <a:t>2 Thessalonians 2:1-5, 14;             1 Thessalonians 2:3, 13</a:t>
            </a:r>
          </a:p>
          <a:p>
            <a:r>
              <a:rPr lang="en-US" sz="3200" i="0" dirty="0"/>
              <a:t>Comfort of the scriptures – </a:t>
            </a:r>
            <a:r>
              <a:rPr lang="en-US" sz="3200" i="0" dirty="0">
                <a:solidFill>
                  <a:srgbClr val="FFC000"/>
                </a:solidFill>
              </a:rPr>
              <a:t>Romans 15:4-5; John 14:16-17, 25-27; 16:33</a:t>
            </a:r>
          </a:p>
          <a:p>
            <a:endParaRPr lang="en-US" sz="3200" i="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5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12DEA-AFF4-C6CF-587B-A465B80E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37107"/>
            <a:ext cx="8623300" cy="1360898"/>
          </a:xfrm>
        </p:spPr>
        <p:txBody>
          <a:bodyPr>
            <a:normAutofit/>
          </a:bodyPr>
          <a:lstStyle/>
          <a:p>
            <a:r>
              <a:rPr lang="en-US" sz="5400" dirty="0"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Gift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691AD-A254-DBBB-E062-5A558C492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2" y="1232905"/>
            <a:ext cx="8623300" cy="4850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Good Hope</a:t>
            </a:r>
          </a:p>
          <a:p>
            <a:r>
              <a:rPr lang="en-US" sz="3200" i="1" dirty="0"/>
              <a:t>“good” </a:t>
            </a:r>
            <a:r>
              <a:rPr lang="en-US" sz="3200" dirty="0"/>
              <a:t>as opposed to that which would disappoint (</a:t>
            </a:r>
            <a:r>
              <a:rPr lang="en-US" sz="3200" dirty="0">
                <a:solidFill>
                  <a:srgbClr val="FFC000"/>
                </a:solidFill>
              </a:rPr>
              <a:t>cf. Romans 5:5</a:t>
            </a:r>
            <a:r>
              <a:rPr lang="en-US" sz="3200" dirty="0"/>
              <a:t>).</a:t>
            </a:r>
          </a:p>
          <a:p>
            <a:r>
              <a:rPr lang="en-US" sz="3200" dirty="0"/>
              <a:t>Good because of its Author – </a:t>
            </a:r>
            <a:r>
              <a:rPr lang="en-US" sz="3200" dirty="0">
                <a:solidFill>
                  <a:srgbClr val="FFC000"/>
                </a:solidFill>
              </a:rPr>
              <a:t>Titus 1:2; Hebrews 6:13-18</a:t>
            </a:r>
          </a:p>
          <a:p>
            <a:r>
              <a:rPr lang="en-US" sz="3200" dirty="0"/>
              <a:t>Good because of its content – </a:t>
            </a:r>
            <a:r>
              <a:rPr lang="en-US" sz="3200" dirty="0">
                <a:solidFill>
                  <a:srgbClr val="FFC000"/>
                </a:solidFill>
              </a:rPr>
              <a:t>1 Cor. 15:19;          1 Peter 1:3-5; Matthew 6:20-21</a:t>
            </a:r>
          </a:p>
          <a:p>
            <a:endParaRPr lang="en-US" sz="3200" i="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362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12DEA-AFF4-C6CF-587B-A465B80E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37107"/>
            <a:ext cx="8623300" cy="1360898"/>
          </a:xfrm>
        </p:spPr>
        <p:txBody>
          <a:bodyPr>
            <a:normAutofit/>
          </a:bodyPr>
          <a:lstStyle/>
          <a:p>
            <a:r>
              <a:rPr lang="en-US" sz="5400" dirty="0"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Effects of the Gift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691AD-A254-DBBB-E062-5A558C492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2" y="1232905"/>
            <a:ext cx="8623300" cy="4850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Hearts Comforted</a:t>
            </a:r>
          </a:p>
          <a:p>
            <a:r>
              <a:rPr lang="en-US" sz="3200" dirty="0"/>
              <a:t>Strong consolation, and an anchor of the soul – </a:t>
            </a:r>
            <a:r>
              <a:rPr lang="en-US" sz="3200" dirty="0">
                <a:solidFill>
                  <a:srgbClr val="FFC000"/>
                </a:solidFill>
              </a:rPr>
              <a:t>Hebrews 6:18-20</a:t>
            </a:r>
          </a:p>
          <a:p>
            <a:r>
              <a:rPr lang="en-US" sz="3200" dirty="0"/>
              <a:t>We have received </a:t>
            </a:r>
            <a:r>
              <a:rPr lang="en-US" sz="3200" i="1" dirty="0"/>
              <a:t>“consolation in Christ, [and] comfort of love”</a:t>
            </a:r>
            <a:r>
              <a:rPr lang="en-US" sz="3200" dirty="0"/>
              <a:t> (</a:t>
            </a:r>
            <a:r>
              <a:rPr lang="en-US" sz="3200" dirty="0">
                <a:solidFill>
                  <a:srgbClr val="FFC000"/>
                </a:solidFill>
              </a:rPr>
              <a:t>Philippians 2:1</a:t>
            </a:r>
            <a:r>
              <a:rPr lang="en-US" sz="3200" dirty="0"/>
              <a:t>).</a:t>
            </a:r>
            <a:endParaRPr lang="en-US" sz="3200" dirty="0">
              <a:solidFill>
                <a:srgbClr val="FFC000"/>
              </a:solidFill>
            </a:endParaRPr>
          </a:p>
          <a:p>
            <a:endParaRPr lang="en-US" sz="3200" i="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4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12DEA-AFF4-C6CF-587B-A465B80E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37107"/>
            <a:ext cx="8623300" cy="1360898"/>
          </a:xfrm>
        </p:spPr>
        <p:txBody>
          <a:bodyPr>
            <a:normAutofit/>
          </a:bodyPr>
          <a:lstStyle/>
          <a:p>
            <a:r>
              <a:rPr lang="en-US" sz="5400" dirty="0"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Effects of the Gift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691AD-A254-DBBB-E062-5A558C492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2" y="1232905"/>
            <a:ext cx="8623300" cy="4850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Established in Every Good Word and Work</a:t>
            </a:r>
          </a:p>
          <a:p>
            <a:r>
              <a:rPr lang="en-US" sz="3200" i="0" dirty="0"/>
              <a:t>Established in obedient faith – </a:t>
            </a:r>
            <a:r>
              <a:rPr lang="en-US" sz="3200" i="0" dirty="0">
                <a:solidFill>
                  <a:srgbClr val="FFC000"/>
                </a:solidFill>
              </a:rPr>
              <a:t>2 Thess. 2:16-17</a:t>
            </a:r>
          </a:p>
          <a:p>
            <a:r>
              <a:rPr lang="en-US" sz="3200" dirty="0"/>
              <a:t>We live to righteousness – </a:t>
            </a:r>
            <a:r>
              <a:rPr lang="en-US" sz="3200" dirty="0">
                <a:solidFill>
                  <a:srgbClr val="FFC000"/>
                </a:solidFill>
              </a:rPr>
              <a:t>1 Cor. 15:32-34, 58</a:t>
            </a:r>
          </a:p>
          <a:p>
            <a:r>
              <a:rPr lang="en-US" sz="3200" dirty="0"/>
              <a:t>W</a:t>
            </a:r>
            <a:r>
              <a:rPr lang="en-US" sz="3200" i="0" dirty="0"/>
              <a:t>e patiently endure – </a:t>
            </a:r>
            <a:r>
              <a:rPr lang="en-US" sz="3200" i="0" dirty="0">
                <a:solidFill>
                  <a:srgbClr val="FFC000"/>
                </a:solidFill>
              </a:rPr>
              <a:t>Hebrews </a:t>
            </a:r>
            <a:r>
              <a:rPr lang="en-US" sz="3200" dirty="0">
                <a:solidFill>
                  <a:srgbClr val="FFC000"/>
                </a:solidFill>
              </a:rPr>
              <a:t>6:11-15</a:t>
            </a:r>
            <a:endParaRPr lang="en-US" sz="3200" i="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9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gattaVTI">
  <a:themeElements>
    <a:clrScheme name="Regatta Yellow">
      <a:dk1>
        <a:sysClr val="windowText" lastClr="000000"/>
      </a:dk1>
      <a:lt1>
        <a:sysClr val="window" lastClr="FFFFFF"/>
      </a:lt1>
      <a:dk2>
        <a:srgbClr val="181C30"/>
      </a:dk2>
      <a:lt2>
        <a:srgbClr val="C8E1F4"/>
      </a:lt2>
      <a:accent1>
        <a:srgbClr val="217ED3"/>
      </a:accent1>
      <a:accent2>
        <a:srgbClr val="B92525"/>
      </a:accent2>
      <a:accent3>
        <a:srgbClr val="18558C"/>
      </a:accent3>
      <a:accent4>
        <a:srgbClr val="1D8B35"/>
      </a:accent4>
      <a:accent5>
        <a:srgbClr val="EA75AA"/>
      </a:accent5>
      <a:accent6>
        <a:srgbClr val="F5A700"/>
      </a:accent6>
      <a:hlink>
        <a:srgbClr val="DB0000"/>
      </a:hlink>
      <a:folHlink>
        <a:srgbClr val="066BB6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1178</TotalTime>
  <Words>341</Words>
  <Application>Microsoft Macintosh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Calibri Light</vt:lpstr>
      <vt:lpstr>Arial</vt:lpstr>
      <vt:lpstr>Walbaum Display</vt:lpstr>
      <vt:lpstr>RegattaVTI</vt:lpstr>
      <vt:lpstr>Office Theme</vt:lpstr>
      <vt:lpstr>PowerPoint Presentation</vt:lpstr>
      <vt:lpstr>Everlasting Consolation            &amp; Good Hope</vt:lpstr>
      <vt:lpstr>The Gift Giver</vt:lpstr>
      <vt:lpstr>The Gift Giver</vt:lpstr>
      <vt:lpstr>The Gift Giver</vt:lpstr>
      <vt:lpstr>The Gift</vt:lpstr>
      <vt:lpstr>The Gift</vt:lpstr>
      <vt:lpstr>The Effects of the Gift</vt:lpstr>
      <vt:lpstr>The Effects of the Gift</vt:lpstr>
      <vt:lpstr>Everlasting Consolation            &amp; Good Hope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Everlasting Consolation            &amp; Good Hope</dc:title>
  <dc:creator>Jeremiah Cox</dc:creator>
  <cp:lastModifiedBy>Jeremiah Cox</cp:lastModifiedBy>
  <cp:revision>4</cp:revision>
  <dcterms:created xsi:type="dcterms:W3CDTF">2022-12-16T22:53:44Z</dcterms:created>
  <dcterms:modified xsi:type="dcterms:W3CDTF">2022-12-17T18:32:10Z</dcterms:modified>
</cp:coreProperties>
</file>