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7"/>
    <p:restoredTop sz="94769"/>
  </p:normalViewPr>
  <p:slideViewPr>
    <p:cSldViewPr snapToGrid="0">
      <p:cViewPr varScale="1">
        <p:scale>
          <a:sx n="102" d="100"/>
          <a:sy n="102" d="100"/>
        </p:scale>
        <p:origin x="20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2837-A198-664A-A6AA-A2BEDCA05442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1A39-3236-CE4F-B12F-1C943787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7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2837-A198-664A-A6AA-A2BEDCA05442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1A39-3236-CE4F-B12F-1C943787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5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2837-A198-664A-A6AA-A2BEDCA05442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1A39-3236-CE4F-B12F-1C943787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2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2837-A198-664A-A6AA-A2BEDCA05442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1A39-3236-CE4F-B12F-1C943787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0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2837-A198-664A-A6AA-A2BEDCA05442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1A39-3236-CE4F-B12F-1C943787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2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2837-A198-664A-A6AA-A2BEDCA05442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1A39-3236-CE4F-B12F-1C943787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5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2837-A198-664A-A6AA-A2BEDCA05442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1A39-3236-CE4F-B12F-1C943787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9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2837-A198-664A-A6AA-A2BEDCA05442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1A39-3236-CE4F-B12F-1C943787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2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2837-A198-664A-A6AA-A2BEDCA05442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1A39-3236-CE4F-B12F-1C943787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4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2837-A198-664A-A6AA-A2BEDCA05442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1A39-3236-CE4F-B12F-1C943787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5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2837-A198-664A-A6AA-A2BEDCA05442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1A39-3236-CE4F-B12F-1C943787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3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C2837-A198-664A-A6AA-A2BEDCA05442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A1A39-3236-CE4F-B12F-1C943787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5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52951-FECB-F057-B3B6-4F424CB1D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9CF6-2729-8C71-324E-C1D963DC0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2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ountain, valley, outdoor, canyon&#10;&#10;Description automatically generated">
            <a:extLst>
              <a:ext uri="{FF2B5EF4-FFF2-40B4-BE49-F238E27FC236}">
                <a16:creationId xmlns:a16="http://schemas.microsoft.com/office/drawing/2014/main" id="{C69BE1B2-A1EE-93A9-3623-9FCF0BFD2D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5600" r="559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BF9AA-837F-2C44-E2E3-433DCA812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729810"/>
            <a:ext cx="8515350" cy="4926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Satan’s Quotation – </a:t>
            </a:r>
            <a:r>
              <a:rPr lang="en-US" sz="3600" dirty="0">
                <a:solidFill>
                  <a:srgbClr val="FFC000"/>
                </a:solidFill>
              </a:rPr>
              <a:t>Psalm 91:11-12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“To keep you in all your ways”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Psalm 91:11b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Protection for those abiding in God’s presence:</a:t>
            </a:r>
          </a:p>
          <a:p>
            <a:pPr lvl="1"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(vv. 1-2)</a:t>
            </a:r>
            <a:r>
              <a:rPr lang="en-US" sz="3200" dirty="0">
                <a:solidFill>
                  <a:schemeClr val="bg1"/>
                </a:solidFill>
              </a:rPr>
              <a:t> – abiding in God’s presence, trusting.</a:t>
            </a:r>
          </a:p>
          <a:p>
            <a:pPr lvl="1"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(vv. 3-8) </a:t>
            </a:r>
            <a:r>
              <a:rPr lang="en-US" sz="3200" dirty="0">
                <a:solidFill>
                  <a:schemeClr val="bg1"/>
                </a:solidFill>
              </a:rPr>
              <a:t>– protection described.</a:t>
            </a:r>
          </a:p>
          <a:p>
            <a:pPr lvl="1"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(vv. 9-13) </a:t>
            </a:r>
            <a:r>
              <a:rPr lang="en-US" sz="3200" dirty="0">
                <a:solidFill>
                  <a:schemeClr val="bg1"/>
                </a:solidFill>
              </a:rPr>
              <a:t>– reason: you have made the Lord your dwelling place.</a:t>
            </a:r>
          </a:p>
          <a:p>
            <a:pPr lvl="1"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(vv. 14-16) </a:t>
            </a:r>
            <a:r>
              <a:rPr lang="en-US" sz="3200" dirty="0">
                <a:solidFill>
                  <a:schemeClr val="bg1"/>
                </a:solidFill>
              </a:rPr>
              <a:t>– he has loved God.</a:t>
            </a:r>
          </a:p>
          <a:p>
            <a:r>
              <a:rPr lang="en-US" sz="3200" dirty="0">
                <a:solidFill>
                  <a:schemeClr val="bg1"/>
                </a:solidFill>
              </a:rPr>
              <a:t>Text without a context is a pretext – </a:t>
            </a:r>
            <a:r>
              <a:rPr lang="en-US" sz="3200" dirty="0">
                <a:solidFill>
                  <a:srgbClr val="FFC000"/>
                </a:solidFill>
              </a:rPr>
              <a:t>2 Peter 3:16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743B146-BD9C-E969-DE53-5BA3876B1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65" y="190377"/>
            <a:ext cx="8739209" cy="162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3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ountain, valley, outdoor, canyon&#10;&#10;Description automatically generated">
            <a:extLst>
              <a:ext uri="{FF2B5EF4-FFF2-40B4-BE49-F238E27FC236}">
                <a16:creationId xmlns:a16="http://schemas.microsoft.com/office/drawing/2014/main" id="{C69BE1B2-A1EE-93A9-3623-9FCF0BFD2D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5600" r="559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BF9AA-837F-2C44-E2E3-433DCA812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729810"/>
            <a:ext cx="8515350" cy="49260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Jesus’ Reply – </a:t>
            </a:r>
            <a:r>
              <a:rPr lang="en-US" sz="3600" dirty="0">
                <a:solidFill>
                  <a:srgbClr val="FFC000"/>
                </a:solidFill>
              </a:rPr>
              <a:t>Deuteronomy 6:16</a:t>
            </a:r>
          </a:p>
          <a:p>
            <a:r>
              <a:rPr lang="en-US" sz="3200" dirty="0">
                <a:solidFill>
                  <a:schemeClr val="bg1"/>
                </a:solidFill>
              </a:rPr>
              <a:t>Scripture itself explains and guards the promises and commands of God that it provides.</a:t>
            </a:r>
          </a:p>
          <a:p>
            <a:pPr lvl="1"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(v. 3) </a:t>
            </a:r>
            <a:r>
              <a:rPr lang="en-US" sz="3200" dirty="0">
                <a:solidFill>
                  <a:schemeClr val="bg1"/>
                </a:solidFill>
              </a:rPr>
              <a:t>– observe the law and it will be well.</a:t>
            </a:r>
          </a:p>
          <a:p>
            <a:pPr lvl="1"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(vv. 10-15) </a:t>
            </a:r>
            <a:r>
              <a:rPr lang="en-US" sz="3200" dirty="0">
                <a:solidFill>
                  <a:schemeClr val="bg1"/>
                </a:solidFill>
              </a:rPr>
              <a:t>– remember it is from God – full dependence and fidelity.</a:t>
            </a:r>
          </a:p>
          <a:p>
            <a:pPr lvl="1"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(vv. 16-19) </a:t>
            </a:r>
            <a:r>
              <a:rPr lang="en-US" sz="3200" dirty="0">
                <a:solidFill>
                  <a:schemeClr val="bg1"/>
                </a:solidFill>
              </a:rPr>
              <a:t>– do not tempt (test) Him, but trust and obey. (</a:t>
            </a:r>
            <a:r>
              <a:rPr lang="en-US" sz="3200" dirty="0" err="1">
                <a:solidFill>
                  <a:schemeClr val="bg1"/>
                </a:solidFill>
              </a:rPr>
              <a:t>Massah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dirty="0">
                <a:solidFill>
                  <a:srgbClr val="FFC000"/>
                </a:solidFill>
              </a:rPr>
              <a:t>Exodus 17:7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Satan wants us to presumptuously extend God’s word and goodness beyond its self-defined limits.</a:t>
            </a:r>
            <a:endParaRPr lang="en-US" sz="3200" b="1" dirty="0">
              <a:solidFill>
                <a:srgbClr val="FFC000"/>
              </a:solidFill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E29F9F5-EB25-8729-56E1-F3FD0C0E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65" y="190377"/>
            <a:ext cx="8739209" cy="162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7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ountain, valley, outdoor, canyon&#10;&#10;Description automatically generated">
            <a:extLst>
              <a:ext uri="{FF2B5EF4-FFF2-40B4-BE49-F238E27FC236}">
                <a16:creationId xmlns:a16="http://schemas.microsoft.com/office/drawing/2014/main" id="{C69BE1B2-A1EE-93A9-3623-9FCF0BFD2D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5600" r="559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BF9AA-837F-2C44-E2E3-433DCA812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729810"/>
            <a:ext cx="8515350" cy="492606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Jesus came into the world – </a:t>
            </a:r>
            <a:r>
              <a:rPr lang="en-US" sz="3200" dirty="0">
                <a:solidFill>
                  <a:srgbClr val="FFC000"/>
                </a:solidFill>
              </a:rPr>
              <a:t>John 8:23               (cf. 1 John 2:16; Romans 8:3)</a:t>
            </a:r>
          </a:p>
          <a:p>
            <a:r>
              <a:rPr lang="en-US" sz="3200" dirty="0">
                <a:solidFill>
                  <a:schemeClr val="bg1"/>
                </a:solidFill>
              </a:rPr>
              <a:t>He came into the world to establish a kingdom not of this world, but of eternal spiritual truth – </a:t>
            </a:r>
            <a:r>
              <a:rPr lang="en-US" sz="3200" dirty="0">
                <a:solidFill>
                  <a:srgbClr val="FFC000"/>
                </a:solidFill>
              </a:rPr>
              <a:t>John 18:36-37</a:t>
            </a:r>
          </a:p>
          <a:p>
            <a:r>
              <a:rPr lang="en-US" sz="3200" dirty="0">
                <a:solidFill>
                  <a:schemeClr val="bg1"/>
                </a:solidFill>
              </a:rPr>
              <a:t>Purpose, priority, and position are again at stake in the greatest test yet.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Jesus’ brothers – </a:t>
            </a:r>
            <a:r>
              <a:rPr lang="en-US" sz="3200" dirty="0">
                <a:solidFill>
                  <a:srgbClr val="FFC000"/>
                </a:solidFill>
              </a:rPr>
              <a:t>John 7:2-5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Jesus – </a:t>
            </a:r>
            <a:r>
              <a:rPr lang="en-US" sz="3200" dirty="0">
                <a:solidFill>
                  <a:srgbClr val="FFC000"/>
                </a:solidFill>
              </a:rPr>
              <a:t>Luke 2:49; Matthew 4:17;        Hebrews 12:2; John 17:5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DD7F1A0-020B-631F-4543-542558A07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1" y="202122"/>
            <a:ext cx="8748314" cy="162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6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ountain, valley, outdoor, canyon&#10;&#10;Description automatically generated">
            <a:extLst>
              <a:ext uri="{FF2B5EF4-FFF2-40B4-BE49-F238E27FC236}">
                <a16:creationId xmlns:a16="http://schemas.microsoft.com/office/drawing/2014/main" id="{C69BE1B2-A1EE-93A9-3623-9FCF0BFD2D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5600" r="559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BF9AA-837F-2C44-E2E3-433DCA812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729810"/>
            <a:ext cx="8515350" cy="49260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Jesus’ Reply – </a:t>
            </a:r>
            <a:r>
              <a:rPr lang="en-US" sz="3600" dirty="0">
                <a:solidFill>
                  <a:srgbClr val="FFC000"/>
                </a:solidFill>
              </a:rPr>
              <a:t>Deuteronomy 6:13</a:t>
            </a:r>
          </a:p>
          <a:p>
            <a:r>
              <a:rPr lang="en-US" sz="3200" dirty="0">
                <a:solidFill>
                  <a:schemeClr val="bg1"/>
                </a:solidFill>
              </a:rPr>
              <a:t>Context – </a:t>
            </a:r>
            <a:r>
              <a:rPr lang="en-US" sz="3200" dirty="0">
                <a:solidFill>
                  <a:srgbClr val="FFC000"/>
                </a:solidFill>
              </a:rPr>
              <a:t>(vv. 10-15) </a:t>
            </a:r>
            <a:r>
              <a:rPr lang="en-US" sz="3200" dirty="0">
                <a:solidFill>
                  <a:schemeClr val="bg1"/>
                </a:solidFill>
              </a:rPr>
              <a:t>– remember who gave it and give Him your all in reverent service.</a:t>
            </a:r>
          </a:p>
          <a:p>
            <a:r>
              <a:rPr lang="en-US" sz="3200" dirty="0">
                <a:solidFill>
                  <a:schemeClr val="bg1"/>
                </a:solidFill>
              </a:rPr>
              <a:t>Satan – </a:t>
            </a:r>
            <a:r>
              <a:rPr lang="en-US" sz="3200" dirty="0">
                <a:solidFill>
                  <a:srgbClr val="FFC000"/>
                </a:solidFill>
              </a:rPr>
              <a:t>Luke 4:6-7 (cf. Job 1:12; 2:6)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Would not the One who allowed Satan such control be able to offer something greater?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Would not the fact of allowing Satan control exhibit the lacking value of the object(s) put in his control?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Would not these truths lend to the demand to withhold such reverent worship from him and give it to the One truly deserving? 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34E0FB1-A86D-E40B-BF5F-9297E7A76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1" y="202122"/>
            <a:ext cx="8748314" cy="162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ountain, valley, outdoor, canyon&#10;&#10;Description automatically generated">
            <a:extLst>
              <a:ext uri="{FF2B5EF4-FFF2-40B4-BE49-F238E27FC236}">
                <a16:creationId xmlns:a16="http://schemas.microsoft.com/office/drawing/2014/main" id="{C69BE1B2-A1EE-93A9-3623-9FCF0BFD2D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5600" r="559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BF9AA-837F-2C44-E2E3-433DCA812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729810"/>
            <a:ext cx="8515350" cy="492606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 way to the crown without the cross? – impossible – </a:t>
            </a:r>
            <a:r>
              <a:rPr lang="en-US" sz="3200" dirty="0">
                <a:solidFill>
                  <a:srgbClr val="FFC000"/>
                </a:solidFill>
              </a:rPr>
              <a:t>Philippians 2:8-11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Satan wants us to believe what he offers is the greatest so that we might turn our worship and service to him.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cf. 2 Corinthians 4:3-4;                 2 Timothy 2:26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Aftermath – </a:t>
            </a:r>
            <a:r>
              <a:rPr lang="en-US" sz="3200" dirty="0">
                <a:solidFill>
                  <a:srgbClr val="FFC000"/>
                </a:solidFill>
              </a:rPr>
              <a:t>Matthew 4:11, 17; James 4:7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9C9260F-9F2A-E33F-BD94-33A9EA2A1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1" y="202122"/>
            <a:ext cx="8748314" cy="162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2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ountain, valley, outdoor, canyon&#10;&#10;Description automatically generated">
            <a:extLst>
              <a:ext uri="{FF2B5EF4-FFF2-40B4-BE49-F238E27FC236}">
                <a16:creationId xmlns:a16="http://schemas.microsoft.com/office/drawing/2014/main" id="{C69BE1B2-A1EE-93A9-3623-9FCF0BFD2D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5600" r="559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BF9AA-837F-2C44-E2E3-433DCA812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729810"/>
            <a:ext cx="8515350" cy="4926068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Beware of your vulnerabilities.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Beware of your strengths.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Be watchful at all points of your life – highs, lows, in between.</a:t>
            </a:r>
          </a:p>
          <a:p>
            <a:r>
              <a:rPr lang="en-US" sz="3200" dirty="0">
                <a:solidFill>
                  <a:schemeClr val="bg1"/>
                </a:solidFill>
              </a:rPr>
              <a:t>Know God’s word.</a:t>
            </a:r>
          </a:p>
          <a:p>
            <a:r>
              <a:rPr lang="en-US" sz="3200" dirty="0">
                <a:solidFill>
                  <a:schemeClr val="bg1"/>
                </a:solidFill>
              </a:rPr>
              <a:t>Always realize true fulfillment comes with resisting Satan and submitting to God.</a:t>
            </a:r>
          </a:p>
          <a:p>
            <a:r>
              <a:rPr lang="en-US" sz="3200" dirty="0">
                <a:solidFill>
                  <a:schemeClr val="bg1"/>
                </a:solidFill>
              </a:rPr>
              <a:t>Have faith that temptation can always be resisted by God’s grace and look to Jesus for help. 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DD69D19-2006-C1C0-85BC-AA27F92B8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3" y="179953"/>
            <a:ext cx="8777135" cy="136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ountain, valley, outdoor, canyon&#10;&#10;Description automatically generated">
            <a:extLst>
              <a:ext uri="{FF2B5EF4-FFF2-40B4-BE49-F238E27FC236}">
                <a16:creationId xmlns:a16="http://schemas.microsoft.com/office/drawing/2014/main" id="{17A4A6FF-4F82-92AE-07A8-9B4BE7D23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5600" r="559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96E37F5-59BE-2EEA-4A8E-7BAB2D049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580" y="1974135"/>
            <a:ext cx="9181579" cy="372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5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ountain, valley, outdoor, canyon&#10;&#10;Description automatically generated">
            <a:extLst>
              <a:ext uri="{FF2B5EF4-FFF2-40B4-BE49-F238E27FC236}">
                <a16:creationId xmlns:a16="http://schemas.microsoft.com/office/drawing/2014/main" id="{17A4A6FF-4F82-92AE-07A8-9B4BE7D23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5600" r="559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96E37F5-59BE-2EEA-4A8E-7BAB2D049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580" y="1974135"/>
            <a:ext cx="9181579" cy="372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9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ountain, valley, outdoor, canyon&#10;&#10;Description automatically generated">
            <a:extLst>
              <a:ext uri="{FF2B5EF4-FFF2-40B4-BE49-F238E27FC236}">
                <a16:creationId xmlns:a16="http://schemas.microsoft.com/office/drawing/2014/main" id="{C69BE1B2-A1EE-93A9-3623-9FCF0BFD2D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5600" r="559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B070E30-8214-ADE5-786A-057E36D9E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65" y="104088"/>
            <a:ext cx="8739210" cy="16131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BF9AA-837F-2C44-E2E3-433DCA812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729810"/>
            <a:ext cx="8515350" cy="492606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God allows us to be tempted – </a:t>
            </a:r>
            <a:r>
              <a:rPr lang="en-US" sz="3200" dirty="0">
                <a:solidFill>
                  <a:srgbClr val="FFC000"/>
                </a:solidFill>
              </a:rPr>
              <a:t>James 1:13;          1 Corinthians 10:13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tempter is real – </a:t>
            </a:r>
            <a:r>
              <a:rPr lang="en-US" sz="3200" dirty="0">
                <a:solidFill>
                  <a:srgbClr val="FFC000"/>
                </a:solidFill>
              </a:rPr>
              <a:t>Job 1:7; 1 Peter 5:8;             2 Corinthians 2:11</a:t>
            </a:r>
          </a:p>
          <a:p>
            <a:r>
              <a:rPr lang="en-US" sz="3200" dirty="0">
                <a:solidFill>
                  <a:schemeClr val="bg1"/>
                </a:solidFill>
              </a:rPr>
              <a:t>Jesus can truly sympathize with us –        </a:t>
            </a:r>
            <a:r>
              <a:rPr lang="en-US" sz="3200" dirty="0">
                <a:solidFill>
                  <a:srgbClr val="FFC000"/>
                </a:solidFill>
              </a:rPr>
              <a:t>Hebrews 2:18; 4:15-16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There is always more at stake than what we might think.</a:t>
            </a:r>
          </a:p>
        </p:txBody>
      </p:sp>
    </p:spTree>
    <p:extLst>
      <p:ext uri="{BB962C8B-B14F-4D97-AF65-F5344CB8AC3E}">
        <p14:creationId xmlns:p14="http://schemas.microsoft.com/office/powerpoint/2010/main" val="146226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ountain, valley, outdoor, canyon&#10;&#10;Description automatically generated">
            <a:extLst>
              <a:ext uri="{FF2B5EF4-FFF2-40B4-BE49-F238E27FC236}">
                <a16:creationId xmlns:a16="http://schemas.microsoft.com/office/drawing/2014/main" id="{C69BE1B2-A1EE-93A9-3623-9FCF0BFD2D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5600" r="559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BF9AA-837F-2C44-E2E3-433DCA812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729810"/>
            <a:ext cx="8515350" cy="492606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temptations of Jesus take place after His baptism, and God’s words of acknowledgment and approval – </a:t>
            </a:r>
            <a:r>
              <a:rPr lang="en-US" sz="3200" dirty="0">
                <a:solidFill>
                  <a:srgbClr val="FFC000"/>
                </a:solidFill>
              </a:rPr>
              <a:t>Matthew 3:13-17</a:t>
            </a:r>
          </a:p>
          <a:p>
            <a:r>
              <a:rPr lang="en-US" sz="3200" dirty="0">
                <a:solidFill>
                  <a:schemeClr val="bg1"/>
                </a:solidFill>
              </a:rPr>
              <a:t>It was the Father’s will that Jesus’ ministry be prefaced by a victory over Satan in immense temptation – </a:t>
            </a:r>
            <a:r>
              <a:rPr lang="en-US" sz="3200" dirty="0">
                <a:solidFill>
                  <a:srgbClr val="FFC000"/>
                </a:solidFill>
              </a:rPr>
              <a:t>Matthew 4:1; Mark 1:12</a:t>
            </a:r>
          </a:p>
          <a:p>
            <a:r>
              <a:rPr lang="en-US" sz="3200" dirty="0">
                <a:solidFill>
                  <a:schemeClr val="bg1"/>
                </a:solidFill>
              </a:rPr>
              <a:t>Jesus had been intensely focused on the Father’s will, fasting for 40 days – </a:t>
            </a:r>
            <a:r>
              <a:rPr lang="en-US" sz="3200" dirty="0">
                <a:solidFill>
                  <a:srgbClr val="FFC000"/>
                </a:solidFill>
              </a:rPr>
              <a:t>Matthew 4:2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B654E9D-5F76-C8DA-1A41-6EDD8455D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8" y="180065"/>
            <a:ext cx="8792097" cy="137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1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ountain, valley, outdoor, canyon&#10;&#10;Description automatically generated">
            <a:extLst>
              <a:ext uri="{FF2B5EF4-FFF2-40B4-BE49-F238E27FC236}">
                <a16:creationId xmlns:a16="http://schemas.microsoft.com/office/drawing/2014/main" id="{C69BE1B2-A1EE-93A9-3623-9FCF0BFD2D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5600" r="559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9181F00-A489-E0FF-9EF8-18E51C105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46" y="202122"/>
            <a:ext cx="8753456" cy="16285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BF9AA-837F-2C44-E2E3-433DCA812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729810"/>
            <a:ext cx="8515350" cy="4926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Purpose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i="1" dirty="0">
                <a:solidFill>
                  <a:schemeClr val="bg1"/>
                </a:solidFill>
              </a:rPr>
              <a:t>“If you are the Son of God”</a:t>
            </a:r>
          </a:p>
          <a:p>
            <a:r>
              <a:rPr lang="en-US" sz="3200" dirty="0">
                <a:solidFill>
                  <a:schemeClr val="bg1"/>
                </a:solidFill>
              </a:rPr>
              <a:t>Combining a need with the reality of Jesus’ ability to miraculously provide.</a:t>
            </a:r>
          </a:p>
          <a:p>
            <a:r>
              <a:rPr lang="en-US" sz="3200" dirty="0">
                <a:solidFill>
                  <a:schemeClr val="bg1"/>
                </a:solidFill>
              </a:rPr>
              <a:t>He did not come to be served – </a:t>
            </a:r>
            <a:r>
              <a:rPr lang="en-US" sz="3200" dirty="0">
                <a:solidFill>
                  <a:srgbClr val="FFC000"/>
                </a:solidFill>
              </a:rPr>
              <a:t>Mark 10:45; John 2:4, 11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Satan wants us to forget our purpose and validate our venturing away from it.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7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ountain, valley, outdoor, canyon&#10;&#10;Description automatically generated">
            <a:extLst>
              <a:ext uri="{FF2B5EF4-FFF2-40B4-BE49-F238E27FC236}">
                <a16:creationId xmlns:a16="http://schemas.microsoft.com/office/drawing/2014/main" id="{C69BE1B2-A1EE-93A9-3623-9FCF0BFD2D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5600" r="559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BF9AA-837F-2C44-E2E3-433DCA812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729810"/>
            <a:ext cx="8515350" cy="4926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Submission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Hunger – a legitimate need which seems reasonable to fulfill. (</a:t>
            </a:r>
            <a:r>
              <a:rPr lang="en-US" sz="3200" dirty="0">
                <a:solidFill>
                  <a:srgbClr val="FFC000"/>
                </a:solidFill>
              </a:rPr>
              <a:t>cf. 1 Corinthians 6:12-13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Is He in absolute submission to God? –   </a:t>
            </a:r>
            <a:r>
              <a:rPr lang="en-US" sz="3200" dirty="0">
                <a:solidFill>
                  <a:srgbClr val="FFC000"/>
                </a:solidFill>
              </a:rPr>
              <a:t>Matthew 4:4; Deuteronomy 8:1-3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Deuteronomy 8:3 </a:t>
            </a:r>
            <a:r>
              <a:rPr lang="en-US" sz="3200" dirty="0">
                <a:solidFill>
                  <a:schemeClr val="bg1"/>
                </a:solidFill>
              </a:rPr>
              <a:t>– “that is, by every means which God may appoint.” (McGarvey, J.W.)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Satan wants us to fail to see the true heart of submission to God.</a:t>
            </a:r>
            <a:endParaRPr lang="en-US" sz="3200" b="1" dirty="0">
              <a:solidFill>
                <a:srgbClr val="FFC000"/>
              </a:solidFill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8DC6FCD-AE9C-ABBA-70E7-E73482670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46" y="202122"/>
            <a:ext cx="8753456" cy="162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9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ountain, valley, outdoor, canyon&#10;&#10;Description automatically generated">
            <a:extLst>
              <a:ext uri="{FF2B5EF4-FFF2-40B4-BE49-F238E27FC236}">
                <a16:creationId xmlns:a16="http://schemas.microsoft.com/office/drawing/2014/main" id="{C69BE1B2-A1EE-93A9-3623-9FCF0BFD2D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5600" r="559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BF9AA-837F-2C44-E2E3-433DCA812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729810"/>
            <a:ext cx="8515350" cy="49260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Trust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i="1" dirty="0">
                <a:solidFill>
                  <a:schemeClr val="bg1"/>
                </a:solidFill>
              </a:rPr>
              <a:t>“If you are the Son of God” </a:t>
            </a:r>
            <a:r>
              <a:rPr lang="en-US" sz="3200" dirty="0">
                <a:solidFill>
                  <a:schemeClr val="bg1"/>
                </a:solidFill>
              </a:rPr>
              <a:t>– Why are you hungry? Won’t He take care of you? Does He desire your well-being?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God desires our well-being, but we must trust He truly knows it better than we do.</a:t>
            </a:r>
            <a:endParaRPr lang="en-US" sz="3200" dirty="0">
              <a:solidFill>
                <a:srgbClr val="FFC000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Matthew 4:4 </a:t>
            </a:r>
            <a:r>
              <a:rPr lang="en-US" sz="3200" dirty="0">
                <a:solidFill>
                  <a:schemeClr val="bg1"/>
                </a:solidFill>
              </a:rPr>
              <a:t>– God, His word, and the spiritual life He offers is sufficient. (</a:t>
            </a:r>
            <a:r>
              <a:rPr lang="en-US" sz="3200" dirty="0">
                <a:solidFill>
                  <a:srgbClr val="FFC000"/>
                </a:solidFill>
              </a:rPr>
              <a:t>cf. Daniel 3:17-18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Satan wants us to think we know better, and we can handle it on our own.</a:t>
            </a:r>
            <a:endParaRPr lang="en-US" sz="3200" b="1" dirty="0">
              <a:solidFill>
                <a:srgbClr val="FFC000"/>
              </a:solidFill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F3F6F89-BAAF-39D0-FD07-98E15181A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46" y="202122"/>
            <a:ext cx="8753456" cy="162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9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ountain, valley, outdoor, canyon&#10;&#10;Description automatically generated">
            <a:extLst>
              <a:ext uri="{FF2B5EF4-FFF2-40B4-BE49-F238E27FC236}">
                <a16:creationId xmlns:a16="http://schemas.microsoft.com/office/drawing/2014/main" id="{C69BE1B2-A1EE-93A9-3623-9FCF0BFD2D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5600" r="559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BF9AA-837F-2C44-E2E3-433DCA812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729810"/>
            <a:ext cx="8515350" cy="4926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Jesus’ reply – </a:t>
            </a:r>
            <a:r>
              <a:rPr lang="en-US" sz="3600" dirty="0">
                <a:solidFill>
                  <a:srgbClr val="FFC000"/>
                </a:solidFill>
              </a:rPr>
              <a:t>Deuteronomy 8:1-18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255B54D-FF97-7271-CFA7-9410DD62E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46" y="202122"/>
            <a:ext cx="8753456" cy="162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0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ountain, valley, outdoor, canyon&#10;&#10;Description automatically generated">
            <a:extLst>
              <a:ext uri="{FF2B5EF4-FFF2-40B4-BE49-F238E27FC236}">
                <a16:creationId xmlns:a16="http://schemas.microsoft.com/office/drawing/2014/main" id="{C69BE1B2-A1EE-93A9-3623-9FCF0BFD2D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5600" r="559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BF9AA-837F-2C44-E2E3-433DCA812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729810"/>
            <a:ext cx="8515350" cy="4926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1</a:t>
            </a:r>
            <a:r>
              <a:rPr lang="en-US" sz="3600" b="1" baseline="30000" dirty="0">
                <a:solidFill>
                  <a:schemeClr val="bg1"/>
                </a:solidFill>
              </a:rPr>
              <a:t>st</a:t>
            </a:r>
            <a:r>
              <a:rPr lang="en-US" sz="3600" b="1" dirty="0">
                <a:solidFill>
                  <a:schemeClr val="bg1"/>
                </a:solidFill>
              </a:rPr>
              <a:t> questioned His trust, the 2</a:t>
            </a:r>
            <a:r>
              <a:rPr lang="en-US" sz="3600" b="1" baseline="30000" dirty="0">
                <a:solidFill>
                  <a:schemeClr val="bg1"/>
                </a:solidFill>
              </a:rPr>
              <a:t>nd</a:t>
            </a:r>
            <a:r>
              <a:rPr lang="en-US" sz="3600" b="1" dirty="0">
                <a:solidFill>
                  <a:schemeClr val="bg1"/>
                </a:solidFill>
              </a:rPr>
              <a:t> sought to exploit it.</a:t>
            </a:r>
          </a:p>
          <a:p>
            <a:r>
              <a:rPr lang="en-US" sz="3200" dirty="0">
                <a:solidFill>
                  <a:schemeClr val="bg1"/>
                </a:solidFill>
              </a:rPr>
              <a:t>Take heed lest you fall – </a:t>
            </a:r>
            <a:r>
              <a:rPr lang="en-US" sz="3200" dirty="0">
                <a:solidFill>
                  <a:srgbClr val="FFC000"/>
                </a:solidFill>
              </a:rPr>
              <a:t>1 Corinthians 10:12</a:t>
            </a:r>
          </a:p>
          <a:p>
            <a:r>
              <a:rPr lang="en-US" sz="3200" dirty="0">
                <a:solidFill>
                  <a:schemeClr val="bg1"/>
                </a:solidFill>
              </a:rPr>
              <a:t>True faith does not create its own problems, but fully relies on God when they arise –                     </a:t>
            </a:r>
            <a:r>
              <a:rPr lang="en-US" sz="3200" dirty="0">
                <a:solidFill>
                  <a:srgbClr val="FFC000"/>
                </a:solidFill>
              </a:rPr>
              <a:t>2 Corinthians 12:9-10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84AFBD3-AD28-DC5C-235E-E73DD7311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65" y="190377"/>
            <a:ext cx="8739209" cy="162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3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849</Words>
  <Application>Microsoft Macintosh PowerPoint</Application>
  <PresentationFormat>On-screen Show (4:3)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16</cp:revision>
  <dcterms:created xsi:type="dcterms:W3CDTF">2022-12-01T21:58:58Z</dcterms:created>
  <dcterms:modified xsi:type="dcterms:W3CDTF">2022-12-10T16:24:31Z</dcterms:modified>
</cp:coreProperties>
</file>