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iriam Fixed" panose="020B0509050101010101" pitchFamily="49" charset="-79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 snapToGrid="0" snapToObjects="1">
      <p:cViewPr varScale="1">
        <p:scale>
          <a:sx n="102" d="100"/>
          <a:sy n="102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0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4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5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3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8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7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8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2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3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EDD-D38F-A445-B809-7A4F26B5E5F2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1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6000">
              <a:schemeClr val="tx2">
                <a:lumMod val="60000"/>
                <a:lumOff val="40000"/>
                <a:alpha val="91000"/>
              </a:schemeClr>
            </a:gs>
            <a:gs pos="70000">
              <a:schemeClr val="tx2">
                <a:lumMod val="75000"/>
                <a:alpha val="93000"/>
              </a:schemeClr>
            </a:gs>
            <a:gs pos="90000">
              <a:schemeClr val="tx2">
                <a:lumMod val="50000"/>
                <a:alpha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AEDD-D38F-A445-B809-7A4F26B5E5F2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FFE12-E366-B448-AF10-8A57D4EA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D75C-5C06-244B-9B81-C29A043F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56E66-E5E9-B849-B0C0-F00611116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2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1B30FA4-070B-AD5B-F072-6E617C7FF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67" y="1123891"/>
            <a:ext cx="11299096" cy="559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DBCC-BC15-EF4B-81E7-3DBB391CC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3" y="1690689"/>
            <a:ext cx="8639175" cy="4973158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spoude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̄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(n) – earnest commitment in discharge of an obligation or experience of a relationship, eagerness, earnestness, diligence, willingness, zeal (BDAG)</a:t>
            </a:r>
          </a:p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spoudazo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̄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(v) – to be especially conscientious in discharging an obligation, be zealous/eager, take pains, make every effort, be conscientious (BDAG)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920C56-8F3B-92EF-0AC0-BF4411F55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65"/>
          <a:stretch/>
        </p:blipFill>
        <p:spPr>
          <a:xfrm>
            <a:off x="0" y="-428068"/>
            <a:ext cx="4227535" cy="27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DBCC-BC15-EF4B-81E7-3DBB391CC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691640"/>
            <a:ext cx="8639175" cy="4974336"/>
          </a:xfrm>
          <a:solidFill>
            <a:schemeClr val="tx1">
              <a:alpha val="40000"/>
            </a:schemeClr>
          </a:solidFill>
        </p:spPr>
        <p:txBody>
          <a:bodyPr>
            <a:noAutofit/>
          </a:bodyPr>
          <a:lstStyle/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27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“Now Mary arose in those days and went into the hill country with </a:t>
            </a:r>
            <a:r>
              <a:rPr lang="en-US" sz="27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haste</a:t>
            </a:r>
            <a:r>
              <a:rPr lang="en-US" sz="27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, to a city of Judah” </a:t>
            </a:r>
            <a:r>
              <a:rPr lang="en-US" sz="27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(Luke 1:39)</a:t>
            </a:r>
            <a:endParaRPr lang="en-US" sz="27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27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“But thanks be to God who puts the same </a:t>
            </a:r>
            <a:r>
              <a:rPr lang="en-US" sz="27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earnest care </a:t>
            </a:r>
            <a:r>
              <a:rPr lang="en-US" sz="27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for you into the heart of Titus.” </a:t>
            </a:r>
            <a:r>
              <a:rPr lang="en-US" sz="27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(2 Corinthians 8:16)</a:t>
            </a:r>
          </a:p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27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“They desired only that we should remember the poor, the very thing which I also </a:t>
            </a:r>
            <a:r>
              <a:rPr lang="en-US" sz="27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was eager </a:t>
            </a:r>
            <a:r>
              <a:rPr lang="en-US" sz="27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to do.” </a:t>
            </a:r>
            <a:r>
              <a:rPr lang="en-US" sz="27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(Galatians 2:10)</a:t>
            </a:r>
          </a:p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27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</a:t>
            </a:r>
            <a:r>
              <a:rPr lang="en-US" sz="27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endeavoring</a:t>
            </a:r>
            <a:r>
              <a:rPr lang="en-US" sz="27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to keep the unity of the Spirit in the bond of peace.” </a:t>
            </a:r>
            <a:r>
              <a:rPr lang="en-US" sz="27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(Ephesians 4:3)</a:t>
            </a:r>
          </a:p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27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</a:t>
            </a:r>
            <a:r>
              <a:rPr lang="en-US" sz="27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Do your utmost </a:t>
            </a:r>
            <a:r>
              <a:rPr lang="en-US" sz="27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to come before winter.” </a:t>
            </a:r>
            <a:r>
              <a:rPr lang="en-US" sz="27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(2 Timothy 4:21)</a:t>
            </a:r>
          </a:p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27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“Moreover </a:t>
            </a:r>
            <a:r>
              <a:rPr lang="en-US" sz="27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 will be careful </a:t>
            </a:r>
            <a:r>
              <a:rPr lang="en-US" sz="27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to ensure that you always have a reminder of these things after my decease.” </a:t>
            </a:r>
            <a:r>
              <a:rPr lang="en-US" sz="27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(2 Peter 1:15)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482F250-3B53-138F-57DB-6A9030739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65"/>
          <a:stretch/>
        </p:blipFill>
        <p:spPr>
          <a:xfrm>
            <a:off x="0" y="-428068"/>
            <a:ext cx="4227535" cy="27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6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DBCC-BC15-EF4B-81E7-3DBB391CC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691640"/>
            <a:ext cx="8639175" cy="4974336"/>
          </a:xfrm>
          <a:solidFill>
            <a:schemeClr val="tx1">
              <a:alpha val="40000"/>
            </a:schemeClr>
          </a:solidFill>
        </p:spPr>
        <p:txBody>
          <a:bodyPr>
            <a:noAutofit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Reflected in Daily Attitude</a:t>
            </a:r>
          </a:p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Proper attitude precedes proper action –  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Psalm 1:2; 122:1</a:t>
            </a:r>
          </a:p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Proper attitude requires proper perspective leading to diligent effort:</a:t>
            </a:r>
          </a:p>
          <a:p>
            <a:pPr marL="685783" lvl="2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Cross before the crown, yet desire for the cross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Gal. 6:14; 1 Cor. 1:18; Phil. 3:7, 10-11</a:t>
            </a:r>
          </a:p>
          <a:p>
            <a:pPr marL="685783" lvl="2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Positive attitude through eyes of faith –          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2 Cor. 4:16-18; 5:7; 6:3-4, 8-10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Not burden, a blessing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John 5:3; Matt 11:30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A8FEC1F-2156-B9B9-4D52-2F55EC167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739"/>
          <a:stretch/>
        </p:blipFill>
        <p:spPr>
          <a:xfrm>
            <a:off x="0" y="-238004"/>
            <a:ext cx="4308953" cy="25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DBCC-BC15-EF4B-81E7-3DBB391CC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691640"/>
            <a:ext cx="8639175" cy="4974336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Reflected in Use of Time</a:t>
            </a:r>
          </a:p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Diligence – </a:t>
            </a: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spoude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̄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swiftness of movement or action, haste, speed (BDAG)</a:t>
            </a:r>
          </a:p>
          <a:p>
            <a:pPr marL="342892" lvl="1" indent="-342892">
              <a:spcBef>
                <a:spcPts val="75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James 4:13-17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time must not be taken for granted and used improperly to the neglect of weightier matters.</a:t>
            </a:r>
          </a:p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We must redeem the time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Ephesians 5:15-16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(“time” – Kairos;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cf. Acts 1:6-7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l-GR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χρόνους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[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chronos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] </a:t>
            </a:r>
            <a:r>
              <a:rPr lang="el-GR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ἢ</a:t>
            </a:r>
            <a:r>
              <a:rPr lang="el-GR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  <a:r>
              <a:rPr lang="el-GR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καιροὺς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[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kairos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])</a:t>
            </a:r>
            <a:endParaRPr lang="en-US" sz="3200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B8747B-9132-B658-0948-93C2B3AAF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739"/>
          <a:stretch/>
        </p:blipFill>
        <p:spPr>
          <a:xfrm>
            <a:off x="0" y="-238004"/>
            <a:ext cx="4308953" cy="25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grass, sky, outdoor, mountain&#10;&#10;Description automatically generated">
            <a:extLst>
              <a:ext uri="{FF2B5EF4-FFF2-40B4-BE49-F238E27FC236}">
                <a16:creationId xmlns:a16="http://schemas.microsoft.com/office/drawing/2014/main" id="{01E8E07D-8850-E149-8181-23036AD24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 l="12379" r="15712" b="3333"/>
          <a:stretch/>
        </p:blipFill>
        <p:spPr>
          <a:xfrm>
            <a:off x="0" y="-28184"/>
            <a:ext cx="9144000" cy="69143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4AD945-450E-B84C-B4BC-E75CB556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38" y="1916735"/>
            <a:ext cx="7690924" cy="302452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iriam Fixed" panose="020B0509050101010101" pitchFamily="49" charset="-79"/>
                <a:cs typeface="Miriam Fixed" panose="020B0509050101010101" pitchFamily="49" charset="-79"/>
              </a:rPr>
              <a:t>“Time is something that cannot be bought; it cannot be wagered with God, and it is not in endless supply; Time is simply how you live your life”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F7832-EF0B-1A40-8CD3-83A0B4A9AB8C}"/>
              </a:ext>
            </a:extLst>
          </p:cNvPr>
          <p:cNvSpPr txBox="1">
            <a:spLocks/>
          </p:cNvSpPr>
          <p:nvPr/>
        </p:nvSpPr>
        <p:spPr>
          <a:xfrm>
            <a:off x="0" y="5017351"/>
            <a:ext cx="8417378" cy="8963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n-US" sz="40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US" sz="40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iriam Fixed" panose="020B0509050101010101" pitchFamily="49" charset="-79"/>
                <a:cs typeface="Miriam Fixed" panose="020B0509050101010101" pitchFamily="49" charset="-79"/>
              </a:rPr>
              <a:t>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iriam Fixed" panose="020B0509050101010101" pitchFamily="49" charset="-79"/>
                <a:cs typeface="Miriam Fixed" panose="020B0509050101010101" pitchFamily="49" charset="-79"/>
              </a:rPr>
              <a:t>Craig Sager</a:t>
            </a:r>
            <a:endParaRPr lang="en-US" sz="4000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46A7CF-D897-3842-9DFC-6833E3469E33}"/>
              </a:ext>
            </a:extLst>
          </p:cNvPr>
          <p:cNvSpPr/>
          <p:nvPr/>
        </p:nvSpPr>
        <p:spPr>
          <a:xfrm>
            <a:off x="190500" y="704228"/>
            <a:ext cx="8763000" cy="544954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Miriam Fixed" panose="020B0509050101010101" pitchFamily="49" charset="-79"/>
                <a:cs typeface="Miriam Fixed" panose="020B0509050101010101" pitchFamily="49" charset="-79"/>
              </a:rPr>
              <a:t>“I must work the works of Him who sent Me while it is day; the night is coming when no one can work.”</a:t>
            </a:r>
          </a:p>
          <a:p>
            <a:pPr algn="ctr"/>
            <a:r>
              <a:rPr lang="en-US" sz="4000" dirty="0">
                <a:solidFill>
                  <a:srgbClr val="FFC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John 9:4</a:t>
            </a:r>
          </a:p>
        </p:txBody>
      </p:sp>
    </p:spTree>
    <p:extLst>
      <p:ext uri="{BB962C8B-B14F-4D97-AF65-F5344CB8AC3E}">
        <p14:creationId xmlns:p14="http://schemas.microsoft.com/office/powerpoint/2010/main" val="290357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DBCC-BC15-EF4B-81E7-3DBB391CC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691640"/>
            <a:ext cx="8639175" cy="4974336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Reflected in Use of Energy</a:t>
            </a:r>
          </a:p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Whatever you do, do with your might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Ecclesiastes 9:10 (cf. 12:13-14)</a:t>
            </a:r>
          </a:p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Love God with ALL your heart, soul, and strength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Deuteronomy 6:4-5</a:t>
            </a:r>
          </a:p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Divided energy is dissipated energy, and thus insufficient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Matthew 6:24</a:t>
            </a:r>
          </a:p>
          <a:p>
            <a:pPr marL="342892" lvl="1" indent="-342892">
              <a:spcBef>
                <a:spcPts val="75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Nothing in our lives should come at the expense of discipleship.</a:t>
            </a:r>
            <a:endParaRPr lang="en-US" sz="3200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1798C94-5813-4E1C-A2E9-6A6BB28A5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739"/>
          <a:stretch/>
        </p:blipFill>
        <p:spPr>
          <a:xfrm>
            <a:off x="0" y="-238004"/>
            <a:ext cx="4308953" cy="25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71BFF1B-A4CA-9A4B-E5BB-620FB09B3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67" y="1123891"/>
            <a:ext cx="11299096" cy="559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335</TotalTime>
  <Words>471</Words>
  <Application>Microsoft Macintosh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Miriam Fixed</vt:lpstr>
      <vt:lpstr>Calibri</vt:lpstr>
      <vt:lpstr>Wingdings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“Time is something that cannot be bought; it cannot be wagered with God, and it is not in endless supply; Time is simply how you live your life”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</dc:title>
  <dc:creator>Jeremiah Cox</dc:creator>
  <cp:lastModifiedBy>Jeremiah Cox</cp:lastModifiedBy>
  <cp:revision>12</cp:revision>
  <dcterms:created xsi:type="dcterms:W3CDTF">2021-12-27T15:49:01Z</dcterms:created>
  <dcterms:modified xsi:type="dcterms:W3CDTF">2023-01-01T03:08:12Z</dcterms:modified>
</cp:coreProperties>
</file>