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4" r:id="rId3"/>
    <p:sldId id="258" r:id="rId4"/>
    <p:sldId id="266" r:id="rId5"/>
    <p:sldId id="257" r:id="rId6"/>
    <p:sldId id="267" r:id="rId7"/>
    <p:sldId id="259" r:id="rId8"/>
    <p:sldId id="268" r:id="rId9"/>
    <p:sldId id="260" r:id="rId10"/>
    <p:sldId id="269" r:id="rId11"/>
    <p:sldId id="263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7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1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7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9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1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7E55F-11FB-AD49-991B-F4174EB05C23}" type="datetimeFigureOut">
              <a:rPr lang="en-US" smtClean="0"/>
              <a:t>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78AD-2581-924F-BCCD-577E4E8C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6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4BE3-50DF-FFAC-F55E-B016086E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A8215-7E77-96D0-70BC-BCE3A0677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4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6BC646-3800-D12D-86C3-43FF08B7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“to purify for Himself a people for His own possession”</a:t>
            </a:r>
            <a:r>
              <a:rPr lang="en-US" dirty="0"/>
              <a:t> (NASB)</a:t>
            </a:r>
          </a:p>
          <a:p>
            <a:pPr marL="0" indent="0">
              <a:buNone/>
            </a:pPr>
            <a:r>
              <a:rPr lang="en-US" b="1" dirty="0"/>
              <a:t>Grace Sets Us Apart for God</a:t>
            </a:r>
          </a:p>
          <a:p>
            <a:r>
              <a:rPr lang="en-US" dirty="0"/>
              <a:t>Zeal comes from the appreciation of grace – </a:t>
            </a:r>
            <a:r>
              <a:rPr lang="en-US" b="1" dirty="0">
                <a:solidFill>
                  <a:srgbClr val="FFC000"/>
                </a:solidFill>
              </a:rPr>
              <a:t>2 Corinthians 5:14-15</a:t>
            </a:r>
          </a:p>
          <a:p>
            <a:r>
              <a:rPr lang="en-US" dirty="0"/>
              <a:t>Something we pursue – </a:t>
            </a:r>
            <a:r>
              <a:rPr lang="en-US" b="1" dirty="0">
                <a:solidFill>
                  <a:srgbClr val="FFC000"/>
                </a:solidFill>
              </a:rPr>
              <a:t>2 Timothy 2:20-22</a:t>
            </a:r>
          </a:p>
        </p:txBody>
      </p:sp>
    </p:spTree>
    <p:extLst>
      <p:ext uri="{BB962C8B-B14F-4D97-AF65-F5344CB8AC3E}">
        <p14:creationId xmlns:p14="http://schemas.microsoft.com/office/powerpoint/2010/main" val="34193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20ED34-71CC-9797-0CAD-F7DC698D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4000" i="1" dirty="0"/>
              <a:t>“Speak these things, exhort, and rebuke with all authority. Let no one despise you.”</a:t>
            </a:r>
          </a:p>
        </p:txBody>
      </p:sp>
    </p:spTree>
    <p:extLst>
      <p:ext uri="{BB962C8B-B14F-4D97-AF65-F5344CB8AC3E}">
        <p14:creationId xmlns:p14="http://schemas.microsoft.com/office/powerpoint/2010/main" val="20887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385133-E07D-A0DD-7B0E-2BAC4913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32660"/>
            <a:ext cx="7772400" cy="35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385133-E07D-A0DD-7B0E-2BAC4913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32660"/>
            <a:ext cx="7772400" cy="35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E8C0A-7983-44AB-30B7-785AF145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“For the grace of God has appeared” (NASB)</a:t>
            </a:r>
          </a:p>
          <a:p>
            <a:r>
              <a:rPr lang="en-US" dirty="0"/>
              <a:t>Appeared/appearing </a:t>
            </a:r>
            <a:r>
              <a:rPr lang="en-US" b="1" dirty="0">
                <a:solidFill>
                  <a:srgbClr val="FFC000"/>
                </a:solidFill>
              </a:rPr>
              <a:t>(vv. 11, 13) </a:t>
            </a:r>
            <a:r>
              <a:rPr lang="en-US" dirty="0"/>
              <a:t>of Christ.</a:t>
            </a:r>
          </a:p>
          <a:p>
            <a:r>
              <a:rPr lang="en-US" dirty="0"/>
              <a:t>Grace appeared at incarnation –            </a:t>
            </a:r>
            <a:r>
              <a:rPr lang="en-US" b="1" dirty="0">
                <a:solidFill>
                  <a:srgbClr val="FFC000"/>
                </a:solidFill>
              </a:rPr>
              <a:t>John 1:1-5, 9, 14, 16-17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Romans 5:15, 18 </a:t>
            </a:r>
            <a:r>
              <a:rPr lang="en-US" dirty="0"/>
              <a:t>– gift by the grace of Jesus Christ.</a:t>
            </a:r>
          </a:p>
        </p:txBody>
      </p:sp>
    </p:spTree>
    <p:extLst>
      <p:ext uri="{BB962C8B-B14F-4D97-AF65-F5344CB8AC3E}">
        <p14:creationId xmlns:p14="http://schemas.microsoft.com/office/powerpoint/2010/main" val="20334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E8C0A-7983-44AB-30B7-785AF145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“bringing salvation to all men” (NASB)</a:t>
            </a:r>
          </a:p>
          <a:p>
            <a:r>
              <a:rPr lang="en-US" dirty="0"/>
              <a:t>Universal availability – </a:t>
            </a:r>
            <a:r>
              <a:rPr lang="en-US" b="1" dirty="0">
                <a:solidFill>
                  <a:srgbClr val="FFC000"/>
                </a:solidFill>
              </a:rPr>
              <a:t>2:1-10; 1:12; 3:3</a:t>
            </a:r>
          </a:p>
          <a:p>
            <a:r>
              <a:rPr lang="en-US" dirty="0"/>
              <a:t>Grace appeared to save, not by works – </a:t>
            </a:r>
            <a:r>
              <a:rPr lang="en-US" b="1" dirty="0">
                <a:solidFill>
                  <a:srgbClr val="FFC000"/>
                </a:solidFill>
              </a:rPr>
              <a:t>3:4-7</a:t>
            </a:r>
          </a:p>
          <a:p>
            <a:r>
              <a:rPr lang="en-US" i="1" dirty="0"/>
              <a:t>“through” </a:t>
            </a:r>
            <a:r>
              <a:rPr lang="en-US" dirty="0"/>
              <a:t>– </a:t>
            </a:r>
            <a:r>
              <a:rPr lang="en-US" b="1" dirty="0">
                <a:solidFill>
                  <a:srgbClr val="FFC000"/>
                </a:solidFill>
              </a:rPr>
              <a:t>(v. 5b); John 1:12-13; 3:3, 5; Romans 6:4</a:t>
            </a:r>
          </a:p>
        </p:txBody>
      </p:sp>
    </p:spTree>
    <p:extLst>
      <p:ext uri="{BB962C8B-B14F-4D97-AF65-F5344CB8AC3E}">
        <p14:creationId xmlns:p14="http://schemas.microsoft.com/office/powerpoint/2010/main" val="2522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AE4A2D-7CA5-AF2D-5C24-00CDE3D7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“Teaching us”</a:t>
            </a:r>
          </a:p>
          <a:p>
            <a:r>
              <a:rPr lang="en-US" i="1" dirty="0" err="1"/>
              <a:t>paideuo</a:t>
            </a:r>
            <a:r>
              <a:rPr lang="en-US" i="1" dirty="0"/>
              <a:t>̄ </a:t>
            </a:r>
            <a:r>
              <a:rPr lang="en-US" dirty="0"/>
              <a:t>(</a:t>
            </a:r>
            <a:r>
              <a:rPr lang="en-US" b="1" dirty="0">
                <a:solidFill>
                  <a:srgbClr val="FFC000"/>
                </a:solidFill>
              </a:rPr>
              <a:t>cf. Eph. 6:4</a:t>
            </a:r>
            <a:r>
              <a:rPr lang="en-US" dirty="0"/>
              <a:t>)</a:t>
            </a:r>
          </a:p>
          <a:p>
            <a:r>
              <a:rPr lang="en-US" dirty="0"/>
              <a:t>Renewing of the Holy Spirit – </a:t>
            </a:r>
            <a:r>
              <a:rPr lang="en-US" b="1" dirty="0">
                <a:solidFill>
                  <a:srgbClr val="FFC000"/>
                </a:solidFill>
              </a:rPr>
              <a:t>Titus 3:5;           2 Cor. 4:16; Rom. 12:2; Eph. 4:20-24</a:t>
            </a:r>
          </a:p>
          <a:p>
            <a:r>
              <a:rPr lang="en-US" dirty="0"/>
              <a:t>Regeneration/Renewing/Rebirth – </a:t>
            </a:r>
            <a:r>
              <a:rPr lang="en-US" b="1" dirty="0">
                <a:solidFill>
                  <a:srgbClr val="FFC000"/>
                </a:solidFill>
              </a:rPr>
              <a:t>1 Peter 1:23; 2:1-3</a:t>
            </a:r>
            <a:r>
              <a:rPr lang="en-US" dirty="0"/>
              <a:t> – to further growth.</a:t>
            </a:r>
          </a:p>
        </p:txBody>
      </p:sp>
    </p:spTree>
    <p:extLst>
      <p:ext uri="{BB962C8B-B14F-4D97-AF65-F5344CB8AC3E}">
        <p14:creationId xmlns:p14="http://schemas.microsoft.com/office/powerpoint/2010/main" val="17956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AE4A2D-7CA5-AF2D-5C24-00CDE3D7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Grace is God’s Transformative Power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Titus 1:10-11, 15-16 </a:t>
            </a:r>
            <a:r>
              <a:rPr lang="en-US" dirty="0"/>
              <a:t>– these do not know it.</a:t>
            </a:r>
          </a:p>
          <a:p>
            <a:r>
              <a:rPr lang="en-US" dirty="0"/>
              <a:t>Grace is to change our lives – </a:t>
            </a:r>
            <a:r>
              <a:rPr lang="en-US" b="1" dirty="0">
                <a:solidFill>
                  <a:srgbClr val="FFC000"/>
                </a:solidFill>
              </a:rPr>
              <a:t>Titus 3:1-3; 2:5, 9-10</a:t>
            </a:r>
          </a:p>
        </p:txBody>
      </p:sp>
    </p:spTree>
    <p:extLst>
      <p:ext uri="{BB962C8B-B14F-4D97-AF65-F5344CB8AC3E}">
        <p14:creationId xmlns:p14="http://schemas.microsoft.com/office/powerpoint/2010/main" val="36150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109313-5749-325A-07D5-ED7552F2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/>
              <a:t>“looking for” </a:t>
            </a:r>
            <a:r>
              <a:rPr lang="en-US" dirty="0"/>
              <a:t>– submission to grace’s teaching is active anticipation of our hope.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Titus 1:1-3 </a:t>
            </a:r>
            <a:r>
              <a:rPr lang="en-US" dirty="0"/>
              <a:t>– the </a:t>
            </a:r>
            <a:r>
              <a:rPr lang="en-US" i="1" dirty="0"/>
              <a:t>“sound doctrine”</a:t>
            </a:r>
            <a:r>
              <a:rPr lang="en-US" dirty="0"/>
              <a:t> is joined with the hope of eternal life.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Cf. Acts 1:8-11</a:t>
            </a:r>
            <a:r>
              <a:rPr lang="en-US" dirty="0"/>
              <a:t>– our work in Christ is in view of His coming.</a:t>
            </a:r>
          </a:p>
        </p:txBody>
      </p:sp>
    </p:spTree>
    <p:extLst>
      <p:ext uri="{BB962C8B-B14F-4D97-AF65-F5344CB8AC3E}">
        <p14:creationId xmlns:p14="http://schemas.microsoft.com/office/powerpoint/2010/main" val="8835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109313-5749-325A-07D5-ED7552F2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/>
              <a:t>“the blessed hope and glorious appearing”</a:t>
            </a:r>
          </a:p>
          <a:p>
            <a:r>
              <a:rPr lang="en-US" dirty="0"/>
              <a:t>Christ is our hope – </a:t>
            </a:r>
            <a:r>
              <a:rPr lang="en-US" b="1" dirty="0">
                <a:solidFill>
                  <a:srgbClr val="FFC000"/>
                </a:solidFill>
              </a:rPr>
              <a:t>Colossians 3:1-4</a:t>
            </a:r>
          </a:p>
          <a:p>
            <a:r>
              <a:rPr lang="en-US" dirty="0"/>
              <a:t>Appear with Him in glory – </a:t>
            </a:r>
            <a:r>
              <a:rPr lang="en-US" b="1" dirty="0">
                <a:solidFill>
                  <a:srgbClr val="FFC000"/>
                </a:solidFill>
              </a:rPr>
              <a:t>1 John 3:1-3</a:t>
            </a:r>
          </a:p>
          <a:p>
            <a:r>
              <a:rPr lang="en-US" dirty="0"/>
              <a:t>Looking forward to these things, we grow – </a:t>
            </a:r>
            <a:r>
              <a:rPr lang="en-US" b="1" dirty="0">
                <a:solidFill>
                  <a:srgbClr val="FFC000"/>
                </a:solidFill>
              </a:rPr>
              <a:t>2 Peter 3:14, 18</a:t>
            </a:r>
          </a:p>
        </p:txBody>
      </p:sp>
    </p:spTree>
    <p:extLst>
      <p:ext uri="{BB962C8B-B14F-4D97-AF65-F5344CB8AC3E}">
        <p14:creationId xmlns:p14="http://schemas.microsoft.com/office/powerpoint/2010/main" val="23916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6BC646-3800-D12D-86C3-43FF08B7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62" y="1665962"/>
            <a:ext cx="3895596" cy="4511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“to purify for Himself a people for His own possession”</a:t>
            </a:r>
            <a:r>
              <a:rPr lang="en-US" dirty="0"/>
              <a:t> (NASB)</a:t>
            </a:r>
          </a:p>
          <a:p>
            <a:pPr marL="0" indent="0">
              <a:buNone/>
            </a:pPr>
            <a:r>
              <a:rPr lang="en-US" b="1" dirty="0"/>
              <a:t>Grace Sets Us Apart for God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Titus 3:8, 14 </a:t>
            </a:r>
            <a:r>
              <a:rPr lang="en-US" dirty="0"/>
              <a:t>– careful to maintain good works.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C000"/>
                </a:solidFill>
              </a:rPr>
              <a:t>Ephesians 2:10;               1 Peter 2:5 </a:t>
            </a:r>
            <a:r>
              <a:rPr lang="en-US" dirty="0"/>
              <a:t>– given to good works.</a:t>
            </a:r>
          </a:p>
        </p:txBody>
      </p:sp>
    </p:spTree>
    <p:extLst>
      <p:ext uri="{BB962C8B-B14F-4D97-AF65-F5344CB8AC3E}">
        <p14:creationId xmlns:p14="http://schemas.microsoft.com/office/powerpoint/2010/main" val="1936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189</TotalTime>
  <Words>365</Words>
  <Application>Microsoft Macintosh PowerPoint</Application>
  <PresentationFormat>On-screen Show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14</cp:revision>
  <dcterms:created xsi:type="dcterms:W3CDTF">2023-01-05T17:05:30Z</dcterms:created>
  <dcterms:modified xsi:type="dcterms:W3CDTF">2023-01-08T04:54:39Z</dcterms:modified>
</cp:coreProperties>
</file>