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9" r:id="rId2"/>
    <p:sldId id="257" r:id="rId3"/>
    <p:sldId id="262" r:id="rId4"/>
    <p:sldId id="263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15"/>
  </p:normalViewPr>
  <p:slideViewPr>
    <p:cSldViewPr snapToGrid="0" snapToObjects="1">
      <p:cViewPr varScale="1">
        <p:scale>
          <a:sx n="102" d="100"/>
          <a:sy n="102" d="100"/>
        </p:scale>
        <p:origin x="182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870EB-2301-0C45-9A8C-A4C4310E588F}" type="datetimeFigureOut">
              <a:rPr lang="en-US" smtClean="0"/>
              <a:t>1/14/23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8754D-7C38-3C47-90A4-DA1EBDE28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64451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870EB-2301-0C45-9A8C-A4C4310E588F}" type="datetimeFigureOut">
              <a:rPr lang="en-US" smtClean="0"/>
              <a:t>1/14/23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8754D-7C38-3C47-90A4-DA1EBDE28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8657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870EB-2301-0C45-9A8C-A4C4310E588F}" type="datetimeFigureOut">
              <a:rPr lang="en-US" smtClean="0"/>
              <a:t>1/14/23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8754D-7C38-3C47-90A4-DA1EBDE28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08367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870EB-2301-0C45-9A8C-A4C4310E588F}" type="datetimeFigureOut">
              <a:rPr lang="en-US" smtClean="0"/>
              <a:t>1/14/23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8754D-7C38-3C47-90A4-DA1EBDE28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6782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870EB-2301-0C45-9A8C-A4C4310E588F}" type="datetimeFigureOut">
              <a:rPr lang="en-US" smtClean="0"/>
              <a:t>1/14/23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8754D-7C38-3C47-90A4-DA1EBDE28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0667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870EB-2301-0C45-9A8C-A4C4310E588F}" type="datetimeFigureOut">
              <a:rPr lang="en-US" smtClean="0"/>
              <a:t>1/14/23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8754D-7C38-3C47-90A4-DA1EBDE28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9982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870EB-2301-0C45-9A8C-A4C4310E588F}" type="datetimeFigureOut">
              <a:rPr lang="en-US" smtClean="0"/>
              <a:t>1/14/23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8754D-7C38-3C47-90A4-DA1EBDE28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4139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870EB-2301-0C45-9A8C-A4C4310E588F}" type="datetimeFigureOut">
              <a:rPr lang="en-US" smtClean="0"/>
              <a:t>1/14/23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8754D-7C38-3C47-90A4-DA1EBDE28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92200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870EB-2301-0C45-9A8C-A4C4310E588F}" type="datetimeFigureOut">
              <a:rPr lang="en-US" smtClean="0"/>
              <a:t>1/14/23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8754D-7C38-3C47-90A4-DA1EBDE28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71594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870EB-2301-0C45-9A8C-A4C4310E588F}" type="datetimeFigureOut">
              <a:rPr lang="en-US" smtClean="0"/>
              <a:t>1/14/23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8754D-7C38-3C47-90A4-DA1EBDE28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28364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870EB-2301-0C45-9A8C-A4C4310E588F}" type="datetimeFigureOut">
              <a:rPr lang="en-US" smtClean="0"/>
              <a:t>1/14/23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8754D-7C38-3C47-90A4-DA1EBDE28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08623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E870EB-2301-0C45-9A8C-A4C4310E588F}" type="datetimeFigureOut">
              <a:rPr lang="en-US" smtClean="0"/>
              <a:t>1/14/23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68754D-7C38-3C47-90A4-DA1EBDE28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7354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3FFDE4-3330-774E-A556-B43BEA5B9A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771433-F092-F842-955D-2A90EE96C5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62890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outdoor, sky, mountain, snow&#10;&#10;Description automatically generated">
            <a:extLst>
              <a:ext uri="{FF2B5EF4-FFF2-40B4-BE49-F238E27FC236}">
                <a16:creationId xmlns:a16="http://schemas.microsoft.com/office/drawing/2014/main" id="{E620A3F8-CE58-024F-80F2-9EB60BAE41D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33320"/>
          <a:stretch/>
        </p:blipFill>
        <p:spPr>
          <a:xfrm>
            <a:off x="1014383" y="-1"/>
            <a:ext cx="8129617" cy="6857999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665DB91D-9BD5-BF44-A065-57C480DD469C}"/>
              </a:ext>
            </a:extLst>
          </p:cNvPr>
          <p:cNvSpPr/>
          <p:nvPr/>
        </p:nvSpPr>
        <p:spPr>
          <a:xfrm>
            <a:off x="0" y="-559"/>
            <a:ext cx="9144000" cy="6858000"/>
          </a:xfrm>
          <a:prstGeom prst="rect">
            <a:avLst/>
          </a:prstGeom>
          <a:gradFill flip="none" rotWithShape="1">
            <a:gsLst>
              <a:gs pos="21000">
                <a:schemeClr val="tx2">
                  <a:lumMod val="75000"/>
                  <a:alpha val="0"/>
                </a:schemeClr>
              </a:gs>
              <a:gs pos="58000">
                <a:schemeClr val="tx2">
                  <a:lumMod val="75000"/>
                  <a:alpha val="97000"/>
                </a:schemeClr>
              </a:gs>
              <a:gs pos="73000">
                <a:schemeClr val="tx2">
                  <a:lumMod val="75000"/>
                </a:schemeClr>
              </a:gs>
              <a:gs pos="100000">
                <a:schemeClr val="tx2">
                  <a:lumMod val="75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10" name="Picture 9" descr="Text&#10;&#10;Description automatically generated">
            <a:extLst>
              <a:ext uri="{FF2B5EF4-FFF2-40B4-BE49-F238E27FC236}">
                <a16:creationId xmlns:a16="http://schemas.microsoft.com/office/drawing/2014/main" id="{52BA4E4E-D978-705F-AFA6-ED5D5DCD9CA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219379" y="1675841"/>
            <a:ext cx="6426200" cy="350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2637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picture containing outdoor, sky, mountain, snow&#10;&#10;Description automatically generated">
            <a:extLst>
              <a:ext uri="{FF2B5EF4-FFF2-40B4-BE49-F238E27FC236}">
                <a16:creationId xmlns:a16="http://schemas.microsoft.com/office/drawing/2014/main" id="{95CF54FE-CB82-B740-DCC3-A5DC3797116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33320"/>
          <a:stretch/>
        </p:blipFill>
        <p:spPr>
          <a:xfrm>
            <a:off x="1014383" y="-1"/>
            <a:ext cx="8129617" cy="6857999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BC20619E-FCA7-0670-7703-09FBF86DFC07}"/>
              </a:ext>
            </a:extLst>
          </p:cNvPr>
          <p:cNvSpPr/>
          <p:nvPr/>
        </p:nvSpPr>
        <p:spPr>
          <a:xfrm>
            <a:off x="-6391" y="-2"/>
            <a:ext cx="9144000" cy="6858000"/>
          </a:xfrm>
          <a:prstGeom prst="rect">
            <a:avLst/>
          </a:prstGeom>
          <a:gradFill flip="none" rotWithShape="1">
            <a:gsLst>
              <a:gs pos="21000">
                <a:schemeClr val="tx2">
                  <a:lumMod val="75000"/>
                  <a:alpha val="0"/>
                </a:schemeClr>
              </a:gs>
              <a:gs pos="58000">
                <a:schemeClr val="tx2">
                  <a:lumMod val="75000"/>
                  <a:alpha val="97000"/>
                </a:schemeClr>
              </a:gs>
              <a:gs pos="73000">
                <a:schemeClr val="tx2">
                  <a:lumMod val="75000"/>
                </a:schemeClr>
              </a:gs>
              <a:gs pos="100000">
                <a:schemeClr val="tx2">
                  <a:lumMod val="75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171389F1-E84F-F44C-9838-A1F6EE302FC5}"/>
              </a:ext>
            </a:extLst>
          </p:cNvPr>
          <p:cNvSpPr txBox="1">
            <a:spLocks/>
          </p:cNvSpPr>
          <p:nvPr/>
        </p:nvSpPr>
        <p:spPr>
          <a:xfrm>
            <a:off x="241007" y="3348652"/>
            <a:ext cx="6233960" cy="3527509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28625" indent="-428625" algn="l">
              <a:buFont typeface="Wingdings" pitchFamily="2" charset="2"/>
              <a:buChar char="v"/>
            </a:pPr>
            <a:r>
              <a:rPr lang="en-US" sz="3600" dirty="0">
                <a:solidFill>
                  <a:schemeClr val="bg1"/>
                </a:solidFill>
              </a:rPr>
              <a:t>The Source of Help (</a:t>
            </a:r>
            <a:r>
              <a:rPr lang="en-US" sz="3600" dirty="0">
                <a:solidFill>
                  <a:srgbClr val="FFC000"/>
                </a:solidFill>
              </a:rPr>
              <a:t>vv. 1-2</a:t>
            </a:r>
            <a:r>
              <a:rPr lang="en-US" sz="3600" dirty="0">
                <a:solidFill>
                  <a:schemeClr val="bg1"/>
                </a:solidFill>
              </a:rPr>
              <a:t>)</a:t>
            </a:r>
          </a:p>
          <a:p>
            <a:pPr marL="885825" lvl="1" indent="-428625" algn="l">
              <a:buFont typeface="Wingdings" pitchFamily="2" charset="2"/>
              <a:buChar char="v"/>
            </a:pPr>
            <a:r>
              <a:rPr lang="en-US" sz="3600" dirty="0">
                <a:solidFill>
                  <a:schemeClr val="bg1"/>
                </a:solidFill>
              </a:rPr>
              <a:t>Perpetual Help (</a:t>
            </a:r>
            <a:r>
              <a:rPr lang="en-US" sz="3600" dirty="0">
                <a:solidFill>
                  <a:srgbClr val="FFC000"/>
                </a:solidFill>
              </a:rPr>
              <a:t>vv. 3-4</a:t>
            </a:r>
            <a:r>
              <a:rPr lang="en-US" sz="3600" dirty="0">
                <a:solidFill>
                  <a:schemeClr val="bg1"/>
                </a:solidFill>
              </a:rPr>
              <a:t>)</a:t>
            </a:r>
          </a:p>
          <a:p>
            <a:pPr marL="885825" lvl="1" indent="-428625" algn="l">
              <a:buFont typeface="Wingdings" pitchFamily="2" charset="2"/>
              <a:buChar char="v"/>
            </a:pPr>
            <a:r>
              <a:rPr lang="en-US" sz="3600" dirty="0">
                <a:solidFill>
                  <a:schemeClr val="bg1"/>
                </a:solidFill>
              </a:rPr>
              <a:t>Protective Help (</a:t>
            </a:r>
            <a:r>
              <a:rPr lang="en-US" sz="3600" dirty="0">
                <a:solidFill>
                  <a:srgbClr val="FFC000"/>
                </a:solidFill>
              </a:rPr>
              <a:t>vv. 5-6</a:t>
            </a:r>
            <a:r>
              <a:rPr lang="en-US" sz="3600" dirty="0">
                <a:solidFill>
                  <a:schemeClr val="bg1"/>
                </a:solidFill>
              </a:rPr>
              <a:t>)</a:t>
            </a:r>
          </a:p>
          <a:p>
            <a:pPr marL="885825" lvl="1" indent="-428625" algn="l">
              <a:buFont typeface="Wingdings" pitchFamily="2" charset="2"/>
              <a:buChar char="v"/>
            </a:pPr>
            <a:r>
              <a:rPr lang="en-US" sz="3600" dirty="0">
                <a:solidFill>
                  <a:schemeClr val="bg1"/>
                </a:solidFill>
              </a:rPr>
              <a:t>Preservative Help (</a:t>
            </a:r>
            <a:r>
              <a:rPr lang="en-US" sz="3600" dirty="0">
                <a:solidFill>
                  <a:srgbClr val="FFC000"/>
                </a:solidFill>
              </a:rPr>
              <a:t>vv. 7-8</a:t>
            </a:r>
            <a:r>
              <a:rPr lang="en-US" sz="3600" dirty="0">
                <a:solidFill>
                  <a:schemeClr val="bg1"/>
                </a:solidFill>
              </a:rPr>
              <a:t>)</a:t>
            </a:r>
          </a:p>
        </p:txBody>
      </p:sp>
      <p:pic>
        <p:nvPicPr>
          <p:cNvPr id="12" name="Picture 11" descr="Text&#10;&#10;Description automatically generated">
            <a:extLst>
              <a:ext uri="{FF2B5EF4-FFF2-40B4-BE49-F238E27FC236}">
                <a16:creationId xmlns:a16="http://schemas.microsoft.com/office/drawing/2014/main" id="{E612B875-48B4-27BB-2377-82DC1506C59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221099" y="-130648"/>
            <a:ext cx="6426200" cy="350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616893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picture containing outdoor, sky, mountain, snow&#10;&#10;Description automatically generated">
            <a:extLst>
              <a:ext uri="{FF2B5EF4-FFF2-40B4-BE49-F238E27FC236}">
                <a16:creationId xmlns:a16="http://schemas.microsoft.com/office/drawing/2014/main" id="{46292FF0-97F5-6474-72F7-EC7B0B64697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33320"/>
          <a:stretch/>
        </p:blipFill>
        <p:spPr>
          <a:xfrm>
            <a:off x="1014383" y="-1"/>
            <a:ext cx="8129617" cy="6857999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3239E1B4-BF69-7E60-5561-7EE615A32627}"/>
              </a:ext>
            </a:extLst>
          </p:cNvPr>
          <p:cNvSpPr/>
          <p:nvPr/>
        </p:nvSpPr>
        <p:spPr>
          <a:xfrm>
            <a:off x="-6391" y="-2"/>
            <a:ext cx="9144000" cy="6858000"/>
          </a:xfrm>
          <a:prstGeom prst="rect">
            <a:avLst/>
          </a:prstGeom>
          <a:gradFill flip="none" rotWithShape="1">
            <a:gsLst>
              <a:gs pos="21000">
                <a:schemeClr val="tx2">
                  <a:lumMod val="75000"/>
                  <a:alpha val="0"/>
                </a:schemeClr>
              </a:gs>
              <a:gs pos="58000">
                <a:schemeClr val="tx2">
                  <a:lumMod val="75000"/>
                  <a:alpha val="97000"/>
                </a:schemeClr>
              </a:gs>
              <a:gs pos="73000">
                <a:schemeClr val="tx2">
                  <a:lumMod val="75000"/>
                </a:schemeClr>
              </a:gs>
              <a:gs pos="100000">
                <a:schemeClr val="tx2">
                  <a:lumMod val="75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171389F1-E84F-F44C-9838-A1F6EE302FC5}"/>
              </a:ext>
            </a:extLst>
          </p:cNvPr>
          <p:cNvSpPr txBox="1">
            <a:spLocks/>
          </p:cNvSpPr>
          <p:nvPr/>
        </p:nvSpPr>
        <p:spPr>
          <a:xfrm>
            <a:off x="241007" y="3348652"/>
            <a:ext cx="6233960" cy="3527509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28625" indent="-428625" algn="l">
              <a:buFont typeface="Wingdings" pitchFamily="2" charset="2"/>
              <a:buChar char="v"/>
            </a:pPr>
            <a:r>
              <a:rPr lang="en-US" sz="3600" dirty="0">
                <a:solidFill>
                  <a:schemeClr val="bg1"/>
                </a:solidFill>
              </a:rPr>
              <a:t>Revelation (</a:t>
            </a:r>
            <a:r>
              <a:rPr lang="en-US" sz="3600" dirty="0">
                <a:solidFill>
                  <a:srgbClr val="FFC000"/>
                </a:solidFill>
              </a:rPr>
              <a:t>2 Tim. 3:16-17</a:t>
            </a:r>
            <a:r>
              <a:rPr lang="en-US" sz="3600" dirty="0">
                <a:solidFill>
                  <a:schemeClr val="bg1"/>
                </a:solidFill>
              </a:rPr>
              <a:t>)</a:t>
            </a:r>
            <a:endParaRPr lang="en-US" sz="3600" i="1" dirty="0">
              <a:solidFill>
                <a:schemeClr val="bg1"/>
              </a:solidFill>
            </a:endParaRPr>
          </a:p>
          <a:p>
            <a:pPr marL="428625" indent="-428625" algn="l">
              <a:buFont typeface="Wingdings" pitchFamily="2" charset="2"/>
              <a:buChar char="v"/>
            </a:pPr>
            <a:r>
              <a:rPr lang="en-US" sz="3600" dirty="0">
                <a:solidFill>
                  <a:schemeClr val="bg1"/>
                </a:solidFill>
              </a:rPr>
              <a:t>Prayer (</a:t>
            </a:r>
            <a:r>
              <a:rPr lang="en-US" sz="3600" dirty="0">
                <a:solidFill>
                  <a:srgbClr val="FFC000"/>
                </a:solidFill>
              </a:rPr>
              <a:t>James 5:16</a:t>
            </a:r>
            <a:r>
              <a:rPr lang="en-US" sz="3600" dirty="0">
                <a:solidFill>
                  <a:schemeClr val="bg1"/>
                </a:solidFill>
              </a:rPr>
              <a:t>)</a:t>
            </a:r>
            <a:endParaRPr lang="en-US" sz="3600" i="1" dirty="0">
              <a:solidFill>
                <a:schemeClr val="bg1"/>
              </a:solidFill>
            </a:endParaRPr>
          </a:p>
          <a:p>
            <a:pPr marL="428625" indent="-428625" algn="l">
              <a:buFont typeface="Wingdings" pitchFamily="2" charset="2"/>
              <a:buChar char="v"/>
            </a:pPr>
            <a:r>
              <a:rPr lang="en-US" sz="3600" dirty="0">
                <a:solidFill>
                  <a:schemeClr val="bg1"/>
                </a:solidFill>
              </a:rPr>
              <a:t>A Sacrifice of Perpetual Validity (</a:t>
            </a:r>
            <a:r>
              <a:rPr lang="en-US" sz="3600" dirty="0">
                <a:solidFill>
                  <a:srgbClr val="FFC000"/>
                </a:solidFill>
              </a:rPr>
              <a:t>1 John 2:1-2</a:t>
            </a:r>
            <a:r>
              <a:rPr lang="en-US" sz="3600" dirty="0">
                <a:solidFill>
                  <a:schemeClr val="bg1"/>
                </a:solidFill>
              </a:rPr>
              <a:t>)</a:t>
            </a:r>
            <a:endParaRPr lang="en-US" sz="3600" i="1" dirty="0">
              <a:solidFill>
                <a:schemeClr val="bg1"/>
              </a:solidFill>
            </a:endParaRPr>
          </a:p>
          <a:p>
            <a:pPr marL="428625" indent="-428625" algn="l">
              <a:buFont typeface="Wingdings" pitchFamily="2" charset="2"/>
              <a:buChar char="v"/>
            </a:pPr>
            <a:r>
              <a:rPr lang="en-US" sz="3600" dirty="0">
                <a:solidFill>
                  <a:schemeClr val="bg1"/>
                </a:solidFill>
              </a:rPr>
              <a:t>Longsuffering (</a:t>
            </a:r>
            <a:r>
              <a:rPr lang="en-US" sz="3600" dirty="0">
                <a:solidFill>
                  <a:srgbClr val="FFC000"/>
                </a:solidFill>
              </a:rPr>
              <a:t>2 Peter 3:9, 15</a:t>
            </a:r>
            <a:r>
              <a:rPr lang="en-US" sz="3600" dirty="0">
                <a:solidFill>
                  <a:schemeClr val="bg1"/>
                </a:solidFill>
              </a:rPr>
              <a:t>)</a:t>
            </a:r>
            <a:endParaRPr lang="en-US" sz="3600" i="1" dirty="0">
              <a:solidFill>
                <a:schemeClr val="bg1"/>
              </a:solidFill>
            </a:endParaRPr>
          </a:p>
        </p:txBody>
      </p:sp>
      <p:pic>
        <p:nvPicPr>
          <p:cNvPr id="16" name="Picture 15" descr="Text&#10;&#10;Description automatically generated">
            <a:extLst>
              <a:ext uri="{FF2B5EF4-FFF2-40B4-BE49-F238E27FC236}">
                <a16:creationId xmlns:a16="http://schemas.microsoft.com/office/drawing/2014/main" id="{D5B44862-42C9-C10B-62FD-DB5EC6E64CE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221099" y="-130648"/>
            <a:ext cx="6426200" cy="350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53545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47</TotalTime>
  <Words>60</Words>
  <Application>Microsoft Macintosh PowerPoint</Application>
  <PresentationFormat>On-screen Show (4:3)</PresentationFormat>
  <Paragraphs>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Help from the Lord</dc:title>
  <dc:creator>Jeremiah Cox</dc:creator>
  <cp:lastModifiedBy>Jeremiah Cox</cp:lastModifiedBy>
  <cp:revision>9</cp:revision>
  <dcterms:created xsi:type="dcterms:W3CDTF">2021-02-15T17:32:17Z</dcterms:created>
  <dcterms:modified xsi:type="dcterms:W3CDTF">2023-01-14T19:00:39Z</dcterms:modified>
</cp:coreProperties>
</file>