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7"/>
    <p:restoredTop sz="94692"/>
  </p:normalViewPr>
  <p:slideViewPr>
    <p:cSldViewPr snapToGrid="0">
      <p:cViewPr varScale="1">
        <p:scale>
          <a:sx n="102" d="100"/>
          <a:sy n="102" d="100"/>
        </p:scale>
        <p:origin x="20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ED4C-67E2-3641-A997-94705C14FD78}" type="datetimeFigureOut">
              <a:rPr lang="en-US" smtClean="0"/>
              <a:t>1/14/23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D36A2-EFF3-E242-9EEE-69762DCE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3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0D36A2-EFF3-E242-9EEE-69762DCE21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0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0D36A2-EFF3-E242-9EEE-69762DCE21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0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0D36A2-EFF3-E242-9EEE-69762DCE21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3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4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9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8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5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06ED-84F2-6342-8CC1-DFD556444281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6DF5-5791-C94F-BF41-E5FCAB99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A70A2-7CA2-AC63-168C-5C32E8B9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6D741-9D6D-0935-80B1-85BA84EBD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9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9E4FC6D2-3F33-73E2-58A7-D43EA096B2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52" t="29303" r="17174" b="36554"/>
          <a:stretch/>
        </p:blipFill>
        <p:spPr>
          <a:xfrm>
            <a:off x="1196614" y="1040354"/>
            <a:ext cx="6675616" cy="477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7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D8EA0F16-9F37-AFF5-6C07-261F0BE1A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70" y="12014"/>
            <a:ext cx="9082199" cy="17635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2DDF-0212-FF2D-2F61-6364A1669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638300"/>
            <a:ext cx="8737600" cy="49657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nation’s problem was their refusal of God’s word.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Contrast: Jerusalem the ideal (</a:t>
            </a:r>
            <a:r>
              <a:rPr lang="en-US" sz="3200" dirty="0">
                <a:solidFill>
                  <a:srgbClr val="FFC000"/>
                </a:solidFill>
              </a:rPr>
              <a:t>Isaiah 2:2-4</a:t>
            </a:r>
            <a:r>
              <a:rPr lang="en-US" sz="3200" dirty="0">
                <a:solidFill>
                  <a:schemeClr val="bg1"/>
                </a:solidFill>
              </a:rPr>
              <a:t>), Jerusalem the real (</a:t>
            </a:r>
            <a:r>
              <a:rPr lang="en-US" sz="3200" dirty="0">
                <a:solidFill>
                  <a:srgbClr val="FFC000"/>
                </a:solidFill>
              </a:rPr>
              <a:t>Isaiah 2:5-9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rgbClr val="FFC000"/>
                </a:solidFill>
              </a:rPr>
              <a:t>Isaiah 5:13, 20-21, 24-25 </a:t>
            </a:r>
            <a:r>
              <a:rPr lang="en-US" sz="3200" dirty="0">
                <a:solidFill>
                  <a:schemeClr val="bg1"/>
                </a:solidFill>
              </a:rPr>
              <a:t>– ignorance, perverted knowledge, rejection of God’s law.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F84BA28-4F55-67F9-6A1A-5CFE1CBAF8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52" t="29303" r="17174" b="36554"/>
          <a:stretch/>
        </p:blipFill>
        <p:spPr>
          <a:xfrm>
            <a:off x="-150108" y="5032844"/>
            <a:ext cx="2550408" cy="182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91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F84BA28-4F55-67F9-6A1A-5CFE1CBAF8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52" t="29303" r="17174" b="36554"/>
          <a:stretch/>
        </p:blipFill>
        <p:spPr>
          <a:xfrm>
            <a:off x="-150108" y="5032844"/>
            <a:ext cx="2550408" cy="18251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2DDF-0212-FF2D-2F61-6364A1669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638300"/>
            <a:ext cx="8737600" cy="49657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Conviction of God’s Word Precedes Sincere Obedience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rgbClr val="FFC000"/>
                </a:solidFill>
              </a:rPr>
              <a:t>2 Timothy 2:17-18, 24-26 </a:t>
            </a:r>
            <a:r>
              <a:rPr lang="en-US" sz="3200" dirty="0">
                <a:solidFill>
                  <a:schemeClr val="bg1"/>
                </a:solidFill>
              </a:rPr>
              <a:t>– false teaching led astray, and Timothy is to teach and correct.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rgbClr val="FFC000"/>
                </a:solidFill>
              </a:rPr>
              <a:t>2 Timothy 4:2 </a:t>
            </a:r>
            <a:r>
              <a:rPr lang="en-US" sz="3200" dirty="0">
                <a:solidFill>
                  <a:schemeClr val="bg1"/>
                </a:solidFill>
              </a:rPr>
              <a:t>– convince, rebuke, exhort.</a:t>
            </a:r>
          </a:p>
          <a:p>
            <a:r>
              <a:rPr lang="en-US" sz="3200" dirty="0">
                <a:solidFill>
                  <a:schemeClr val="bg1"/>
                </a:solidFill>
              </a:rPr>
              <a:t>Wrong information changes affection resulting in sinful action – </a:t>
            </a:r>
            <a:r>
              <a:rPr lang="en-US" sz="3200" dirty="0">
                <a:solidFill>
                  <a:srgbClr val="FFC000"/>
                </a:solidFill>
              </a:rPr>
              <a:t>1 Corinthians 15:32-34</a:t>
            </a:r>
          </a:p>
          <a:p>
            <a:pPr marL="2003425" indent="-223838"/>
            <a:r>
              <a:rPr lang="en-US" sz="3200" dirty="0">
                <a:solidFill>
                  <a:schemeClr val="bg1"/>
                </a:solidFill>
              </a:rPr>
              <a:t>Ignorance destroys – </a:t>
            </a:r>
            <a:r>
              <a:rPr lang="en-US" sz="3200" dirty="0">
                <a:solidFill>
                  <a:srgbClr val="FFC000"/>
                </a:solidFill>
              </a:rPr>
              <a:t>Hosea 4:6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F9518C6-7FA6-305A-431C-A3624AA5A2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70" y="12014"/>
            <a:ext cx="9082199" cy="176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4430124-0CBB-D541-9E84-F7698A978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91" y="10455"/>
            <a:ext cx="9148602" cy="1776427"/>
          </a:xfrm>
          <a:prstGeom prst="rect">
            <a:avLst/>
          </a:prstGeom>
        </p:spPr>
      </p:pic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F84BA28-4F55-67F9-6A1A-5CFE1CBAF8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52" t="29303" r="17174" b="36554"/>
          <a:stretch/>
        </p:blipFill>
        <p:spPr>
          <a:xfrm>
            <a:off x="-150108" y="5032844"/>
            <a:ext cx="2550408" cy="18251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2DDF-0212-FF2D-2F61-6364A1669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638300"/>
            <a:ext cx="8737600" cy="49657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rejection of God’s word cultivated contrary affections.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</a:rPr>
              <a:t>Empty formalism in worship – </a:t>
            </a:r>
            <a:r>
              <a:rPr lang="en-US" sz="3200" dirty="0">
                <a:solidFill>
                  <a:srgbClr val="FFC000"/>
                </a:solidFill>
              </a:rPr>
              <a:t>Isaiah 1:10-15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</a:rPr>
              <a:t>No value, love, or pursuit of God’s will –          </a:t>
            </a:r>
            <a:r>
              <a:rPr lang="en-US" sz="3200" dirty="0">
                <a:solidFill>
                  <a:srgbClr val="FFC000"/>
                </a:solidFill>
              </a:rPr>
              <a:t>Isaiah 1:21-23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</a:rPr>
              <a:t>Unashamed of sin – </a:t>
            </a:r>
            <a:r>
              <a:rPr lang="en-US" sz="3200" dirty="0">
                <a:solidFill>
                  <a:srgbClr val="FFC000"/>
                </a:solidFill>
              </a:rPr>
              <a:t>Isaiah 3:8-9</a:t>
            </a:r>
          </a:p>
          <a:p>
            <a:pPr marL="1890713" indent="-223838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</a:rPr>
              <a:t>Unaffected by discipline due to value of the physical – </a:t>
            </a:r>
            <a:r>
              <a:rPr lang="en-US" sz="3200" dirty="0">
                <a:solidFill>
                  <a:srgbClr val="FFC000"/>
                </a:solidFill>
              </a:rPr>
              <a:t>Isaiah 22:12-13</a:t>
            </a:r>
          </a:p>
        </p:txBody>
      </p:sp>
    </p:spTree>
    <p:extLst>
      <p:ext uri="{BB962C8B-B14F-4D97-AF65-F5344CB8AC3E}">
        <p14:creationId xmlns:p14="http://schemas.microsoft.com/office/powerpoint/2010/main" val="68549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F84BA28-4F55-67F9-6A1A-5CFE1CBAF8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52" t="29303" r="17174" b="36554"/>
          <a:stretch/>
        </p:blipFill>
        <p:spPr>
          <a:xfrm>
            <a:off x="-150108" y="5032844"/>
            <a:ext cx="2550408" cy="18251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2DDF-0212-FF2D-2F61-6364A1669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638300"/>
            <a:ext cx="8737600" cy="4965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Faithful Conduct Springs from Sincere Desire for God’s Will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rgbClr val="FFC000"/>
                </a:solidFill>
              </a:rPr>
              <a:t>John 4:19-24 </a:t>
            </a:r>
            <a:r>
              <a:rPr lang="en-US" sz="3200" dirty="0">
                <a:solidFill>
                  <a:schemeClr val="bg1"/>
                </a:solidFill>
              </a:rPr>
              <a:t>– worship that is in spirit and truth.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rgbClr val="FFC000"/>
                </a:solidFill>
              </a:rPr>
              <a:t>John 5:38-47 </a:t>
            </a:r>
            <a:r>
              <a:rPr lang="en-US" sz="3200" dirty="0">
                <a:solidFill>
                  <a:schemeClr val="bg1"/>
                </a:solidFill>
              </a:rPr>
              <a:t>– superficial knowledge, wrong affection, wrong actions.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rgbClr val="FFC000"/>
                </a:solidFill>
              </a:rPr>
              <a:t>John 7:14-18 </a:t>
            </a:r>
            <a:r>
              <a:rPr lang="en-US" sz="3200" dirty="0">
                <a:solidFill>
                  <a:schemeClr val="bg1"/>
                </a:solidFill>
              </a:rPr>
              <a:t>– acceptance of Jesus’ words predicated on knowledge and desire for God’s will.</a:t>
            </a:r>
          </a:p>
          <a:p>
            <a:pPr marL="1890713" indent="-223838">
              <a:buClr>
                <a:schemeClr val="bg1"/>
              </a:buClr>
            </a:pPr>
            <a:r>
              <a:rPr lang="en-US" sz="3200" dirty="0">
                <a:solidFill>
                  <a:srgbClr val="FFC000"/>
                </a:solidFill>
              </a:rPr>
              <a:t>Ephesians 4:17-19 </a:t>
            </a:r>
            <a:r>
              <a:rPr lang="en-US" sz="3200" dirty="0">
                <a:solidFill>
                  <a:schemeClr val="bg1"/>
                </a:solidFill>
              </a:rPr>
              <a:t>– ignorance, past feeling, sinful conduct.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856006BB-902C-506E-5275-825FE84B6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91" y="10455"/>
            <a:ext cx="9148602" cy="177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6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0FE329AB-82C1-810B-EDC8-865AD08EF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18" y="83735"/>
            <a:ext cx="9321626" cy="1597993"/>
          </a:xfrm>
          <a:prstGeom prst="rect">
            <a:avLst/>
          </a:prstGeom>
        </p:spPr>
      </p:pic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F84BA28-4F55-67F9-6A1A-5CFE1CBAF8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52" t="29303" r="17174" b="36554"/>
          <a:stretch/>
        </p:blipFill>
        <p:spPr>
          <a:xfrm>
            <a:off x="-150108" y="5032844"/>
            <a:ext cx="2550408" cy="18251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2DDF-0212-FF2D-2F61-6364A1669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638300"/>
            <a:ext cx="8737600" cy="496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Rejection of God’s word, and contrary affections led to bearing sinful fruit.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</a:rPr>
              <a:t>A song regarding God’s vineyard – </a:t>
            </a:r>
            <a:r>
              <a:rPr lang="en-US" sz="3200" dirty="0">
                <a:solidFill>
                  <a:srgbClr val="FFC000"/>
                </a:solidFill>
              </a:rPr>
              <a:t>Isaiah 5:1-7 </a:t>
            </a:r>
            <a:r>
              <a:rPr lang="en-US" sz="3200" dirty="0">
                <a:solidFill>
                  <a:schemeClr val="bg1"/>
                </a:solidFill>
              </a:rPr>
              <a:t>– God provided everything needed for fruitfulness.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</a:rPr>
              <a:t>What went wrong? – </a:t>
            </a:r>
            <a:r>
              <a:rPr lang="en-US" sz="3200" dirty="0">
                <a:solidFill>
                  <a:srgbClr val="FFC000"/>
                </a:solidFill>
              </a:rPr>
              <a:t>Isaiah 1:5-6</a:t>
            </a:r>
          </a:p>
        </p:txBody>
      </p:sp>
    </p:spTree>
    <p:extLst>
      <p:ext uri="{BB962C8B-B14F-4D97-AF65-F5344CB8AC3E}">
        <p14:creationId xmlns:p14="http://schemas.microsoft.com/office/powerpoint/2010/main" val="89222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F84BA28-4F55-67F9-6A1A-5CFE1CBAF8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52" t="29303" r="17174" b="36554"/>
          <a:stretch/>
        </p:blipFill>
        <p:spPr>
          <a:xfrm>
            <a:off x="-150108" y="5032844"/>
            <a:ext cx="2550408" cy="18251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2DDF-0212-FF2D-2F61-6364A1669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638300"/>
            <a:ext cx="8737600" cy="496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 Sick Head and Faint Heart Results in a Sin Filled Life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rgbClr val="FFC000"/>
                </a:solidFill>
              </a:rPr>
              <a:t>Romans 1:18-24, 26, 28 </a:t>
            </a:r>
            <a:r>
              <a:rPr lang="en-US" sz="3200" dirty="0">
                <a:solidFill>
                  <a:schemeClr val="bg1"/>
                </a:solidFill>
              </a:rPr>
              <a:t>– word rejected, fleshly affections pursued, given up by God.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rgbClr val="FFC000"/>
                </a:solidFill>
              </a:rPr>
              <a:t>Ephesians 2:1-3 </a:t>
            </a:r>
            <a:r>
              <a:rPr lang="en-US" sz="3200" dirty="0">
                <a:solidFill>
                  <a:schemeClr val="bg1"/>
                </a:solidFill>
              </a:rPr>
              <a:t>– sinful life comes from disregard for God’s law, direction from the world/Satan, and pursuit of fleshly desires.</a:t>
            </a:r>
            <a:endParaRPr lang="en-US" sz="3200" dirty="0">
              <a:solidFill>
                <a:srgbClr val="FFC000"/>
              </a:solidFill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5ECA023-5F76-DF5A-BD46-015EDF1E9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418" y="83735"/>
            <a:ext cx="9321626" cy="159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2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9E4FC6D2-3F33-73E2-58A7-D43EA096B2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52" t="29303" r="17174" b="36554"/>
          <a:stretch/>
        </p:blipFill>
        <p:spPr>
          <a:xfrm>
            <a:off x="1196614" y="1040354"/>
            <a:ext cx="6675616" cy="477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72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74</TotalTime>
  <Words>300</Words>
  <Application>Microsoft Macintosh PowerPoint</Application>
  <PresentationFormat>On-screen Show (4:3)</PresentationFormat>
  <Paragraphs>28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6</cp:revision>
  <dcterms:created xsi:type="dcterms:W3CDTF">2023-01-12T15:29:00Z</dcterms:created>
  <dcterms:modified xsi:type="dcterms:W3CDTF">2023-01-14T19:48:34Z</dcterms:modified>
</cp:coreProperties>
</file>