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6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2"/>
  </p:normalViewPr>
  <p:slideViewPr>
    <p:cSldViewPr snapToGrid="0">
      <p:cViewPr varScale="1">
        <p:scale>
          <a:sx n="102" d="100"/>
          <a:sy n="102" d="100"/>
        </p:scale>
        <p:origin x="18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477D-4A9E-C645-AB6F-0D9C81B714E7}" type="datetimeFigureOut">
              <a:rPr lang="en-US" smtClean="0"/>
              <a:t>2/4/23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821C-200E-1843-B36F-67A4EA875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86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477D-4A9E-C645-AB6F-0D9C81B714E7}" type="datetimeFigureOut">
              <a:rPr lang="en-US" smtClean="0"/>
              <a:t>2/4/23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821C-200E-1843-B36F-67A4EA875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49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477D-4A9E-C645-AB6F-0D9C81B714E7}" type="datetimeFigureOut">
              <a:rPr lang="en-US" smtClean="0"/>
              <a:t>2/4/23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821C-200E-1843-B36F-67A4EA875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7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477D-4A9E-C645-AB6F-0D9C81B714E7}" type="datetimeFigureOut">
              <a:rPr lang="en-US" smtClean="0"/>
              <a:t>2/4/23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821C-200E-1843-B36F-67A4EA875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65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477D-4A9E-C645-AB6F-0D9C81B714E7}" type="datetimeFigureOut">
              <a:rPr lang="en-US" smtClean="0"/>
              <a:t>2/4/23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821C-200E-1843-B36F-67A4EA875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55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477D-4A9E-C645-AB6F-0D9C81B714E7}" type="datetimeFigureOut">
              <a:rPr lang="en-US" smtClean="0"/>
              <a:t>2/4/23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821C-200E-1843-B36F-67A4EA875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83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477D-4A9E-C645-AB6F-0D9C81B714E7}" type="datetimeFigureOut">
              <a:rPr lang="en-US" smtClean="0"/>
              <a:t>2/4/23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821C-200E-1843-B36F-67A4EA875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68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477D-4A9E-C645-AB6F-0D9C81B714E7}" type="datetimeFigureOut">
              <a:rPr lang="en-US" smtClean="0"/>
              <a:t>2/4/23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821C-200E-1843-B36F-67A4EA875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82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477D-4A9E-C645-AB6F-0D9C81B714E7}" type="datetimeFigureOut">
              <a:rPr lang="en-US" smtClean="0"/>
              <a:t>2/4/23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821C-200E-1843-B36F-67A4EA875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61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477D-4A9E-C645-AB6F-0D9C81B714E7}" type="datetimeFigureOut">
              <a:rPr lang="en-US" smtClean="0"/>
              <a:t>2/4/23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821C-200E-1843-B36F-67A4EA875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65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477D-4A9E-C645-AB6F-0D9C81B714E7}" type="datetimeFigureOut">
              <a:rPr lang="en-US" smtClean="0"/>
              <a:t>2/4/23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821C-200E-1843-B36F-67A4EA875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6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4477D-4A9E-C645-AB6F-0D9C81B714E7}" type="datetimeFigureOut">
              <a:rPr lang="en-US" smtClean="0"/>
              <a:t>2/4/23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2821C-200E-1843-B36F-67A4EA875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28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142B3-14FF-8156-04AA-7774A24A0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F7941-13D7-9441-5462-EF918B626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27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25F566C4-7488-F868-CB99-1B45C1987B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1752599"/>
            <a:ext cx="8001000" cy="37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57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FFF4684-A99E-BD4B-956C-7ED92C43EB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-865335"/>
            <a:ext cx="8001000" cy="37592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03005-A2A2-DE21-471A-12EC168E1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716066"/>
            <a:ext cx="8515350" cy="4910201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200" dirty="0">
                <a:solidFill>
                  <a:schemeClr val="bg1"/>
                </a:solidFill>
              </a:rPr>
              <a:t>Admonition: Failure to Grow </a:t>
            </a:r>
            <a:r>
              <a:rPr lang="en-US" sz="3200" dirty="0">
                <a:solidFill>
                  <a:srgbClr val="FFC000"/>
                </a:solidFill>
              </a:rPr>
              <a:t>(5:11-6:3)</a:t>
            </a:r>
          </a:p>
          <a:p>
            <a:pPr marL="1095375" indent="-523875"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</a:rPr>
              <a:t>Self-Stunted Growth </a:t>
            </a:r>
            <a:r>
              <a:rPr lang="en-US" sz="3200" dirty="0">
                <a:solidFill>
                  <a:srgbClr val="FFC000"/>
                </a:solidFill>
              </a:rPr>
              <a:t>(5:12-14)</a:t>
            </a:r>
          </a:p>
          <a:p>
            <a:pPr marL="1095375" indent="-523875"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</a:rPr>
              <a:t>On to Perfection </a:t>
            </a:r>
            <a:r>
              <a:rPr lang="en-US" sz="3200" dirty="0">
                <a:solidFill>
                  <a:srgbClr val="FFC000"/>
                </a:solidFill>
              </a:rPr>
              <a:t>(6:1-3)</a:t>
            </a:r>
          </a:p>
          <a:p>
            <a:pPr marL="571500" indent="-571500">
              <a:buFont typeface="+mj-lt"/>
              <a:buAutoNum type="romanUcPeriod" startAt="2"/>
            </a:pPr>
            <a:r>
              <a:rPr lang="en-US" sz="3200" dirty="0">
                <a:solidFill>
                  <a:schemeClr val="bg1"/>
                </a:solidFill>
              </a:rPr>
              <a:t>Caution: Apostasy Looms </a:t>
            </a:r>
            <a:r>
              <a:rPr lang="en-US" sz="3200" dirty="0">
                <a:solidFill>
                  <a:srgbClr val="FFC000"/>
                </a:solidFill>
              </a:rPr>
              <a:t>(6:4-8)</a:t>
            </a:r>
          </a:p>
          <a:p>
            <a:pPr marL="1095375" indent="-560388"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</a:rPr>
              <a:t>Insidious Implications of Their Direction </a:t>
            </a:r>
            <a:r>
              <a:rPr lang="en-US" sz="3200" dirty="0">
                <a:solidFill>
                  <a:srgbClr val="FFC000"/>
                </a:solidFill>
              </a:rPr>
              <a:t>(6:4-6)</a:t>
            </a:r>
          </a:p>
          <a:p>
            <a:pPr marL="1095375" indent="-560388"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</a:rPr>
              <a:t>An Appropriate Metaphor </a:t>
            </a:r>
            <a:r>
              <a:rPr lang="en-US" sz="3200" dirty="0">
                <a:solidFill>
                  <a:srgbClr val="FFC000"/>
                </a:solidFill>
              </a:rPr>
              <a:t>(6:7-8)</a:t>
            </a:r>
          </a:p>
        </p:txBody>
      </p:sp>
    </p:spTree>
    <p:extLst>
      <p:ext uri="{BB962C8B-B14F-4D97-AF65-F5344CB8AC3E}">
        <p14:creationId xmlns:p14="http://schemas.microsoft.com/office/powerpoint/2010/main" val="262390825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FFF4684-A99E-BD4B-956C-7ED92C43EB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-865335"/>
            <a:ext cx="8001000" cy="37592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03005-A2A2-DE21-471A-12EC168E1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716066"/>
            <a:ext cx="8515350" cy="5141934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200" dirty="0">
                <a:solidFill>
                  <a:schemeClr val="bg1"/>
                </a:solidFill>
              </a:rPr>
              <a:t>Admonition: Failure to Grow </a:t>
            </a:r>
            <a:r>
              <a:rPr lang="en-US" sz="3200" dirty="0">
                <a:solidFill>
                  <a:srgbClr val="FFC000"/>
                </a:solidFill>
              </a:rPr>
              <a:t>(5:11-6:3)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dirty="0">
                <a:solidFill>
                  <a:schemeClr val="bg1"/>
                </a:solidFill>
              </a:rPr>
              <a:t>Caution: Apostasy Looms </a:t>
            </a:r>
            <a:r>
              <a:rPr lang="en-US" sz="3200" dirty="0">
                <a:solidFill>
                  <a:srgbClr val="FFC000"/>
                </a:solidFill>
              </a:rPr>
              <a:t>(6:4-8)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dirty="0">
                <a:solidFill>
                  <a:schemeClr val="bg1"/>
                </a:solidFill>
              </a:rPr>
              <a:t>Exhortation: Optimism for Better Days </a:t>
            </a:r>
            <a:r>
              <a:rPr lang="en-US" sz="3200" dirty="0">
                <a:solidFill>
                  <a:srgbClr val="FFC000"/>
                </a:solidFill>
              </a:rPr>
              <a:t>(6:9-12)</a:t>
            </a:r>
          </a:p>
          <a:p>
            <a:pPr marL="1095375" indent="-560388"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</a:rPr>
              <a:t>A Reason for Optimism </a:t>
            </a:r>
            <a:r>
              <a:rPr lang="en-US" sz="3200" dirty="0">
                <a:solidFill>
                  <a:srgbClr val="FFC000"/>
                </a:solidFill>
              </a:rPr>
              <a:t>(6:9-10)</a:t>
            </a:r>
          </a:p>
          <a:p>
            <a:pPr marL="1095375" indent="-560388"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</a:rPr>
              <a:t>A Call to Action </a:t>
            </a:r>
            <a:r>
              <a:rPr lang="en-US" sz="3200" dirty="0">
                <a:solidFill>
                  <a:srgbClr val="FFC000"/>
                </a:solidFill>
              </a:rPr>
              <a:t>(6:11-12)</a:t>
            </a:r>
          </a:p>
          <a:p>
            <a:pPr marL="571500" indent="-571500">
              <a:buFont typeface="+mj-lt"/>
              <a:buAutoNum type="romanUcPeriod" startAt="4"/>
            </a:pPr>
            <a:r>
              <a:rPr lang="en-US" sz="3200" dirty="0">
                <a:solidFill>
                  <a:schemeClr val="bg1"/>
                </a:solidFill>
              </a:rPr>
              <a:t>Consolation: Hope and High Priest </a:t>
            </a:r>
            <a:r>
              <a:rPr lang="en-US" sz="3200" dirty="0">
                <a:solidFill>
                  <a:srgbClr val="FFC000"/>
                </a:solidFill>
              </a:rPr>
              <a:t>(6:13-20)</a:t>
            </a:r>
          </a:p>
          <a:p>
            <a:pPr marL="1095375" indent="-536575"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</a:rPr>
              <a:t>God’s Immutable Counsel </a:t>
            </a:r>
            <a:r>
              <a:rPr lang="en-US" sz="3200" dirty="0">
                <a:solidFill>
                  <a:srgbClr val="FFC000"/>
                </a:solidFill>
              </a:rPr>
              <a:t>(6:13-18)</a:t>
            </a:r>
          </a:p>
          <a:p>
            <a:pPr marL="1095375" indent="-536575"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</a:rPr>
              <a:t>Our Anchor of Hope </a:t>
            </a:r>
            <a:r>
              <a:rPr lang="en-US" sz="3200" dirty="0">
                <a:solidFill>
                  <a:srgbClr val="FFC000"/>
                </a:solidFill>
              </a:rPr>
              <a:t>(6:19)</a:t>
            </a:r>
          </a:p>
          <a:p>
            <a:pPr marL="1095375" indent="-536575"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</a:rPr>
              <a:t>Our High Priest </a:t>
            </a:r>
            <a:r>
              <a:rPr lang="en-US" sz="3200" dirty="0">
                <a:solidFill>
                  <a:srgbClr val="FFC000"/>
                </a:solidFill>
              </a:rPr>
              <a:t>(6:20)</a:t>
            </a:r>
          </a:p>
        </p:txBody>
      </p:sp>
    </p:spTree>
    <p:extLst>
      <p:ext uri="{BB962C8B-B14F-4D97-AF65-F5344CB8AC3E}">
        <p14:creationId xmlns:p14="http://schemas.microsoft.com/office/powerpoint/2010/main" val="3544193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25F566C4-7488-F868-CB99-1B45C1987B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1752599"/>
            <a:ext cx="8001000" cy="37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6840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49</TotalTime>
  <Words>106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4</cp:revision>
  <dcterms:created xsi:type="dcterms:W3CDTF">2023-02-03T17:18:11Z</dcterms:created>
  <dcterms:modified xsi:type="dcterms:W3CDTF">2023-02-04T17:15:21Z</dcterms:modified>
</cp:coreProperties>
</file>