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9"/>
  </p:normalViewPr>
  <p:slideViewPr>
    <p:cSldViewPr snapToGrid="0">
      <p:cViewPr varScale="1">
        <p:scale>
          <a:sx n="108" d="100"/>
          <a:sy n="108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1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5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0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7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1576-D157-9843-8CAF-300BABF04B4D}" type="datetimeFigureOut">
              <a:rPr lang="en-US" smtClean="0"/>
              <a:t>2/18/23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415D-606B-E04A-A308-BB3D4032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9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510F-7D14-7E15-D41E-EF057096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A5C84-D55C-38F2-577C-E55C360B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E0964B-16A9-E53A-84F8-9AE563A48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76" y="1106547"/>
            <a:ext cx="7950847" cy="402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BF7CA2-ECFE-F66B-92A1-151AD905B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25" y="11874"/>
            <a:ext cx="8666465" cy="17812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434B-ABED-C118-3D10-06DACB522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84" y="1686296"/>
            <a:ext cx="8717231" cy="4892633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“Have regard”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i="1" dirty="0" err="1">
                <a:solidFill>
                  <a:schemeClr val="bg1"/>
                </a:solidFill>
              </a:rPr>
              <a:t>pronoeo</a:t>
            </a:r>
            <a:r>
              <a:rPr lang="en-US" sz="3200" dirty="0">
                <a:solidFill>
                  <a:schemeClr val="bg1"/>
                </a:solidFill>
              </a:rPr>
              <a:t>̄ – to consider in advance, i.e. look out for beforehand (actively, by way of maintenance for others; middle voice by way of circumspection for oneself): — provide (for). (STRONG)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Abhor evil and cling to good – </a:t>
            </a:r>
            <a:r>
              <a:rPr lang="en-US" sz="3200" dirty="0">
                <a:solidFill>
                  <a:srgbClr val="FFC000"/>
                </a:solidFill>
              </a:rPr>
              <a:t>Romans 12:9;                                              1 Thessalonians 5:19-22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Repay no one evil for evil but seek peace – </a:t>
            </a:r>
            <a:r>
              <a:rPr lang="en-US" sz="3200" dirty="0">
                <a:solidFill>
                  <a:srgbClr val="FFC000"/>
                </a:solidFill>
              </a:rPr>
              <a:t>Romans 12:18</a:t>
            </a:r>
          </a:p>
        </p:txBody>
      </p:sp>
    </p:spTree>
    <p:extLst>
      <p:ext uri="{BB962C8B-B14F-4D97-AF65-F5344CB8AC3E}">
        <p14:creationId xmlns:p14="http://schemas.microsoft.com/office/powerpoint/2010/main" val="125111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AD2CBC-3B4A-BDC6-CACC-E91663B3F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85" y="0"/>
            <a:ext cx="10119868" cy="17880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434B-ABED-C118-3D10-06DACB522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84" y="1686296"/>
            <a:ext cx="8717231" cy="4892633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“leave it to the wrath of God” (ESV); “leave room for the wrath of God” (NASB)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Wrath of man does not produce God’s righteousness – </a:t>
            </a:r>
            <a:r>
              <a:rPr lang="en-US" sz="3200" dirty="0">
                <a:solidFill>
                  <a:srgbClr val="FFC000"/>
                </a:solidFill>
              </a:rPr>
              <a:t>James 1:20; Romans 3:5-6</a:t>
            </a:r>
          </a:p>
          <a:p>
            <a:r>
              <a:rPr lang="en-US" sz="3200" dirty="0">
                <a:solidFill>
                  <a:schemeClr val="bg1"/>
                </a:solidFill>
              </a:rPr>
              <a:t>Vengeance belongs to God – </a:t>
            </a:r>
            <a:r>
              <a:rPr lang="en-US" sz="3200" dirty="0">
                <a:solidFill>
                  <a:srgbClr val="FFC000"/>
                </a:solidFill>
              </a:rPr>
              <a:t>Psalm 94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Example of David – </a:t>
            </a:r>
            <a:r>
              <a:rPr lang="en-US" sz="3200" dirty="0">
                <a:solidFill>
                  <a:srgbClr val="FFC000"/>
                </a:solidFill>
              </a:rPr>
              <a:t>1 Samuel 24:6; 26:9-11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did not retaliate but committed Himself to God – </a:t>
            </a:r>
            <a:r>
              <a:rPr lang="en-US" sz="3200" dirty="0">
                <a:solidFill>
                  <a:srgbClr val="FFC000"/>
                </a:solidFill>
              </a:rPr>
              <a:t>1 Peter 2:20-24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retaliate, but wait on the Lord – </a:t>
            </a:r>
            <a:r>
              <a:rPr lang="en-US" sz="3200" dirty="0">
                <a:solidFill>
                  <a:srgbClr val="FFC000"/>
                </a:solidFill>
              </a:rPr>
              <a:t>James 5:4-8</a:t>
            </a:r>
          </a:p>
        </p:txBody>
      </p:sp>
    </p:spTree>
    <p:extLst>
      <p:ext uri="{BB962C8B-B14F-4D97-AF65-F5344CB8AC3E}">
        <p14:creationId xmlns:p14="http://schemas.microsoft.com/office/powerpoint/2010/main" val="93471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ABA19A-8359-7D82-0F1E-E206A7314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64" y="-8366"/>
            <a:ext cx="8672325" cy="17825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434B-ABED-C118-3D10-06DACB522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84" y="1686296"/>
            <a:ext cx="8717231" cy="489263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Our goal is to overcome evil – Battle within (</a:t>
            </a:r>
            <a:r>
              <a:rPr lang="en-US" sz="3200" dirty="0">
                <a:solidFill>
                  <a:srgbClr val="FFC000"/>
                </a:solidFill>
              </a:rPr>
              <a:t>Ephesians 6:10-13; Galatians 5:16-17</a:t>
            </a:r>
            <a:r>
              <a:rPr lang="en-US" sz="3200" dirty="0">
                <a:solidFill>
                  <a:schemeClr val="bg1"/>
                </a:solidFill>
              </a:rPr>
              <a:t>); Battle without (</a:t>
            </a:r>
            <a:r>
              <a:rPr lang="en-US" sz="3200" dirty="0">
                <a:solidFill>
                  <a:srgbClr val="FFC000"/>
                </a:solidFill>
              </a:rPr>
              <a:t>Matthew 5:13-16; Ephesians 5:8-14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Such was Jesus’ goal, and darkness did not overcome Him – </a:t>
            </a:r>
            <a:r>
              <a:rPr lang="en-US" sz="3200" dirty="0">
                <a:solidFill>
                  <a:srgbClr val="FFC000"/>
                </a:solidFill>
              </a:rPr>
              <a:t>John 1:4-5</a:t>
            </a:r>
          </a:p>
          <a:p>
            <a:r>
              <a:rPr lang="en-US" sz="3200" dirty="0">
                <a:solidFill>
                  <a:schemeClr val="bg1"/>
                </a:solidFill>
              </a:rPr>
              <a:t>Evil is not overcome with evil, but only compounded. It is overcome with good –       </a:t>
            </a:r>
            <a:r>
              <a:rPr lang="en-US" sz="3200" dirty="0">
                <a:solidFill>
                  <a:srgbClr val="FFC000"/>
                </a:solidFill>
              </a:rPr>
              <a:t>Romans 12:20-21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 general principle that applies to countless matters.</a:t>
            </a:r>
          </a:p>
        </p:txBody>
      </p:sp>
    </p:spTree>
    <p:extLst>
      <p:ext uri="{BB962C8B-B14F-4D97-AF65-F5344CB8AC3E}">
        <p14:creationId xmlns:p14="http://schemas.microsoft.com/office/powerpoint/2010/main" val="125684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E0964B-16A9-E53A-84F8-9AE563A48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76" y="1106547"/>
            <a:ext cx="7950847" cy="402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3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219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</cp:revision>
  <dcterms:created xsi:type="dcterms:W3CDTF">2023-02-18T17:12:23Z</dcterms:created>
  <dcterms:modified xsi:type="dcterms:W3CDTF">2023-02-18T17:41:50Z</dcterms:modified>
</cp:coreProperties>
</file>