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102" d="100"/>
          <a:sy n="102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1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14F2-CC7A-4348-B9D7-856A5519CFDB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6C3D-DC7F-214A-A587-40C4D7B6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D5B1-639A-E41C-D8CB-770414C5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DFD5-4019-F249-01E8-BAA423627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DA3CD938-65A8-0EC7-6F83-5058FA53E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9" r="106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8B6BF-C999-19F2-0751-5C7D46E4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630" y="3712170"/>
            <a:ext cx="7954028" cy="32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79D5B5D7-61E0-4D73-9670-1EC8E994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3" r="4237"/>
          <a:stretch/>
        </p:blipFill>
        <p:spPr>
          <a:xfrm>
            <a:off x="0" y="0"/>
            <a:ext cx="711243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7B6CF-DC7C-4A36-FEBE-DCC122C2C484}"/>
              </a:ext>
            </a:extLst>
          </p:cNvPr>
          <p:cNvSpPr/>
          <p:nvPr/>
        </p:nvSpPr>
        <p:spPr>
          <a:xfrm>
            <a:off x="0" y="2"/>
            <a:ext cx="9143999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chemeClr val="tx1">
                  <a:alpha val="85000"/>
                </a:schemeClr>
              </a:gs>
              <a:gs pos="7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0BFA-FD1D-93D0-3EB0-85560E32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100" y="1727286"/>
            <a:ext cx="6425852" cy="486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“I beseech you” </a:t>
            </a:r>
            <a:r>
              <a:rPr lang="en-US" sz="3200" dirty="0">
                <a:solidFill>
                  <a:schemeClr val="bg1"/>
                </a:solidFill>
              </a:rPr>
              <a:t>– exhortation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Mercies of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they received – justification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they are receiving – vitality through the Spirit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they will receive – glory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7A7151-F23B-AE9D-E412-E3CD4B42D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19" t="-3379" r="38533" b="3379"/>
          <a:stretch/>
        </p:blipFill>
        <p:spPr>
          <a:xfrm>
            <a:off x="4742805" y="15670"/>
            <a:ext cx="4507666" cy="18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79D5B5D7-61E0-4D73-9670-1EC8E994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3" r="4237"/>
          <a:stretch/>
        </p:blipFill>
        <p:spPr>
          <a:xfrm>
            <a:off x="0" y="0"/>
            <a:ext cx="711243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7B6CF-DC7C-4A36-FEBE-DCC122C2C484}"/>
              </a:ext>
            </a:extLst>
          </p:cNvPr>
          <p:cNvSpPr/>
          <p:nvPr/>
        </p:nvSpPr>
        <p:spPr>
          <a:xfrm>
            <a:off x="0" y="2"/>
            <a:ext cx="9143999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chemeClr val="tx1">
                  <a:alpha val="85000"/>
                </a:schemeClr>
              </a:gs>
              <a:gs pos="7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0BFA-FD1D-93D0-3EB0-85560E32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100" y="1727286"/>
            <a:ext cx="6425852" cy="486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Present Your Bodies a Sacrifice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Romans 6:11-13 </a:t>
            </a:r>
            <a:r>
              <a:rPr lang="en-US" sz="3200" dirty="0">
                <a:solidFill>
                  <a:schemeClr val="bg1"/>
                </a:solidFill>
              </a:rPr>
              <a:t>– dead to sin, presented alive to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Bodies are instruments –                   </a:t>
            </a:r>
            <a:r>
              <a:rPr lang="en-US" sz="3200" dirty="0">
                <a:solidFill>
                  <a:srgbClr val="FFC000"/>
                </a:solidFill>
              </a:rPr>
              <a:t>1 Thessalonians 5:23;                           1 Corinthians 6:13-14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5265-4309-0122-9CB9-C6FE2E540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100" y="258097"/>
            <a:ext cx="6680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79D5B5D7-61E0-4D73-9670-1EC8E994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3" r="4237"/>
          <a:stretch/>
        </p:blipFill>
        <p:spPr>
          <a:xfrm>
            <a:off x="0" y="0"/>
            <a:ext cx="711243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7B6CF-DC7C-4A36-FEBE-DCC122C2C484}"/>
              </a:ext>
            </a:extLst>
          </p:cNvPr>
          <p:cNvSpPr/>
          <p:nvPr/>
        </p:nvSpPr>
        <p:spPr>
          <a:xfrm>
            <a:off x="0" y="2"/>
            <a:ext cx="9143999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chemeClr val="tx1">
                  <a:alpha val="85000"/>
                </a:schemeClr>
              </a:gs>
              <a:gs pos="7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0BFA-FD1D-93D0-3EB0-85560E32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100" y="1727286"/>
            <a:ext cx="6425852" cy="486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Characteristics of the Sacrifice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Living – </a:t>
            </a:r>
            <a:r>
              <a:rPr lang="en-US" sz="3200" dirty="0">
                <a:solidFill>
                  <a:srgbClr val="FFC000"/>
                </a:solidFill>
              </a:rPr>
              <a:t>Micah 6:6-8;                           1 Peter 2:5, 9-12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Holy – </a:t>
            </a:r>
            <a:r>
              <a:rPr lang="en-US" sz="3200" dirty="0">
                <a:solidFill>
                  <a:srgbClr val="FFC000"/>
                </a:solidFill>
              </a:rPr>
              <a:t>1 Peter 1:14-16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Acceptable to God – </a:t>
            </a:r>
            <a:r>
              <a:rPr lang="en-US" sz="3200" dirty="0">
                <a:solidFill>
                  <a:srgbClr val="FFC000"/>
                </a:solidFill>
              </a:rPr>
              <a:t>Ephesians 5:10; Colossians 3:17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Your reasonable service – </a:t>
            </a:r>
            <a:r>
              <a:rPr lang="en-US" sz="3200" i="1" dirty="0" err="1">
                <a:solidFill>
                  <a:schemeClr val="bg1"/>
                </a:solidFill>
              </a:rPr>
              <a:t>logikos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cf. 1 Peter 2:2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>
                <a:solidFill>
                  <a:schemeClr val="bg1"/>
                </a:solidFill>
              </a:rPr>
              <a:t>“spiritual service” (ASV)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EF505-369A-881B-F14A-F9775C24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100" y="258097"/>
            <a:ext cx="6680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79D5B5D7-61E0-4D73-9670-1EC8E994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3" r="4237"/>
          <a:stretch/>
        </p:blipFill>
        <p:spPr>
          <a:xfrm>
            <a:off x="0" y="0"/>
            <a:ext cx="711243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7B6CF-DC7C-4A36-FEBE-DCC122C2C484}"/>
              </a:ext>
            </a:extLst>
          </p:cNvPr>
          <p:cNvSpPr/>
          <p:nvPr/>
        </p:nvSpPr>
        <p:spPr>
          <a:xfrm>
            <a:off x="0" y="2"/>
            <a:ext cx="9143999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chemeClr val="tx1">
                  <a:alpha val="85000"/>
                </a:schemeClr>
              </a:gs>
              <a:gs pos="7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0BFA-FD1D-93D0-3EB0-85560E32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100" y="1727286"/>
            <a:ext cx="6425852" cy="486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Not Conformed to this World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Spiritual service of the living sacrifice not accomplished through outward conformity to the world while attempting to hold onto spiritual life in Christ –    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6:11; Ephesians 4:17; 1 Peter 4:3; Galatians 5:24-25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57E5E-B991-8453-E27C-C71829FE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77" y="103106"/>
            <a:ext cx="7772400" cy="17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6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79D5B5D7-61E0-4D73-9670-1EC8E994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3" r="4237"/>
          <a:stretch/>
        </p:blipFill>
        <p:spPr>
          <a:xfrm>
            <a:off x="0" y="0"/>
            <a:ext cx="711243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7B6CF-DC7C-4A36-FEBE-DCC122C2C484}"/>
              </a:ext>
            </a:extLst>
          </p:cNvPr>
          <p:cNvSpPr/>
          <p:nvPr/>
        </p:nvSpPr>
        <p:spPr>
          <a:xfrm>
            <a:off x="0" y="2"/>
            <a:ext cx="9143999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chemeClr val="tx1">
                  <a:alpha val="85000"/>
                </a:schemeClr>
              </a:gs>
              <a:gs pos="7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0BFA-FD1D-93D0-3EB0-85560E32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100" y="1727286"/>
            <a:ext cx="6425852" cy="486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Transformed by                 Renewing of Your Mind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The different way of living does not occur without an inner renovation of the mind by God’s will – </a:t>
            </a:r>
            <a:r>
              <a:rPr lang="en-US" sz="3200" dirty="0">
                <a:solidFill>
                  <a:srgbClr val="FFC000"/>
                </a:solidFill>
              </a:rPr>
              <a:t>Titus 3:5; 1 Corinthians 2:12-13; 2 Cor. 4:16; Ephesians 4:20-24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Proving the Will of God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Parallel – </a:t>
            </a:r>
            <a:r>
              <a:rPr lang="en-US" sz="3200" dirty="0">
                <a:solidFill>
                  <a:srgbClr val="FFC000"/>
                </a:solidFill>
              </a:rPr>
              <a:t>1 Thessalonians 5:19-22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452FA-22F5-349B-5FA7-848C2D927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77" y="103106"/>
            <a:ext cx="7772400" cy="17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DA3CD938-65A8-0EC7-6F83-5058FA53E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9" r="106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8B6BF-C999-19F2-0751-5C7D46E4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630" y="3712170"/>
            <a:ext cx="7954028" cy="32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198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2023-02-25T17:05:13Z</dcterms:created>
  <dcterms:modified xsi:type="dcterms:W3CDTF">2023-02-25T17:38:50Z</dcterms:modified>
</cp:coreProperties>
</file>