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  <p:sldMasterId id="2147483749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>
      <p:cViewPr varScale="1">
        <p:scale>
          <a:sx n="102" d="100"/>
          <a:sy n="102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81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7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54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87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74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76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39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82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1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5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3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85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6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81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9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8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1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5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9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4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3/11/23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7" r:id="rId6"/>
    <p:sldLayoutId id="2147483742" r:id="rId7"/>
    <p:sldLayoutId id="2147483743" r:id="rId8"/>
    <p:sldLayoutId id="2147483744" r:id="rId9"/>
    <p:sldLayoutId id="2147483746" r:id="rId10"/>
    <p:sldLayoutId id="214748374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D8C4-26A1-BC4C-AB21-DBC6C308B727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2643B-353E-3A4B-BC6D-8E77870E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4E3EE-D8DD-59A3-6E38-7F6F11CF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2D6F6-6E82-AA6E-9917-44E1A711E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71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09F55FD1-95FA-98DA-84AA-145D29A53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 Gothic Next Ligh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A0AA8B-31AF-95FB-874F-758AB78730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542" r="2125" b="1"/>
          <a:stretch/>
        </p:blipFill>
        <p:spPr>
          <a:xfrm>
            <a:off x="20" y="10"/>
            <a:ext cx="9143978" cy="6857990"/>
          </a:xfrm>
          <a:prstGeom prst="rect">
            <a:avLst/>
          </a:prstGeom>
        </p:spPr>
      </p:pic>
      <p:sp>
        <p:nvSpPr>
          <p:cNvPr id="26" name="Rectangle 21">
            <a:extLst>
              <a:ext uri="{FF2B5EF4-FFF2-40B4-BE49-F238E27FC236}">
                <a16:creationId xmlns:a16="http://schemas.microsoft.com/office/drawing/2014/main" id="{3AC9EE06-57AF-0FF5-450C-2A606C23B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75140"/>
            <a:ext cx="9144000" cy="448838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0"/>
                </a:schemeClr>
              </a:gs>
              <a:gs pos="61814">
                <a:schemeClr val="accent1">
                  <a:lumMod val="60000"/>
                  <a:lumOff val="40000"/>
                  <a:alpha val="89000"/>
                </a:schemeClr>
              </a:gs>
              <a:gs pos="94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 Gothic Next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F01B5-FA58-0DA4-56D8-B707B1E42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3705674"/>
            <a:ext cx="8817932" cy="1560167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 Period of Peace and Progress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EAE03-0052-1F7C-2326-5D50186F5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5265841"/>
            <a:ext cx="5379243" cy="75604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Acts 9:31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118" y="5292529"/>
            <a:ext cx="72836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85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09F55FD1-95FA-98DA-84AA-145D29A53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A0AA8B-31AF-95FB-874F-758AB78730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542" r="2125" b="1"/>
          <a:stretch/>
        </p:blipFill>
        <p:spPr>
          <a:xfrm>
            <a:off x="20" y="10"/>
            <a:ext cx="9143978" cy="6857990"/>
          </a:xfrm>
          <a:prstGeom prst="rect">
            <a:avLst/>
          </a:prstGeom>
        </p:spPr>
      </p:pic>
      <p:sp>
        <p:nvSpPr>
          <p:cNvPr id="26" name="Rectangle 21">
            <a:extLst>
              <a:ext uri="{FF2B5EF4-FFF2-40B4-BE49-F238E27FC236}">
                <a16:creationId xmlns:a16="http://schemas.microsoft.com/office/drawing/2014/main" id="{3AC9EE06-57AF-0FF5-450C-2A606C23B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75140"/>
            <a:ext cx="9144000" cy="448838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0"/>
                </a:schemeClr>
              </a:gs>
              <a:gs pos="61814">
                <a:schemeClr val="accent1">
                  <a:lumMod val="60000"/>
                  <a:lumOff val="40000"/>
                  <a:alpha val="89000"/>
                </a:schemeClr>
              </a:gs>
              <a:gs pos="94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F01B5-FA58-0DA4-56D8-B707B1E42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3705674"/>
            <a:ext cx="8817932" cy="1560167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 Period of Peace and Progress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EAE03-0052-1F7C-2326-5D50186F5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5265841"/>
            <a:ext cx="5379243" cy="75604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Acts 9:31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118" y="5292529"/>
            <a:ext cx="72836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73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E022-614B-535C-791D-740A0E45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2" y="392035"/>
            <a:ext cx="2417404" cy="2312979"/>
          </a:xfrm>
        </p:spPr>
        <p:txBody>
          <a:bodyPr/>
          <a:lstStyle/>
          <a:p>
            <a:pPr algn="r"/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</a:t>
            </a:r>
            <a:r>
              <a:rPr lang="en-US" sz="40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    Church    </a:t>
            </a:r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Was</a:t>
            </a:r>
            <a:endParaRPr lang="en-US" sz="4000" b="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7BB9-3427-19DF-EC87-663DF95B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29" y="392035"/>
            <a:ext cx="5718681" cy="607392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Judea (South Jews); Galilee (North Jews; </a:t>
            </a:r>
            <a:r>
              <a:rPr lang="en-US" sz="2800" dirty="0">
                <a:solidFill>
                  <a:srgbClr val="FFC000"/>
                </a:solidFill>
              </a:rPr>
              <a:t>Isaiah 9:1; John 1:46; 7:52</a:t>
            </a:r>
            <a:r>
              <a:rPr lang="en-US" sz="2800" dirty="0">
                <a:solidFill>
                  <a:schemeClr val="bg1"/>
                </a:solidFill>
              </a:rPr>
              <a:t>); Samaria (</a:t>
            </a:r>
            <a:r>
              <a:rPr lang="en-US" sz="2800" dirty="0">
                <a:solidFill>
                  <a:srgbClr val="FFC000"/>
                </a:solidFill>
              </a:rPr>
              <a:t>John 4:9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“the church” </a:t>
            </a:r>
            <a:r>
              <a:rPr lang="en-US" sz="2800" dirty="0">
                <a:solidFill>
                  <a:schemeClr val="bg1"/>
                </a:solidFill>
              </a:rPr>
              <a:t>(ASV, ESV, NASB)</a:t>
            </a:r>
          </a:p>
          <a:p>
            <a:r>
              <a:rPr lang="en-US" sz="2800" dirty="0">
                <a:solidFill>
                  <a:schemeClr val="bg1"/>
                </a:solidFill>
              </a:rPr>
              <a:t>Unity and peace – </a:t>
            </a:r>
            <a:r>
              <a:rPr lang="en-US" sz="2800" dirty="0">
                <a:solidFill>
                  <a:srgbClr val="FFC000"/>
                </a:solidFill>
              </a:rPr>
              <a:t>Isaiah 2:2-4; Ephesians 2:14-18; 4:3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“Behold, how good and how pleasant it is For brethren to dwell together in unity!”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>
                <a:solidFill>
                  <a:srgbClr val="FFC000"/>
                </a:solidFill>
              </a:rPr>
              <a:t>Psalm 133:1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62F8-828A-41ED-DFC0-0747ACC9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286" y="2986619"/>
            <a:ext cx="2417404" cy="35043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Unified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CBB2B7-1698-725F-510D-F34A71731D9B}"/>
              </a:ext>
            </a:extLst>
          </p:cNvPr>
          <p:cNvCxnSpPr/>
          <p:nvPr/>
        </p:nvCxnSpPr>
        <p:spPr>
          <a:xfrm>
            <a:off x="1841326" y="2868460"/>
            <a:ext cx="7390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7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E022-614B-535C-791D-740A0E45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2" y="392035"/>
            <a:ext cx="2417404" cy="2312979"/>
          </a:xfrm>
        </p:spPr>
        <p:txBody>
          <a:bodyPr/>
          <a:lstStyle/>
          <a:p>
            <a:pPr algn="r"/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</a:t>
            </a:r>
            <a:r>
              <a:rPr lang="en-US" sz="40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    Church    </a:t>
            </a:r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Was</a:t>
            </a:r>
            <a:endParaRPr lang="en-US" sz="4000" b="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7BB9-3427-19DF-EC87-663DF95B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29" y="392035"/>
            <a:ext cx="5718681" cy="607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Peace Follows Perseverance</a:t>
            </a:r>
          </a:p>
          <a:p>
            <a:r>
              <a:rPr lang="en-US" sz="2800" dirty="0">
                <a:solidFill>
                  <a:schemeClr val="bg1"/>
                </a:solidFill>
              </a:rPr>
              <a:t>Conflict – Peter and John, Stephen, Disciples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Great perseverance (</a:t>
            </a:r>
            <a:r>
              <a:rPr lang="en-US" sz="2800" dirty="0">
                <a:solidFill>
                  <a:srgbClr val="FFC000"/>
                </a:solidFill>
              </a:rPr>
              <a:t>Acts 9</a:t>
            </a:r>
            <a:r>
              <a:rPr lang="en-US" sz="2800" dirty="0">
                <a:solidFill>
                  <a:schemeClr val="bg1"/>
                </a:solidFill>
              </a:rPr>
              <a:t>):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Ananias obeyed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Barnabas vouched for Saul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Church received Saul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Perseverance resulted in peace – </a:t>
            </a:r>
            <a:r>
              <a:rPr lang="en-US" sz="2800" dirty="0">
                <a:solidFill>
                  <a:srgbClr val="FFC000"/>
                </a:solidFill>
              </a:rPr>
              <a:t>Acts 9:31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62F8-828A-41ED-DFC0-0747ACC9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286" y="2986619"/>
            <a:ext cx="2417404" cy="35043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Unified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at Peace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CBB2B7-1698-725F-510D-F34A71731D9B}"/>
              </a:ext>
            </a:extLst>
          </p:cNvPr>
          <p:cNvCxnSpPr/>
          <p:nvPr/>
        </p:nvCxnSpPr>
        <p:spPr>
          <a:xfrm>
            <a:off x="1841326" y="2868460"/>
            <a:ext cx="7390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85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E022-614B-535C-791D-740A0E45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2" y="392035"/>
            <a:ext cx="2417404" cy="2312979"/>
          </a:xfrm>
        </p:spPr>
        <p:txBody>
          <a:bodyPr/>
          <a:lstStyle/>
          <a:p>
            <a:pPr algn="r"/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</a:t>
            </a:r>
            <a:r>
              <a:rPr lang="en-US" sz="40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    Church    </a:t>
            </a:r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Was</a:t>
            </a:r>
            <a:endParaRPr lang="en-US" sz="4000" b="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7BB9-3427-19DF-EC87-663DF95B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29" y="392035"/>
            <a:ext cx="5718681" cy="60739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</a:rPr>
              <a:t>Our only way to peace is by persevering in faith:</a:t>
            </a:r>
          </a:p>
          <a:p>
            <a:r>
              <a:rPr lang="en-US" sz="3000" dirty="0">
                <a:solidFill>
                  <a:schemeClr val="bg1"/>
                </a:solidFill>
              </a:rPr>
              <a:t>Outer conflict – </a:t>
            </a:r>
            <a:r>
              <a:rPr lang="en-US" sz="3000" dirty="0">
                <a:solidFill>
                  <a:srgbClr val="FFC000"/>
                </a:solidFill>
              </a:rPr>
              <a:t>Acts 14:22</a:t>
            </a:r>
          </a:p>
          <a:p>
            <a:r>
              <a:rPr lang="en-US" sz="3000" dirty="0">
                <a:solidFill>
                  <a:schemeClr val="bg1"/>
                </a:solidFill>
              </a:rPr>
              <a:t>Inner conflict: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Sin – purge it – </a:t>
            </a:r>
            <a:r>
              <a:rPr lang="en-US" sz="3000" dirty="0">
                <a:solidFill>
                  <a:srgbClr val="FFC000"/>
                </a:solidFill>
              </a:rPr>
              <a:t>1 Cor. 5:6-7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Error – refute it – </a:t>
            </a:r>
            <a:r>
              <a:rPr lang="en-US" sz="3000" dirty="0">
                <a:solidFill>
                  <a:srgbClr val="FFC000"/>
                </a:solidFill>
              </a:rPr>
              <a:t>Titus 1:9-11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Personal conflict – resolve it – </a:t>
            </a:r>
            <a:r>
              <a:rPr lang="en-US" sz="3000" dirty="0">
                <a:solidFill>
                  <a:srgbClr val="FFC000"/>
                </a:solidFill>
              </a:rPr>
              <a:t>Philippians 4:2-3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Divisiveness – stifle/avoid it – </a:t>
            </a:r>
            <a:r>
              <a:rPr lang="en-US" sz="3000" dirty="0">
                <a:solidFill>
                  <a:srgbClr val="FFC000"/>
                </a:solidFill>
              </a:rPr>
              <a:t>Romans 16:17</a:t>
            </a:r>
          </a:p>
          <a:p>
            <a:r>
              <a:rPr lang="en-US" sz="3000" dirty="0">
                <a:solidFill>
                  <a:schemeClr val="bg1"/>
                </a:solidFill>
              </a:rPr>
              <a:t>Peace comes through faith – </a:t>
            </a:r>
            <a:r>
              <a:rPr lang="en-US" sz="3000" dirty="0">
                <a:solidFill>
                  <a:srgbClr val="FFC000"/>
                </a:solidFill>
              </a:rPr>
              <a:t>Philippians 4:9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62F8-828A-41ED-DFC0-0747ACC9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286" y="2986619"/>
            <a:ext cx="2417404" cy="35043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Unified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at Peace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CBB2B7-1698-725F-510D-F34A71731D9B}"/>
              </a:ext>
            </a:extLst>
          </p:cNvPr>
          <p:cNvCxnSpPr/>
          <p:nvPr/>
        </p:nvCxnSpPr>
        <p:spPr>
          <a:xfrm>
            <a:off x="1841326" y="2868460"/>
            <a:ext cx="7390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4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E022-614B-535C-791D-740A0E45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2" y="392035"/>
            <a:ext cx="2417404" cy="2312979"/>
          </a:xfrm>
        </p:spPr>
        <p:txBody>
          <a:bodyPr/>
          <a:lstStyle/>
          <a:p>
            <a:pPr algn="r"/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</a:t>
            </a:r>
            <a:r>
              <a:rPr lang="en-US" sz="40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    Church    </a:t>
            </a:r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Was</a:t>
            </a:r>
            <a:endParaRPr lang="en-US" sz="4000" b="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7BB9-3427-19DF-EC87-663DF95B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29" y="392035"/>
            <a:ext cx="5718681" cy="607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chemeClr val="bg1"/>
                </a:solidFill>
              </a:rPr>
              <a:t>“being built up”</a:t>
            </a:r>
            <a:r>
              <a:rPr lang="en-US" sz="2800" b="1" dirty="0">
                <a:solidFill>
                  <a:schemeClr val="bg1"/>
                </a:solidFill>
              </a:rPr>
              <a:t> (ESV, NASB)</a:t>
            </a:r>
          </a:p>
          <a:p>
            <a:r>
              <a:rPr lang="en-US" sz="2800" dirty="0">
                <a:solidFill>
                  <a:schemeClr val="bg1"/>
                </a:solidFill>
              </a:rPr>
              <a:t>Gamaliel’s prediction –                </a:t>
            </a:r>
            <a:r>
              <a:rPr lang="en-US" sz="2800" dirty="0">
                <a:solidFill>
                  <a:srgbClr val="FFC000"/>
                </a:solidFill>
              </a:rPr>
              <a:t>Acts 5:35-39</a:t>
            </a:r>
            <a:r>
              <a:rPr lang="en-US" sz="2800" dirty="0">
                <a:solidFill>
                  <a:schemeClr val="bg1"/>
                </a:solidFill>
              </a:rPr>
              <a:t> – left alone, but strengthened further because it was of God.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The time of peace should not be squandered, but utilized to strengthen the ranks –        </a:t>
            </a:r>
            <a:r>
              <a:rPr lang="en-US" sz="2800" dirty="0">
                <a:solidFill>
                  <a:srgbClr val="FFC000"/>
                </a:solidFill>
              </a:rPr>
              <a:t>Ephesians 4:11-16; Judges 2:7-11; Zephaniah 1:12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62F8-828A-41ED-DFC0-0747ACC9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286" y="2986619"/>
            <a:ext cx="2417404" cy="35043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Unified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at Peace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Edified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CBB2B7-1698-725F-510D-F34A71731D9B}"/>
              </a:ext>
            </a:extLst>
          </p:cNvPr>
          <p:cNvCxnSpPr/>
          <p:nvPr/>
        </p:nvCxnSpPr>
        <p:spPr>
          <a:xfrm>
            <a:off x="1841326" y="2868460"/>
            <a:ext cx="7390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73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E022-614B-535C-791D-740A0E45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2" y="392035"/>
            <a:ext cx="2417404" cy="2312979"/>
          </a:xfrm>
        </p:spPr>
        <p:txBody>
          <a:bodyPr/>
          <a:lstStyle/>
          <a:p>
            <a:pPr algn="r"/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</a:t>
            </a:r>
            <a:r>
              <a:rPr lang="en-US" sz="40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    Church    </a:t>
            </a:r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Was</a:t>
            </a:r>
            <a:endParaRPr lang="en-US" sz="4000" b="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7BB9-3427-19DF-EC87-663DF95B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29" y="392035"/>
            <a:ext cx="5718681" cy="607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Walking in the Fear of the Lord</a:t>
            </a:r>
          </a:p>
          <a:p>
            <a:r>
              <a:rPr lang="en-US" sz="2800" dirty="0">
                <a:solidFill>
                  <a:schemeClr val="bg1"/>
                </a:solidFill>
              </a:rPr>
              <a:t>Fear led to growth – </a:t>
            </a:r>
            <a:r>
              <a:rPr lang="en-US" sz="2800" dirty="0">
                <a:solidFill>
                  <a:srgbClr val="FFC000"/>
                </a:solidFill>
              </a:rPr>
              <a:t>Acts 5:11, 13-14, 29</a:t>
            </a:r>
          </a:p>
          <a:p>
            <a:r>
              <a:rPr lang="en-US" sz="2800" dirty="0">
                <a:solidFill>
                  <a:schemeClr val="bg1"/>
                </a:solidFill>
              </a:rPr>
              <a:t>Fear of the Lord is the beginning of knowledge – </a:t>
            </a:r>
            <a:r>
              <a:rPr lang="en-US" sz="2800" dirty="0">
                <a:solidFill>
                  <a:srgbClr val="FFC000"/>
                </a:solidFill>
              </a:rPr>
              <a:t>Proverbs 1:7</a:t>
            </a:r>
          </a:p>
          <a:p>
            <a:r>
              <a:rPr lang="en-US" sz="2800" dirty="0">
                <a:solidFill>
                  <a:schemeClr val="bg1"/>
                </a:solidFill>
              </a:rPr>
              <a:t>Fear of God keeps us in His love – </a:t>
            </a:r>
            <a:r>
              <a:rPr lang="en-US" sz="2800" dirty="0">
                <a:solidFill>
                  <a:srgbClr val="FFC000"/>
                </a:solidFill>
              </a:rPr>
              <a:t>Jude 1, 3-5, 20-21</a:t>
            </a:r>
          </a:p>
          <a:p>
            <a:r>
              <a:rPr lang="en-US" sz="2800" dirty="0">
                <a:solidFill>
                  <a:schemeClr val="bg1"/>
                </a:solidFill>
              </a:rPr>
              <a:t>Fearing God brings blessings – </a:t>
            </a:r>
            <a:r>
              <a:rPr lang="en-US" sz="2800" dirty="0">
                <a:solidFill>
                  <a:srgbClr val="FFC000"/>
                </a:solidFill>
              </a:rPr>
              <a:t>Proverbs 1:7-9; 9:10-11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62F8-828A-41ED-DFC0-0747ACC9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286" y="2986619"/>
            <a:ext cx="2417404" cy="35043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Unified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at Peace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Edified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Faithful</a:t>
            </a:r>
          </a:p>
          <a:p>
            <a:pPr algn="r"/>
            <a:endParaRPr lang="en-US" sz="3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CBB2B7-1698-725F-510D-F34A71731D9B}"/>
              </a:ext>
            </a:extLst>
          </p:cNvPr>
          <p:cNvCxnSpPr/>
          <p:nvPr/>
        </p:nvCxnSpPr>
        <p:spPr>
          <a:xfrm>
            <a:off x="1841326" y="2868460"/>
            <a:ext cx="7390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89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E022-614B-535C-791D-740A0E45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2" y="392035"/>
            <a:ext cx="2417404" cy="2312979"/>
          </a:xfrm>
        </p:spPr>
        <p:txBody>
          <a:bodyPr/>
          <a:lstStyle/>
          <a:p>
            <a:pPr algn="r"/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</a:t>
            </a:r>
            <a:r>
              <a:rPr lang="en-US" sz="40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    Church    </a:t>
            </a:r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Was</a:t>
            </a:r>
            <a:endParaRPr lang="en-US" sz="4000" b="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7BB9-3427-19DF-EC87-663DF95B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29" y="392035"/>
            <a:ext cx="5718681" cy="607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Walking in the Comfort of the Holy Spirit</a:t>
            </a:r>
          </a:p>
          <a:p>
            <a:r>
              <a:rPr lang="en-US" sz="2800" dirty="0">
                <a:solidFill>
                  <a:schemeClr val="bg1"/>
                </a:solidFill>
              </a:rPr>
              <a:t>Comfort (</a:t>
            </a:r>
            <a:r>
              <a:rPr lang="en-US" sz="2800" i="1" dirty="0" err="1">
                <a:solidFill>
                  <a:schemeClr val="bg1"/>
                </a:solidFill>
              </a:rPr>
              <a:t>paraklēsis</a:t>
            </a:r>
            <a:r>
              <a:rPr lang="en-US" sz="2800" dirty="0">
                <a:solidFill>
                  <a:schemeClr val="bg1"/>
                </a:solidFill>
              </a:rPr>
              <a:t>) includes the idea of counsel, instruction, exhortation –  </a:t>
            </a:r>
            <a:r>
              <a:rPr lang="en-US" sz="2800" dirty="0">
                <a:solidFill>
                  <a:srgbClr val="FFC000"/>
                </a:solidFill>
              </a:rPr>
              <a:t>Acts 4:36; 11:22-26</a:t>
            </a:r>
          </a:p>
          <a:p>
            <a:r>
              <a:rPr lang="en-US" sz="2800" dirty="0">
                <a:solidFill>
                  <a:schemeClr val="bg1"/>
                </a:solidFill>
              </a:rPr>
              <a:t>Truth resulting in peace/cheer – </a:t>
            </a:r>
            <a:r>
              <a:rPr lang="en-US" sz="2800" dirty="0">
                <a:solidFill>
                  <a:srgbClr val="FFC000"/>
                </a:solidFill>
              </a:rPr>
              <a:t>John 14:26-27; 16:13, 33</a:t>
            </a:r>
          </a:p>
          <a:p>
            <a:r>
              <a:rPr lang="en-US" sz="2800" dirty="0">
                <a:solidFill>
                  <a:schemeClr val="bg1"/>
                </a:solidFill>
              </a:rPr>
              <a:t>Comfort through knowledge from the Holy Spirit – </a:t>
            </a:r>
            <a:r>
              <a:rPr lang="en-US" sz="2800" dirty="0">
                <a:solidFill>
                  <a:srgbClr val="FFC000"/>
                </a:solidFill>
              </a:rPr>
              <a:t>2 Cor. 1:3-4; 4:13-15; 1 John 3:24; 5:13, 18-21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62F8-828A-41ED-DFC0-0747ACC9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286" y="2986619"/>
            <a:ext cx="2417404" cy="35043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Unified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at Peace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Edified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Faithful</a:t>
            </a:r>
          </a:p>
          <a:p>
            <a:pPr algn="r"/>
            <a:endParaRPr lang="en-US" sz="3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CBB2B7-1698-725F-510D-F34A71731D9B}"/>
              </a:ext>
            </a:extLst>
          </p:cNvPr>
          <p:cNvCxnSpPr/>
          <p:nvPr/>
        </p:nvCxnSpPr>
        <p:spPr>
          <a:xfrm>
            <a:off x="1841326" y="2868460"/>
            <a:ext cx="7390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E022-614B-535C-791D-740A0E45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2" y="392035"/>
            <a:ext cx="2417404" cy="2312979"/>
          </a:xfrm>
        </p:spPr>
        <p:txBody>
          <a:bodyPr/>
          <a:lstStyle/>
          <a:p>
            <a:pPr algn="r"/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</a:t>
            </a:r>
            <a:r>
              <a:rPr lang="en-US" sz="40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     Church    </a:t>
            </a:r>
            <a:r>
              <a:rPr lang="en-US" sz="3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Was</a:t>
            </a:r>
            <a:endParaRPr lang="en-US" sz="4000" b="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7BB9-3427-19DF-EC87-663DF95B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29" y="392035"/>
            <a:ext cx="5718681" cy="607392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Acts 9:31 </a:t>
            </a:r>
            <a:r>
              <a:rPr lang="en-US" sz="2800" dirty="0">
                <a:solidFill>
                  <a:schemeClr val="bg1"/>
                </a:solidFill>
              </a:rPr>
              <a:t>– the reason for the numeric growth was their faithful walk.</a:t>
            </a:r>
          </a:p>
          <a:p>
            <a:r>
              <a:rPr lang="en-US" sz="2800" dirty="0">
                <a:solidFill>
                  <a:schemeClr val="bg1"/>
                </a:solidFill>
              </a:rPr>
              <a:t>Gimmicks don’t attract true disciples – </a:t>
            </a:r>
            <a:r>
              <a:rPr lang="en-US" sz="2800" dirty="0">
                <a:solidFill>
                  <a:srgbClr val="FFC000"/>
                </a:solidFill>
              </a:rPr>
              <a:t>John 6:26-27, 44-45;    1 Corinthians 2:14-15</a:t>
            </a:r>
          </a:p>
          <a:p>
            <a:r>
              <a:rPr lang="en-US" sz="2800" dirty="0">
                <a:solidFill>
                  <a:schemeClr val="bg1"/>
                </a:solidFill>
              </a:rPr>
              <a:t>Disciples make disciples – </a:t>
            </a:r>
            <a:r>
              <a:rPr lang="en-US" sz="2800" dirty="0">
                <a:solidFill>
                  <a:srgbClr val="FFC000"/>
                </a:solidFill>
              </a:rPr>
              <a:t>Matthew 28:18-20</a:t>
            </a:r>
          </a:p>
          <a:p>
            <a:r>
              <a:rPr lang="en-US" sz="2800" dirty="0">
                <a:solidFill>
                  <a:schemeClr val="bg1"/>
                </a:solidFill>
              </a:rPr>
              <a:t>True faith on display leads to the conversion of others –                       </a:t>
            </a:r>
            <a:r>
              <a:rPr lang="en-US" sz="2800" dirty="0">
                <a:solidFill>
                  <a:srgbClr val="FFC000"/>
                </a:solidFill>
              </a:rPr>
              <a:t>1 Peter 3:15; Acts 8:4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A62F8-828A-41ED-DFC0-0747ACC90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286" y="2986619"/>
            <a:ext cx="2417404" cy="350439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Unified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at Peace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Edified</a:t>
            </a:r>
          </a:p>
          <a:p>
            <a:pPr algn="r"/>
            <a:r>
              <a:rPr lang="en-US" sz="3200" dirty="0">
                <a:solidFill>
                  <a:srgbClr val="FFC000">
                    <a:alpha val="70000"/>
                  </a:srgb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Faithful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Multiplied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CBB2B7-1698-725F-510D-F34A71731D9B}"/>
              </a:ext>
            </a:extLst>
          </p:cNvPr>
          <p:cNvCxnSpPr/>
          <p:nvPr/>
        </p:nvCxnSpPr>
        <p:spPr>
          <a:xfrm>
            <a:off x="1841326" y="2868460"/>
            <a:ext cx="7390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95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fterglowVTI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444</Words>
  <Application>Microsoft Macintosh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Trade Gothic Next Cond</vt:lpstr>
      <vt:lpstr>Trade Gothic Next Light</vt:lpstr>
      <vt:lpstr>AfterglowVTI</vt:lpstr>
      <vt:lpstr>Office Theme</vt:lpstr>
      <vt:lpstr>PowerPoint Presentation</vt:lpstr>
      <vt:lpstr>A Period of Peace and Progress</vt:lpstr>
      <vt:lpstr>The     Church    Was</vt:lpstr>
      <vt:lpstr>The     Church    Was</vt:lpstr>
      <vt:lpstr>The     Church    Was</vt:lpstr>
      <vt:lpstr>The     Church    Was</vt:lpstr>
      <vt:lpstr>The     Church    Was</vt:lpstr>
      <vt:lpstr>The     Church    Was</vt:lpstr>
      <vt:lpstr>The     Church    Was</vt:lpstr>
      <vt:lpstr>A Period of Peace and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6</cp:revision>
  <dcterms:created xsi:type="dcterms:W3CDTF">2023-03-10T16:24:17Z</dcterms:created>
  <dcterms:modified xsi:type="dcterms:W3CDTF">2023-03-11T20:06:41Z</dcterms:modified>
</cp:coreProperties>
</file>