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8" r:id="rId2"/>
  </p:sldMasterIdLst>
  <p:sldIdLst>
    <p:sldId id="258" r:id="rId3"/>
    <p:sldId id="256" r:id="rId4"/>
    <p:sldId id="257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 snapToObjects="1">
      <p:cViewPr varScale="1">
        <p:scale>
          <a:sx n="102" d="100"/>
          <a:sy n="102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 useBgFill="1">
        <p:nvSpPr>
          <p:cNvPr id="10" name="Rectangle 9"/>
          <p:cNvSpPr/>
          <p:nvPr/>
        </p:nvSpPr>
        <p:spPr>
          <a:xfrm>
            <a:off x="980903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27" y="2244830"/>
            <a:ext cx="6700347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3825" b="0" kern="1200" cap="none" spc="-56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7" y="4682065"/>
            <a:ext cx="6702635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13" spc="45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 algn="ctr">
              <a:buNone/>
              <a:defRPr sz="900"/>
            </a:lvl2pPr>
            <a:lvl3pPr marL="514350" indent="0" algn="ctr">
              <a:buNone/>
              <a:defRPr sz="900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485546"/>
          </a:xfrm>
        </p:spPr>
        <p:txBody>
          <a:bodyPr/>
          <a:lstStyle>
            <a:lvl1pPr algn="ctr">
              <a:defRPr sz="731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3/18/23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221827" y="5177408"/>
            <a:ext cx="429772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1" y="5177408"/>
            <a:ext cx="1466985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7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2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0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1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99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4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7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4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5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E9B7-B967-A049-96FA-D741ABE5A5F8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5E4-3472-C54B-9BC4-3B85B046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 useBgFill="1">
        <p:nvSpPr>
          <p:cNvPr id="23" name="Rectangle 22"/>
          <p:cNvSpPr/>
          <p:nvPr/>
        </p:nvSpPr>
        <p:spPr>
          <a:xfrm>
            <a:off x="980903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67" y="2275166"/>
            <a:ext cx="6700266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3825" kern="1200" cap="none" spc="-56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867" y="4682062"/>
            <a:ext cx="670483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1481435" algn="l"/>
              </a:tabLst>
              <a:defRPr sz="1013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2571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9070" y="1344505"/>
            <a:ext cx="1165860" cy="498781"/>
          </a:xfrm>
        </p:spPr>
        <p:txBody>
          <a:bodyPr/>
          <a:lstStyle>
            <a:lvl1pPr algn="ctr">
              <a:defRPr lang="en-US" sz="731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1869" y="5177408"/>
            <a:ext cx="424510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9" y="5177408"/>
            <a:ext cx="1468754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1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497580" cy="3749040"/>
          </a:xfrm>
        </p:spPr>
        <p:txBody>
          <a:bodyPr/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103120"/>
            <a:ext cx="3497580" cy="3749040"/>
          </a:xfrm>
        </p:spPr>
        <p:txBody>
          <a:bodyPr/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069" b="1" i="0">
                <a:solidFill>
                  <a:schemeClr val="tx1"/>
                </a:solidFill>
                <a:latin typeface="+mn-lt"/>
              </a:defRPr>
            </a:lvl1pPr>
            <a:lvl2pPr marL="257175" indent="0">
              <a:buNone/>
              <a:defRPr sz="1013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92475"/>
            <a:ext cx="3497580" cy="3163825"/>
          </a:xfrm>
        </p:spPr>
        <p:txBody>
          <a:bodyPr/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4034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069" b="1">
                <a:solidFill>
                  <a:schemeClr val="tx1"/>
                </a:solidFill>
              </a:defRPr>
            </a:lvl1pPr>
            <a:lvl2pPr marL="257175" indent="0">
              <a:buNone/>
              <a:defRPr sz="1013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4034" y="2792474"/>
            <a:ext cx="3497580" cy="3164509"/>
          </a:xfrm>
        </p:spPr>
        <p:txBody>
          <a:bodyPr/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7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3651" y="607392"/>
            <a:ext cx="2371472" cy="1645920"/>
          </a:xfrm>
        </p:spPr>
        <p:txBody>
          <a:bodyPr anchor="b">
            <a:normAutofit/>
          </a:bodyPr>
          <a:lstStyle>
            <a:lvl1pPr algn="l" defTabSz="5143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143500" cy="5334000"/>
          </a:xfrm>
        </p:spPr>
        <p:txBody>
          <a:bodyPr/>
          <a:lstStyle>
            <a:lvl1pPr>
              <a:defRPr sz="1069"/>
            </a:lvl1pPr>
            <a:lvl2pPr>
              <a:defRPr sz="900"/>
            </a:lvl2pPr>
            <a:lvl3pPr>
              <a:defRPr sz="788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3651" y="2336800"/>
            <a:ext cx="2371472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450"/>
              </a:spcBef>
              <a:buNone/>
              <a:defRPr sz="1013">
                <a:solidFill>
                  <a:schemeClr val="tx1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91000" y="6035040"/>
            <a:ext cx="146685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3/18/23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14352" y="6035040"/>
            <a:ext cx="3438525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7547" y="6035040"/>
            <a:ext cx="917576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51" y="237744"/>
            <a:ext cx="577215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6753" y="6035040"/>
            <a:ext cx="1553972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9487" y="6035040"/>
            <a:ext cx="3441002" cy="365760"/>
          </a:xfrm>
        </p:spPr>
        <p:txBody>
          <a:bodyPr/>
          <a:lstStyle>
            <a:lvl1pPr marL="0" algn="r" defTabSz="514350" rtl="0" eaLnBrk="1" latinLnBrk="0" hangingPunct="1">
              <a:defRPr lang="en-US" sz="563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035040"/>
            <a:ext cx="918972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38" y="603504"/>
            <a:ext cx="2358581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1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938" y="2386584"/>
            <a:ext cx="2358581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450"/>
              </a:spcBef>
              <a:buNone/>
              <a:defRPr sz="1013">
                <a:solidFill>
                  <a:schemeClr val="tx1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3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78892" y="374904"/>
            <a:ext cx="8586216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2597" y="6035040"/>
            <a:ext cx="2169784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56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035040"/>
            <a:ext cx="43624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56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035040"/>
            <a:ext cx="6286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56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0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lang="en-US" sz="2025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02870" indent="-102870" algn="l" defTabSz="514350" rtl="0" eaLnBrk="1" latinLnBrk="0" hangingPunct="1">
        <a:lnSpc>
          <a:spcPct val="100000"/>
        </a:lnSpc>
        <a:spcBef>
          <a:spcPts val="506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102870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28588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068750" indent="-128588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237500" indent="-128588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1406250" indent="-128588" algn="l" defTabSz="514350" rtl="0" eaLnBrk="1" latinLnBrk="0" hangingPunct="1">
        <a:lnSpc>
          <a:spcPct val="100000"/>
        </a:lnSpc>
        <a:spcBef>
          <a:spcPts val="28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8530-E1BF-074D-9C7F-9C79E7E3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4FF26-21FD-FF4B-9913-B96F82EA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7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121716-8B64-478F-ABDB-17030AD1B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43000" y="4048353"/>
            <a:ext cx="6857999" cy="1309459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20000"/>
                </a:schemeClr>
              </a:gs>
              <a:gs pos="78000">
                <a:schemeClr val="bg1">
                  <a:alpha val="30000"/>
                </a:schemeClr>
              </a:gs>
              <a:gs pos="50000">
                <a:schemeClr val="bg1">
                  <a:alpha val="30000"/>
                </a:schemeClr>
              </a:gs>
              <a:gs pos="100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C39E9-58C6-4EAF-B5C0-244029A78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5" r="9965" b="4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A785E1-C207-67C5-916D-E2BA34292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4974431"/>
            <a:ext cx="7658690" cy="130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70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8215F82-E5E8-A0D8-2475-99DFDB73C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58" y="413680"/>
            <a:ext cx="8632084" cy="182827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400F-6863-D140-8A69-043BDDCA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2029216"/>
            <a:ext cx="8447314" cy="4415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The Practice of a Standard </a:t>
            </a:r>
            <a:r>
              <a:rPr lang="en-US" sz="3200" b="1" i="1" dirty="0"/>
              <a:t>(vv. 1, 8)</a:t>
            </a:r>
          </a:p>
          <a:p>
            <a:r>
              <a:rPr lang="en-US" sz="3200" dirty="0"/>
              <a:t>The Faith </a:t>
            </a:r>
            <a:r>
              <a:rPr lang="en-US" sz="3200" i="1" dirty="0"/>
              <a:t>(v. 1) (object of faith)</a:t>
            </a:r>
          </a:p>
          <a:p>
            <a:r>
              <a:rPr lang="en-US" sz="3200" dirty="0"/>
              <a:t>Specifically in context – the Royal Law </a:t>
            </a:r>
            <a:r>
              <a:rPr lang="en-US" sz="3200" i="1" dirty="0"/>
              <a:t>(v. 8)     (cf. Matthew 22:39)</a:t>
            </a:r>
          </a:p>
          <a:p>
            <a:pPr marL="0" indent="0">
              <a:buNone/>
            </a:pPr>
            <a:r>
              <a:rPr lang="en-US" sz="3200" b="1" dirty="0"/>
              <a:t>The Transgression </a:t>
            </a:r>
            <a:r>
              <a:rPr lang="en-US" sz="3200" b="1" i="1" dirty="0"/>
              <a:t>(vv. 1-11)</a:t>
            </a:r>
          </a:p>
          <a:p>
            <a:r>
              <a:rPr lang="en-US" sz="3200" i="1" dirty="0"/>
              <a:t>(vv. 8-9) </a:t>
            </a:r>
            <a:r>
              <a:rPr lang="en-US" sz="3200" dirty="0"/>
              <a:t>– fulfilling royal law VS partiality.</a:t>
            </a:r>
          </a:p>
          <a:p>
            <a:r>
              <a:rPr lang="en-US" sz="3200" i="1" dirty="0"/>
              <a:t>(vv. 2-7) </a:t>
            </a:r>
            <a:r>
              <a:rPr lang="en-US" sz="3200" dirty="0"/>
              <a:t>– example of partiality.</a:t>
            </a:r>
          </a:p>
          <a:p>
            <a:r>
              <a:rPr lang="en-US" sz="3200" i="1" dirty="0"/>
              <a:t>(vv. 8-11) </a:t>
            </a:r>
            <a:r>
              <a:rPr lang="en-US" sz="3200" dirty="0"/>
              <a:t>– the transgression of the royal law.</a:t>
            </a:r>
          </a:p>
        </p:txBody>
      </p:sp>
    </p:spTree>
    <p:extLst>
      <p:ext uri="{BB962C8B-B14F-4D97-AF65-F5344CB8AC3E}">
        <p14:creationId xmlns:p14="http://schemas.microsoft.com/office/powerpoint/2010/main" val="14792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400F-6863-D140-8A69-043BDDCA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2091847"/>
            <a:ext cx="8455069" cy="4352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The Exhortation for Whole Observation </a:t>
            </a:r>
            <a:r>
              <a:rPr lang="en-US" sz="3200" b="1" i="1" dirty="0"/>
              <a:t>(vv. 12-13)</a:t>
            </a:r>
          </a:p>
          <a:p>
            <a:r>
              <a:rPr lang="en-US" sz="3200" i="1" dirty="0"/>
              <a:t>(v. 12) </a:t>
            </a:r>
            <a:r>
              <a:rPr lang="en-US" sz="3200" dirty="0"/>
              <a:t>– you will be judged by the whole law, so obey the whole law. (Only liberates those who are doers of it – </a:t>
            </a:r>
            <a:r>
              <a:rPr lang="en-US" sz="3200" i="1" dirty="0"/>
              <a:t>1:25; John 8:31-32</a:t>
            </a:r>
            <a:r>
              <a:rPr lang="en-US" sz="3200" dirty="0"/>
              <a:t>)</a:t>
            </a:r>
          </a:p>
          <a:p>
            <a:r>
              <a:rPr lang="en-US" sz="3200" i="1" dirty="0"/>
              <a:t>(v. 13) </a:t>
            </a:r>
            <a:r>
              <a:rPr lang="en-US" sz="3200" dirty="0"/>
              <a:t>– as it pertains to the specific case of partiality – show mercy!</a:t>
            </a:r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8F73BF07-B021-4368-6940-F0C7D8A45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58" y="413680"/>
            <a:ext cx="8632084" cy="182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6660C80-0202-EAD0-5F41-64E233276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74" y="334477"/>
            <a:ext cx="7953325" cy="10347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400F-6863-D140-8A69-043BDDCA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1077238"/>
            <a:ext cx="8455069" cy="5311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Faith that is Dead </a:t>
            </a:r>
            <a:r>
              <a:rPr lang="en-US" sz="3200" b="1" i="1" dirty="0"/>
              <a:t>(vv. 14-17, 19-20, 26)</a:t>
            </a:r>
          </a:p>
          <a:p>
            <a:r>
              <a:rPr lang="en-US" sz="3200" i="1" dirty="0"/>
              <a:t>(vv. 14-17) </a:t>
            </a:r>
            <a:r>
              <a:rPr lang="en-US" sz="3200" dirty="0"/>
              <a:t>– an empty claim of faith.</a:t>
            </a:r>
          </a:p>
          <a:p>
            <a:r>
              <a:rPr lang="en-US" sz="3200" i="1" dirty="0"/>
              <a:t>(vv. 19-20) </a:t>
            </a:r>
            <a:r>
              <a:rPr lang="en-US" sz="3200" dirty="0"/>
              <a:t>– mere belief that God is.</a:t>
            </a:r>
          </a:p>
          <a:p>
            <a:pPr marL="0" indent="0">
              <a:buNone/>
            </a:pPr>
            <a:r>
              <a:rPr lang="en-US" sz="3200" b="1" dirty="0"/>
              <a:t>Faith that is Perfect </a:t>
            </a:r>
            <a:r>
              <a:rPr lang="en-US" sz="3200" b="1" i="1" dirty="0"/>
              <a:t>(vv. 18, 21-25)</a:t>
            </a:r>
          </a:p>
          <a:p>
            <a:r>
              <a:rPr lang="en-US" sz="3200" i="1" dirty="0"/>
              <a:t>(v. 18) </a:t>
            </a:r>
            <a:r>
              <a:rPr lang="en-US" sz="3200" dirty="0"/>
              <a:t>– faith that is shown by works.              (see </a:t>
            </a:r>
            <a:r>
              <a:rPr lang="en-US" sz="3200" i="1" dirty="0"/>
              <a:t>vv. 10-11</a:t>
            </a:r>
            <a:r>
              <a:rPr lang="en-US" sz="3200" dirty="0"/>
              <a:t>)</a:t>
            </a:r>
          </a:p>
          <a:p>
            <a:r>
              <a:rPr lang="en-US" sz="3200" i="1" dirty="0"/>
              <a:t>(vv. 21-24) – </a:t>
            </a:r>
            <a:r>
              <a:rPr lang="en-US" sz="3200" dirty="0"/>
              <a:t>Example of Abraham.                    </a:t>
            </a:r>
            <a:r>
              <a:rPr lang="en-US" sz="3200" i="1" dirty="0"/>
              <a:t>(cf. Genesis 22:12; Heb. 11:17-29)</a:t>
            </a:r>
          </a:p>
          <a:p>
            <a:r>
              <a:rPr lang="en-US" sz="3200" i="1" dirty="0"/>
              <a:t>(v. 25) </a:t>
            </a:r>
            <a:r>
              <a:rPr lang="en-US" sz="3200" dirty="0"/>
              <a:t>– Example of Rahab. </a:t>
            </a:r>
            <a:r>
              <a:rPr lang="en-US" sz="3200" i="1" dirty="0"/>
              <a:t>(cf. Joshua 2:9, 11; Hebrews 11:31)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293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400F-6863-D140-8A69-043BDDCA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1966586"/>
            <a:ext cx="8455069" cy="31006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3600" b="1" dirty="0"/>
              <a:t>Faith that is Merely Emotional </a:t>
            </a:r>
            <a:r>
              <a:rPr lang="en-US" sz="3600" i="1" dirty="0"/>
              <a:t>(2:19)</a:t>
            </a:r>
            <a:endParaRPr lang="en-US" sz="3600" b="1" dirty="0"/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3600" b="1" dirty="0"/>
              <a:t>Faith that is Worldly </a:t>
            </a:r>
            <a:r>
              <a:rPr lang="en-US" sz="3600" i="1" dirty="0"/>
              <a:t>(4:4-5)</a:t>
            </a:r>
            <a:endParaRPr lang="en-US" sz="3600" b="1" dirty="0"/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3600" b="1" dirty="0"/>
              <a:t>Faith that is Legislative </a:t>
            </a:r>
            <a:r>
              <a:rPr lang="en-US" sz="3600" i="1" dirty="0"/>
              <a:t>(4:11-12)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5F15FF1A-9181-9B37-21B5-5DB5DEA91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5" y="861557"/>
            <a:ext cx="8493304" cy="110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1C39E9-58C6-4EAF-B5C0-244029A78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5" r="9965" b="4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A785E1-C207-67C5-916D-E2BA34292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4974431"/>
            <a:ext cx="7658690" cy="130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5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5E8E2"/>
      </a:lt2>
      <a:accent1>
        <a:srgbClr val="AE94C8"/>
      </a:accent1>
      <a:accent2>
        <a:srgbClr val="827DBC"/>
      </a:accent2>
      <a:accent3>
        <a:srgbClr val="93A4C7"/>
      </a:accent3>
      <a:accent4>
        <a:srgbClr val="79A9BA"/>
      </a:accent4>
      <a:accent5>
        <a:srgbClr val="80ADA5"/>
      </a:accent5>
      <a:accent6>
        <a:srgbClr val="74AF8D"/>
      </a:accent6>
      <a:hlink>
        <a:srgbClr val="708B54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279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Garamond</vt:lpstr>
      <vt:lpstr>Gill Sans MT</vt:lpstr>
      <vt:lpstr>SavonVTI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10</cp:revision>
  <dcterms:created xsi:type="dcterms:W3CDTF">2020-03-13T14:33:01Z</dcterms:created>
  <dcterms:modified xsi:type="dcterms:W3CDTF">2023-03-18T17:39:08Z</dcterms:modified>
</cp:coreProperties>
</file>