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7" r:id="rId2"/>
    <p:sldId id="256"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AFAF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769"/>
  </p:normalViewPr>
  <p:slideViewPr>
    <p:cSldViewPr snapToGrid="0">
      <p:cViewPr varScale="1">
        <p:scale>
          <a:sx n="102" d="100"/>
          <a:sy n="102" d="100"/>
        </p:scale>
        <p:origin x="1824"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86DD8C4-26A1-BC4C-AB21-DBC6C308B727}" type="datetimeFigureOut">
              <a:rPr lang="en-US" smtClean="0"/>
              <a:t>3/11/23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F2643B-353E-3A4B-BC6D-8E77870E6621}" type="slidenum">
              <a:rPr lang="en-US" smtClean="0"/>
              <a:t>‹#›</a:t>
            </a:fld>
            <a:endParaRPr lang="en-US"/>
          </a:p>
        </p:txBody>
      </p:sp>
    </p:spTree>
    <p:extLst>
      <p:ext uri="{BB962C8B-B14F-4D97-AF65-F5344CB8AC3E}">
        <p14:creationId xmlns:p14="http://schemas.microsoft.com/office/powerpoint/2010/main" val="33158170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86DD8C4-26A1-BC4C-AB21-DBC6C308B727}" type="datetimeFigureOut">
              <a:rPr lang="en-US" smtClean="0"/>
              <a:t>3/11/23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F2643B-353E-3A4B-BC6D-8E77870E6621}" type="slidenum">
              <a:rPr lang="en-US" smtClean="0"/>
              <a:t>‹#›</a:t>
            </a:fld>
            <a:endParaRPr lang="en-US"/>
          </a:p>
        </p:txBody>
      </p:sp>
    </p:spTree>
    <p:extLst>
      <p:ext uri="{BB962C8B-B14F-4D97-AF65-F5344CB8AC3E}">
        <p14:creationId xmlns:p14="http://schemas.microsoft.com/office/powerpoint/2010/main" val="8105207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86DD8C4-26A1-BC4C-AB21-DBC6C308B727}" type="datetimeFigureOut">
              <a:rPr lang="en-US" smtClean="0"/>
              <a:t>3/11/23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F2643B-353E-3A4B-BC6D-8E77870E6621}" type="slidenum">
              <a:rPr lang="en-US" smtClean="0"/>
              <a:t>‹#›</a:t>
            </a:fld>
            <a:endParaRPr lang="en-US"/>
          </a:p>
        </p:txBody>
      </p:sp>
    </p:spTree>
    <p:extLst>
      <p:ext uri="{BB962C8B-B14F-4D97-AF65-F5344CB8AC3E}">
        <p14:creationId xmlns:p14="http://schemas.microsoft.com/office/powerpoint/2010/main" val="5979055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86DD8C4-26A1-BC4C-AB21-DBC6C308B727}" type="datetimeFigureOut">
              <a:rPr lang="en-US" smtClean="0"/>
              <a:t>3/11/23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F2643B-353E-3A4B-BC6D-8E77870E6621}" type="slidenum">
              <a:rPr lang="en-US" smtClean="0"/>
              <a:t>‹#›</a:t>
            </a:fld>
            <a:endParaRPr lang="en-US"/>
          </a:p>
        </p:txBody>
      </p:sp>
    </p:spTree>
    <p:extLst>
      <p:ext uri="{BB962C8B-B14F-4D97-AF65-F5344CB8AC3E}">
        <p14:creationId xmlns:p14="http://schemas.microsoft.com/office/powerpoint/2010/main" val="23492362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86DD8C4-26A1-BC4C-AB21-DBC6C308B727}" type="datetimeFigureOut">
              <a:rPr lang="en-US" smtClean="0"/>
              <a:t>3/11/23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F2643B-353E-3A4B-BC6D-8E77870E6621}" type="slidenum">
              <a:rPr lang="en-US" smtClean="0"/>
              <a:t>‹#›</a:t>
            </a:fld>
            <a:endParaRPr lang="en-US"/>
          </a:p>
        </p:txBody>
      </p:sp>
    </p:spTree>
    <p:extLst>
      <p:ext uri="{BB962C8B-B14F-4D97-AF65-F5344CB8AC3E}">
        <p14:creationId xmlns:p14="http://schemas.microsoft.com/office/powerpoint/2010/main" val="32861145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86DD8C4-26A1-BC4C-AB21-DBC6C308B727}" type="datetimeFigureOut">
              <a:rPr lang="en-US" smtClean="0"/>
              <a:t>3/11/23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DF2643B-353E-3A4B-BC6D-8E77870E6621}" type="slidenum">
              <a:rPr lang="en-US" smtClean="0"/>
              <a:t>‹#›</a:t>
            </a:fld>
            <a:endParaRPr lang="en-US"/>
          </a:p>
        </p:txBody>
      </p:sp>
    </p:spTree>
    <p:extLst>
      <p:ext uri="{BB962C8B-B14F-4D97-AF65-F5344CB8AC3E}">
        <p14:creationId xmlns:p14="http://schemas.microsoft.com/office/powerpoint/2010/main" val="19921713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86DD8C4-26A1-BC4C-AB21-DBC6C308B727}" type="datetimeFigureOut">
              <a:rPr lang="en-US" smtClean="0"/>
              <a:t>3/11/23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DF2643B-353E-3A4B-BC6D-8E77870E6621}" type="slidenum">
              <a:rPr lang="en-US" smtClean="0"/>
              <a:t>‹#›</a:t>
            </a:fld>
            <a:endParaRPr lang="en-US"/>
          </a:p>
        </p:txBody>
      </p:sp>
    </p:spTree>
    <p:extLst>
      <p:ext uri="{BB962C8B-B14F-4D97-AF65-F5344CB8AC3E}">
        <p14:creationId xmlns:p14="http://schemas.microsoft.com/office/powerpoint/2010/main" val="3846168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86DD8C4-26A1-BC4C-AB21-DBC6C308B727}" type="datetimeFigureOut">
              <a:rPr lang="en-US" smtClean="0"/>
              <a:t>3/11/23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DF2643B-353E-3A4B-BC6D-8E77870E6621}" type="slidenum">
              <a:rPr lang="en-US" smtClean="0"/>
              <a:t>‹#›</a:t>
            </a:fld>
            <a:endParaRPr lang="en-US"/>
          </a:p>
        </p:txBody>
      </p:sp>
    </p:spTree>
    <p:extLst>
      <p:ext uri="{BB962C8B-B14F-4D97-AF65-F5344CB8AC3E}">
        <p14:creationId xmlns:p14="http://schemas.microsoft.com/office/powerpoint/2010/main" val="11706900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86DD8C4-26A1-BC4C-AB21-DBC6C308B727}" type="datetimeFigureOut">
              <a:rPr lang="en-US" smtClean="0"/>
              <a:t>3/11/23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DF2643B-353E-3A4B-BC6D-8E77870E6621}" type="slidenum">
              <a:rPr lang="en-US" smtClean="0"/>
              <a:t>‹#›</a:t>
            </a:fld>
            <a:endParaRPr lang="en-US"/>
          </a:p>
        </p:txBody>
      </p:sp>
    </p:spTree>
    <p:extLst>
      <p:ext uri="{BB962C8B-B14F-4D97-AF65-F5344CB8AC3E}">
        <p14:creationId xmlns:p14="http://schemas.microsoft.com/office/powerpoint/2010/main" val="35820216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86DD8C4-26A1-BC4C-AB21-DBC6C308B727}" type="datetimeFigureOut">
              <a:rPr lang="en-US" smtClean="0"/>
              <a:t>3/11/23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DF2643B-353E-3A4B-BC6D-8E77870E6621}" type="slidenum">
              <a:rPr lang="en-US" smtClean="0"/>
              <a:t>‹#›</a:t>
            </a:fld>
            <a:endParaRPr lang="en-US"/>
          </a:p>
        </p:txBody>
      </p:sp>
    </p:spTree>
    <p:extLst>
      <p:ext uri="{BB962C8B-B14F-4D97-AF65-F5344CB8AC3E}">
        <p14:creationId xmlns:p14="http://schemas.microsoft.com/office/powerpoint/2010/main" val="14120221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86DD8C4-26A1-BC4C-AB21-DBC6C308B727}" type="datetimeFigureOut">
              <a:rPr lang="en-US" smtClean="0"/>
              <a:t>3/11/23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DF2643B-353E-3A4B-BC6D-8E77870E6621}" type="slidenum">
              <a:rPr lang="en-US" smtClean="0"/>
              <a:t>‹#›</a:t>
            </a:fld>
            <a:endParaRPr lang="en-US"/>
          </a:p>
        </p:txBody>
      </p:sp>
    </p:spTree>
    <p:extLst>
      <p:ext uri="{BB962C8B-B14F-4D97-AF65-F5344CB8AC3E}">
        <p14:creationId xmlns:p14="http://schemas.microsoft.com/office/powerpoint/2010/main" val="26690283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AFAFA"/>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86DD8C4-26A1-BC4C-AB21-DBC6C308B727}" type="datetimeFigureOut">
              <a:rPr lang="en-US" smtClean="0"/>
              <a:t>3/11/23</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DF2643B-353E-3A4B-BC6D-8E77870E6621}" type="slidenum">
              <a:rPr lang="en-US" smtClean="0"/>
              <a:t>‹#›</a:t>
            </a:fld>
            <a:endParaRPr lang="en-US"/>
          </a:p>
        </p:txBody>
      </p:sp>
    </p:spTree>
    <p:extLst>
      <p:ext uri="{BB962C8B-B14F-4D97-AF65-F5344CB8AC3E}">
        <p14:creationId xmlns:p14="http://schemas.microsoft.com/office/powerpoint/2010/main" val="408010234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C4E3EE-D8DD-59A3-6E38-7F6F11CF03CC}"/>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4FD2D6F6-6E82-AA6E-9917-44E1A711EB4E}"/>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37877710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E2D1BC5C-5612-53DB-97C9-379F534E61C8}"/>
              </a:ext>
            </a:extLst>
          </p:cNvPr>
          <p:cNvPicPr>
            <a:picLocks noChangeAspect="1"/>
          </p:cNvPicPr>
          <p:nvPr/>
        </p:nvPicPr>
        <p:blipFill>
          <a:blip r:embed="rId2"/>
          <a:stretch>
            <a:fillRect/>
          </a:stretch>
        </p:blipFill>
        <p:spPr>
          <a:xfrm>
            <a:off x="5839419" y="5273172"/>
            <a:ext cx="3640873" cy="2088148"/>
          </a:xfrm>
          <a:prstGeom prst="rect">
            <a:avLst/>
          </a:prstGeom>
        </p:spPr>
      </p:pic>
      <p:sp>
        <p:nvSpPr>
          <p:cNvPr id="3" name="Content Placeholder 2">
            <a:extLst>
              <a:ext uri="{FF2B5EF4-FFF2-40B4-BE49-F238E27FC236}">
                <a16:creationId xmlns:a16="http://schemas.microsoft.com/office/drawing/2014/main" id="{19690049-51BC-3D2A-1C82-25574DD8B091}"/>
              </a:ext>
            </a:extLst>
          </p:cNvPr>
          <p:cNvSpPr>
            <a:spLocks noGrp="1"/>
          </p:cNvSpPr>
          <p:nvPr>
            <p:ph idx="1"/>
          </p:nvPr>
        </p:nvSpPr>
        <p:spPr>
          <a:xfrm>
            <a:off x="251948" y="1634932"/>
            <a:ext cx="8640103" cy="4944287"/>
          </a:xfrm>
        </p:spPr>
        <p:txBody>
          <a:bodyPr>
            <a:normAutofit/>
          </a:bodyPr>
          <a:lstStyle/>
          <a:p>
            <a:pPr marL="11113" marR="0" lvl="1" indent="0">
              <a:spcBef>
                <a:spcPts val="0"/>
              </a:spcBef>
              <a:spcAft>
                <a:spcPts val="0"/>
              </a:spcAft>
              <a:buNone/>
            </a:pPr>
            <a:r>
              <a:rPr lang="en-US" sz="3200" i="1" dirty="0" err="1">
                <a:effectLst/>
                <a:ea typeface="Calibri" panose="020F0502020204030204" pitchFamily="34" charset="0"/>
                <a:cs typeface="Calibri" panose="020F0502020204030204" pitchFamily="34" charset="0"/>
              </a:rPr>
              <a:t>meḥôla</a:t>
            </a:r>
            <a:r>
              <a:rPr lang="en-US" sz="3200" i="1" dirty="0">
                <a:effectLst/>
                <a:ea typeface="Calibri" panose="020F0502020204030204" pitchFamily="34" charset="0"/>
                <a:cs typeface="Calibri" panose="020F0502020204030204" pitchFamily="34" charset="0"/>
              </a:rPr>
              <a:t>̂</a:t>
            </a:r>
            <a:r>
              <a:rPr lang="en-US" sz="3200" dirty="0">
                <a:effectLst/>
                <a:ea typeface="Calibri" panose="020F0502020204030204" pitchFamily="34" charset="0"/>
                <a:cs typeface="Calibri" panose="020F0502020204030204" pitchFamily="34" charset="0"/>
              </a:rPr>
              <a:t> – dance in a ring (HALOT);                      </a:t>
            </a:r>
            <a:r>
              <a:rPr lang="en-US" sz="3200" i="1" dirty="0">
                <a:effectLst/>
                <a:ea typeface="Calibri" panose="020F0502020204030204" pitchFamily="34" charset="0"/>
                <a:cs typeface="Calibri" panose="020F0502020204030204" pitchFamily="34" charset="0"/>
              </a:rPr>
              <a:t>mâḥôl </a:t>
            </a:r>
            <a:r>
              <a:rPr lang="en-US" sz="3200" dirty="0">
                <a:effectLst/>
                <a:ea typeface="Calibri" panose="020F0502020204030204" pitchFamily="34" charset="0"/>
                <a:cs typeface="Calibri" panose="020F0502020204030204" pitchFamily="34" charset="0"/>
              </a:rPr>
              <a:t>– a (round) dance (STRONG)</a:t>
            </a:r>
            <a:endParaRPr lang="en-US" sz="3200" dirty="0">
              <a:effectLst/>
              <a:ea typeface="Calibri" panose="020F0502020204030204" pitchFamily="34" charset="0"/>
              <a:cs typeface="Times New Roman" panose="02020603050405020304" pitchFamily="18" charset="0"/>
            </a:endParaRPr>
          </a:p>
          <a:p>
            <a:pPr marL="0" indent="0">
              <a:buNone/>
            </a:pPr>
            <a:r>
              <a:rPr lang="en-US" sz="3600" b="1" dirty="0">
                <a:effectLst/>
                <a:ea typeface="Calibri" panose="020F0502020204030204" pitchFamily="34" charset="0"/>
              </a:rPr>
              <a:t>Dance in </a:t>
            </a:r>
            <a:r>
              <a:rPr lang="en-US" sz="3600" b="1" dirty="0">
                <a:ea typeface="Calibri" panose="020F0502020204030204" pitchFamily="34" charset="0"/>
              </a:rPr>
              <a:t>Worship </a:t>
            </a:r>
            <a:r>
              <a:rPr lang="en-US" sz="3600" dirty="0">
                <a:ea typeface="Calibri" panose="020F0502020204030204" pitchFamily="34" charset="0"/>
              </a:rPr>
              <a:t>(OT)</a:t>
            </a:r>
            <a:endParaRPr lang="en-US" sz="3600" dirty="0">
              <a:effectLst/>
              <a:ea typeface="Calibri" panose="020F0502020204030204" pitchFamily="34" charset="0"/>
            </a:endParaRPr>
          </a:p>
          <a:p>
            <a:pPr>
              <a:buClr>
                <a:schemeClr val="tx1"/>
              </a:buClr>
            </a:pPr>
            <a:r>
              <a:rPr lang="en-US" sz="3200" dirty="0">
                <a:solidFill>
                  <a:srgbClr val="FFC000"/>
                </a:solidFill>
                <a:effectLst>
                  <a:outerShdw blurRad="50800" dist="38100" dir="5400000" algn="t" rotWithShape="0">
                    <a:prstClr val="black"/>
                  </a:outerShdw>
                </a:effectLst>
                <a:ea typeface="Calibri" panose="020F0502020204030204" pitchFamily="34" charset="0"/>
              </a:rPr>
              <a:t>Exodus 15:20-21 </a:t>
            </a:r>
            <a:r>
              <a:rPr lang="en-US" sz="3200" dirty="0">
                <a:effectLst/>
                <a:ea typeface="Calibri" panose="020F0502020204030204" pitchFamily="34" charset="0"/>
              </a:rPr>
              <a:t>(</a:t>
            </a:r>
            <a:r>
              <a:rPr lang="en-US" sz="3200" i="1" dirty="0" err="1">
                <a:effectLst/>
                <a:ea typeface="Calibri" panose="020F0502020204030204" pitchFamily="34" charset="0"/>
                <a:cs typeface="Calibri" panose="020F0502020204030204" pitchFamily="34" charset="0"/>
              </a:rPr>
              <a:t>meḥôla</a:t>
            </a:r>
            <a:r>
              <a:rPr lang="en-US" sz="3200" dirty="0">
                <a:effectLst/>
                <a:ea typeface="Calibri" panose="020F0502020204030204" pitchFamily="34" charset="0"/>
                <a:cs typeface="Calibri" panose="020F0502020204030204" pitchFamily="34" charset="0"/>
              </a:rPr>
              <a:t>̂</a:t>
            </a:r>
            <a:r>
              <a:rPr lang="en-US" sz="3200" dirty="0">
                <a:ea typeface="Calibri" panose="020F0502020204030204" pitchFamily="34" charset="0"/>
                <a:cs typeface="Calibri" panose="020F0502020204030204" pitchFamily="34" charset="0"/>
              </a:rPr>
              <a:t>)</a:t>
            </a:r>
          </a:p>
          <a:p>
            <a:pPr>
              <a:buClr>
                <a:schemeClr val="tx1"/>
              </a:buClr>
            </a:pPr>
            <a:r>
              <a:rPr lang="en-US" sz="3200" dirty="0">
                <a:solidFill>
                  <a:srgbClr val="FFC000"/>
                </a:solidFill>
                <a:effectLst>
                  <a:outerShdw blurRad="50800" dist="38100" dir="5400000" algn="t" rotWithShape="0">
                    <a:prstClr val="black"/>
                  </a:outerShdw>
                </a:effectLst>
                <a:ea typeface="Calibri" panose="020F0502020204030204" pitchFamily="34" charset="0"/>
                <a:cs typeface="Calibri" panose="020F0502020204030204" pitchFamily="34" charset="0"/>
              </a:rPr>
              <a:t>2 Samuel 6:14-16 </a:t>
            </a:r>
            <a:r>
              <a:rPr lang="en-US" sz="3200" dirty="0">
                <a:effectLst/>
                <a:ea typeface="Calibri" panose="020F0502020204030204" pitchFamily="34" charset="0"/>
              </a:rPr>
              <a:t>(</a:t>
            </a:r>
            <a:r>
              <a:rPr lang="en-US" sz="3200" i="1" dirty="0" err="1">
                <a:ea typeface="Calibri" panose="020F0502020204030204" pitchFamily="34" charset="0"/>
                <a:cs typeface="Calibri" panose="020F0502020204030204" pitchFamily="34" charset="0"/>
              </a:rPr>
              <a:t>ḵârar</a:t>
            </a:r>
            <a:r>
              <a:rPr lang="en-US" sz="3200" i="1" dirty="0">
                <a:ea typeface="Calibri" panose="020F0502020204030204" pitchFamily="34" charset="0"/>
                <a:cs typeface="Calibri" panose="020F0502020204030204" pitchFamily="34" charset="0"/>
              </a:rPr>
              <a:t>)</a:t>
            </a:r>
            <a:endParaRPr lang="en-US" sz="3200" dirty="0">
              <a:solidFill>
                <a:srgbClr val="FFC000"/>
              </a:solidFill>
              <a:effectLst>
                <a:outerShdw blurRad="50800" dist="38100" dir="5400000" algn="t" rotWithShape="0">
                  <a:prstClr val="black"/>
                </a:outerShdw>
              </a:effectLst>
              <a:ea typeface="Calibri" panose="020F0502020204030204" pitchFamily="34" charset="0"/>
              <a:cs typeface="Calibri" panose="020F0502020204030204" pitchFamily="34" charset="0"/>
            </a:endParaRPr>
          </a:p>
          <a:p>
            <a:pPr lvl="1">
              <a:buClr>
                <a:schemeClr val="tx1"/>
              </a:buClr>
            </a:pPr>
            <a:r>
              <a:rPr lang="en-US" sz="3200" i="1" dirty="0" err="1">
                <a:ea typeface="Calibri" panose="020F0502020204030204" pitchFamily="34" charset="0"/>
                <a:cs typeface="Calibri" panose="020F0502020204030204" pitchFamily="34" charset="0"/>
              </a:rPr>
              <a:t>ḵârar</a:t>
            </a:r>
            <a:r>
              <a:rPr lang="en-US" sz="3200" i="1" dirty="0">
                <a:ea typeface="Calibri" panose="020F0502020204030204" pitchFamily="34" charset="0"/>
                <a:cs typeface="Calibri" panose="020F0502020204030204" pitchFamily="34" charset="0"/>
              </a:rPr>
              <a:t> </a:t>
            </a:r>
            <a:r>
              <a:rPr lang="en-US" sz="3200" dirty="0">
                <a:ea typeface="Calibri" panose="020F0502020204030204" pitchFamily="34" charset="0"/>
                <a:cs typeface="Calibri" panose="020F0502020204030204" pitchFamily="34" charset="0"/>
              </a:rPr>
              <a:t>– “to whirl, dance” (Brown-Driver-Briggs)</a:t>
            </a:r>
          </a:p>
          <a:p>
            <a:pPr>
              <a:buClr>
                <a:schemeClr val="tx1"/>
              </a:buClr>
            </a:pPr>
            <a:r>
              <a:rPr lang="en-US" sz="3200" dirty="0">
                <a:solidFill>
                  <a:srgbClr val="FFC000"/>
                </a:solidFill>
                <a:effectLst>
                  <a:outerShdw blurRad="50800" dist="38100" dir="5400000" algn="t" rotWithShape="0">
                    <a:prstClr val="black"/>
                  </a:outerShdw>
                </a:effectLst>
                <a:ea typeface="Calibri" panose="020F0502020204030204" pitchFamily="34" charset="0"/>
                <a:cs typeface="Calibri" panose="020F0502020204030204" pitchFamily="34" charset="0"/>
              </a:rPr>
              <a:t>Psalm 149:3; 150:4 </a:t>
            </a:r>
            <a:r>
              <a:rPr lang="en-US" sz="3200" dirty="0">
                <a:ea typeface="Calibri" panose="020F0502020204030204" pitchFamily="34" charset="0"/>
                <a:cs typeface="Calibri" panose="020F0502020204030204" pitchFamily="34" charset="0"/>
              </a:rPr>
              <a:t>(</a:t>
            </a:r>
            <a:r>
              <a:rPr lang="en-US" sz="3200" i="1" dirty="0">
                <a:effectLst/>
                <a:ea typeface="Calibri" panose="020F0502020204030204" pitchFamily="34" charset="0"/>
                <a:cs typeface="Calibri" panose="020F0502020204030204" pitchFamily="34" charset="0"/>
              </a:rPr>
              <a:t>mâḥôl</a:t>
            </a:r>
            <a:r>
              <a:rPr lang="en-US" sz="3200" dirty="0">
                <a:effectLst/>
                <a:ea typeface="Calibri" panose="020F0502020204030204" pitchFamily="34" charset="0"/>
                <a:cs typeface="Calibri" panose="020F0502020204030204" pitchFamily="34" charset="0"/>
              </a:rPr>
              <a:t>)</a:t>
            </a:r>
            <a:endParaRPr lang="en-US" sz="3200" dirty="0">
              <a:effectLst/>
              <a:ea typeface="Calibri" panose="020F0502020204030204" pitchFamily="34" charset="0"/>
            </a:endParaRPr>
          </a:p>
        </p:txBody>
      </p:sp>
      <p:pic>
        <p:nvPicPr>
          <p:cNvPr id="7" name="Picture 6">
            <a:extLst>
              <a:ext uri="{FF2B5EF4-FFF2-40B4-BE49-F238E27FC236}">
                <a16:creationId xmlns:a16="http://schemas.microsoft.com/office/drawing/2014/main" id="{48947C1F-26BB-F3F8-234E-C826640311CD}"/>
              </a:ext>
            </a:extLst>
          </p:cNvPr>
          <p:cNvPicPr>
            <a:picLocks noChangeAspect="1"/>
          </p:cNvPicPr>
          <p:nvPr/>
        </p:nvPicPr>
        <p:blipFill>
          <a:blip r:embed="rId3"/>
          <a:stretch>
            <a:fillRect/>
          </a:stretch>
        </p:blipFill>
        <p:spPr>
          <a:xfrm>
            <a:off x="-12526" y="197858"/>
            <a:ext cx="8922056" cy="1325562"/>
          </a:xfrm>
          <a:prstGeom prst="rect">
            <a:avLst/>
          </a:prstGeom>
        </p:spPr>
      </p:pic>
    </p:spTree>
    <p:extLst>
      <p:ext uri="{BB962C8B-B14F-4D97-AF65-F5344CB8AC3E}">
        <p14:creationId xmlns:p14="http://schemas.microsoft.com/office/powerpoint/2010/main" val="1685255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1000"/>
                                        <p:tgtEl>
                                          <p:spTgt spid="3">
                                            <p:txEl>
                                              <p:pRg st="2" end="2"/>
                                            </p:txEl>
                                          </p:spTgt>
                                        </p:tgtEl>
                                      </p:cBhvr>
                                    </p:animEffect>
                                    <p:anim calcmode="lin" valueType="num">
                                      <p:cBhvr>
                                        <p:cTn id="13"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2" end="2"/>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1000"/>
                                        <p:tgtEl>
                                          <p:spTgt spid="3">
                                            <p:txEl>
                                              <p:pRg st="3" end="3"/>
                                            </p:txEl>
                                          </p:spTgt>
                                        </p:tgtEl>
                                      </p:cBhvr>
                                    </p:animEffect>
                                    <p:anim calcmode="lin" valueType="num">
                                      <p:cBhvr>
                                        <p:cTn id="18"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1000"/>
                                        <p:tgtEl>
                                          <p:spTgt spid="3">
                                            <p:txEl>
                                              <p:pRg st="4" end="4"/>
                                            </p:txEl>
                                          </p:spTgt>
                                        </p:tgtEl>
                                      </p:cBhvr>
                                    </p:animEffect>
                                    <p:anim calcmode="lin" valueType="num">
                                      <p:cBhvr>
                                        <p:cTn id="23"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4" end="4"/>
                                            </p:txEl>
                                          </p:spTgt>
                                        </p:tgtEl>
                                        <p:attrNameLst>
                                          <p:attrName>ppt_y</p:attrName>
                                        </p:attrNameLst>
                                      </p:cBhvr>
                                      <p:tavLst>
                                        <p:tav tm="0">
                                          <p:val>
                                            <p:strVal val="#ppt_y+.1"/>
                                          </p:val>
                                        </p:tav>
                                        <p:tav tm="100000">
                                          <p:val>
                                            <p:strVal val="#ppt_y"/>
                                          </p:val>
                                        </p:tav>
                                      </p:tavLst>
                                    </p:anim>
                                  </p:childTnLst>
                                </p:cTn>
                              </p:par>
                              <p:par>
                                <p:cTn id="25" presetID="42" presetClass="entr" presetSubtype="0" fill="hold" nodeType="with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1000"/>
                                        <p:tgtEl>
                                          <p:spTgt spid="3">
                                            <p:txEl>
                                              <p:pRg st="5" end="5"/>
                                            </p:txEl>
                                          </p:spTgt>
                                        </p:tgtEl>
                                      </p:cBhvr>
                                    </p:animEffect>
                                    <p:anim calcmode="lin" valueType="num">
                                      <p:cBhvr>
                                        <p:cTn id="28"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E2D1BC5C-5612-53DB-97C9-379F534E61C8}"/>
              </a:ext>
            </a:extLst>
          </p:cNvPr>
          <p:cNvPicPr>
            <a:picLocks noChangeAspect="1"/>
          </p:cNvPicPr>
          <p:nvPr/>
        </p:nvPicPr>
        <p:blipFill>
          <a:blip r:embed="rId2"/>
          <a:stretch>
            <a:fillRect/>
          </a:stretch>
        </p:blipFill>
        <p:spPr>
          <a:xfrm>
            <a:off x="5839419" y="5273172"/>
            <a:ext cx="3640873" cy="2088148"/>
          </a:xfrm>
          <a:prstGeom prst="rect">
            <a:avLst/>
          </a:prstGeom>
        </p:spPr>
      </p:pic>
      <p:sp>
        <p:nvSpPr>
          <p:cNvPr id="3" name="Content Placeholder 2">
            <a:extLst>
              <a:ext uri="{FF2B5EF4-FFF2-40B4-BE49-F238E27FC236}">
                <a16:creationId xmlns:a16="http://schemas.microsoft.com/office/drawing/2014/main" id="{19690049-51BC-3D2A-1C82-25574DD8B091}"/>
              </a:ext>
            </a:extLst>
          </p:cNvPr>
          <p:cNvSpPr>
            <a:spLocks noGrp="1"/>
          </p:cNvSpPr>
          <p:nvPr>
            <p:ph idx="1"/>
          </p:nvPr>
        </p:nvSpPr>
        <p:spPr>
          <a:xfrm>
            <a:off x="251948" y="1634932"/>
            <a:ext cx="8640103" cy="4944287"/>
          </a:xfrm>
        </p:spPr>
        <p:txBody>
          <a:bodyPr>
            <a:normAutofit/>
          </a:bodyPr>
          <a:lstStyle/>
          <a:p>
            <a:pPr marL="11113" marR="0" lvl="1" indent="0">
              <a:spcBef>
                <a:spcPts val="0"/>
              </a:spcBef>
              <a:spcAft>
                <a:spcPts val="0"/>
              </a:spcAft>
              <a:buNone/>
            </a:pPr>
            <a:r>
              <a:rPr lang="en-US" sz="3200" i="1" dirty="0" err="1">
                <a:effectLst/>
                <a:ea typeface="Calibri" panose="020F0502020204030204" pitchFamily="34" charset="0"/>
                <a:cs typeface="Calibri" panose="020F0502020204030204" pitchFamily="34" charset="0"/>
              </a:rPr>
              <a:t>meḥôla</a:t>
            </a:r>
            <a:r>
              <a:rPr lang="en-US" sz="3200" i="1" dirty="0">
                <a:effectLst/>
                <a:ea typeface="Calibri" panose="020F0502020204030204" pitchFamily="34" charset="0"/>
                <a:cs typeface="Calibri" panose="020F0502020204030204" pitchFamily="34" charset="0"/>
              </a:rPr>
              <a:t>̂</a:t>
            </a:r>
            <a:r>
              <a:rPr lang="en-US" sz="3200" dirty="0">
                <a:effectLst/>
                <a:ea typeface="Calibri" panose="020F0502020204030204" pitchFamily="34" charset="0"/>
                <a:cs typeface="Calibri" panose="020F0502020204030204" pitchFamily="34" charset="0"/>
              </a:rPr>
              <a:t> – dance in a ring (HALOT);                      </a:t>
            </a:r>
            <a:r>
              <a:rPr lang="en-US" sz="3200" i="1" dirty="0">
                <a:effectLst/>
                <a:ea typeface="Calibri" panose="020F0502020204030204" pitchFamily="34" charset="0"/>
                <a:cs typeface="Calibri" panose="020F0502020204030204" pitchFamily="34" charset="0"/>
              </a:rPr>
              <a:t>mâḥôl </a:t>
            </a:r>
            <a:r>
              <a:rPr lang="en-US" sz="3200" dirty="0">
                <a:effectLst/>
                <a:ea typeface="Calibri" panose="020F0502020204030204" pitchFamily="34" charset="0"/>
                <a:cs typeface="Calibri" panose="020F0502020204030204" pitchFamily="34" charset="0"/>
              </a:rPr>
              <a:t>– a (round) dance (STRONG)</a:t>
            </a:r>
            <a:endParaRPr lang="en-US" sz="3200" dirty="0">
              <a:effectLst/>
              <a:ea typeface="Calibri" panose="020F0502020204030204" pitchFamily="34" charset="0"/>
              <a:cs typeface="Times New Roman" panose="02020603050405020304" pitchFamily="18" charset="0"/>
            </a:endParaRPr>
          </a:p>
          <a:p>
            <a:pPr marL="0" indent="0">
              <a:buNone/>
            </a:pPr>
            <a:r>
              <a:rPr lang="en-US" sz="3600" b="1" dirty="0">
                <a:effectLst/>
                <a:ea typeface="Calibri" panose="020F0502020204030204" pitchFamily="34" charset="0"/>
              </a:rPr>
              <a:t>Dance </a:t>
            </a:r>
            <a:r>
              <a:rPr lang="en-US" sz="3600" b="1" dirty="0">
                <a:ea typeface="Calibri" panose="020F0502020204030204" pitchFamily="34" charset="0"/>
              </a:rPr>
              <a:t>to Incite Lust</a:t>
            </a:r>
            <a:endParaRPr lang="en-US" sz="3600" dirty="0">
              <a:effectLst/>
              <a:ea typeface="Calibri" panose="020F0502020204030204" pitchFamily="34" charset="0"/>
            </a:endParaRPr>
          </a:p>
          <a:p>
            <a:pPr>
              <a:buClr>
                <a:schemeClr val="tx1"/>
              </a:buClr>
            </a:pPr>
            <a:r>
              <a:rPr lang="en-US" sz="3200" dirty="0">
                <a:solidFill>
                  <a:srgbClr val="FFC000"/>
                </a:solidFill>
                <a:effectLst>
                  <a:outerShdw blurRad="50800" dist="38100" dir="5400000" algn="t" rotWithShape="0">
                    <a:prstClr val="black"/>
                  </a:outerShdw>
                </a:effectLst>
                <a:ea typeface="Calibri" panose="020F0502020204030204" pitchFamily="34" charset="0"/>
              </a:rPr>
              <a:t>Exodus 32:6, 19-21 </a:t>
            </a:r>
            <a:r>
              <a:rPr lang="en-US" sz="3200" dirty="0">
                <a:ea typeface="Calibri" panose="020F0502020204030204" pitchFamily="34" charset="0"/>
              </a:rPr>
              <a:t>(</a:t>
            </a:r>
            <a:r>
              <a:rPr lang="en-US" sz="3200" i="1" dirty="0" err="1">
                <a:effectLst/>
                <a:ea typeface="Calibri" panose="020F0502020204030204" pitchFamily="34" charset="0"/>
                <a:cs typeface="Calibri" panose="020F0502020204030204" pitchFamily="34" charset="0"/>
              </a:rPr>
              <a:t>meḥôla</a:t>
            </a:r>
            <a:r>
              <a:rPr lang="en-US" sz="3200" i="1" dirty="0">
                <a:effectLst/>
                <a:ea typeface="Calibri" panose="020F0502020204030204" pitchFamily="34" charset="0"/>
                <a:cs typeface="Calibri" panose="020F0502020204030204" pitchFamily="34" charset="0"/>
              </a:rPr>
              <a:t>̂</a:t>
            </a:r>
            <a:r>
              <a:rPr lang="en-US" sz="3200" dirty="0">
                <a:effectLst/>
                <a:ea typeface="Calibri" panose="020F0502020204030204" pitchFamily="34" charset="0"/>
                <a:cs typeface="Calibri" panose="020F0502020204030204" pitchFamily="34" charset="0"/>
              </a:rPr>
              <a:t>)                                    </a:t>
            </a:r>
            <a:r>
              <a:rPr lang="en-US" sz="3200" dirty="0">
                <a:solidFill>
                  <a:srgbClr val="FFC000"/>
                </a:solidFill>
                <a:effectLst>
                  <a:outerShdw blurRad="50800" dist="38100" dir="5400000" algn="t" rotWithShape="0">
                    <a:prstClr val="black"/>
                  </a:outerShdw>
                </a:effectLst>
                <a:ea typeface="Calibri" panose="020F0502020204030204" pitchFamily="34" charset="0"/>
              </a:rPr>
              <a:t>(cf. 1 Corinthians 10:6-8)</a:t>
            </a:r>
          </a:p>
          <a:p>
            <a:pPr>
              <a:buClr>
                <a:schemeClr val="tx1"/>
              </a:buClr>
            </a:pPr>
            <a:r>
              <a:rPr lang="en-US" sz="3200" dirty="0">
                <a:solidFill>
                  <a:srgbClr val="FFC000"/>
                </a:solidFill>
                <a:effectLst>
                  <a:outerShdw blurRad="50800" dist="38100" dir="5400000" algn="t" rotWithShape="0">
                    <a:prstClr val="black"/>
                  </a:outerShdw>
                </a:effectLst>
                <a:ea typeface="Calibri" panose="020F0502020204030204" pitchFamily="34" charset="0"/>
              </a:rPr>
              <a:t>Mark 6:21-24 </a:t>
            </a:r>
            <a:r>
              <a:rPr lang="en-US" sz="3200" dirty="0">
                <a:ea typeface="Calibri" panose="020F0502020204030204" pitchFamily="34" charset="0"/>
              </a:rPr>
              <a:t>(</a:t>
            </a:r>
            <a:r>
              <a:rPr lang="en-US" sz="3200" i="1" dirty="0" err="1">
                <a:ea typeface="Calibri" panose="020F0502020204030204" pitchFamily="34" charset="0"/>
              </a:rPr>
              <a:t>orcheomai</a:t>
            </a:r>
            <a:r>
              <a:rPr lang="en-US" sz="3200" dirty="0">
                <a:ea typeface="Calibri" panose="020F0502020204030204" pitchFamily="34" charset="0"/>
              </a:rPr>
              <a:t> – to dance, STRONG) </a:t>
            </a:r>
          </a:p>
        </p:txBody>
      </p:sp>
      <p:pic>
        <p:nvPicPr>
          <p:cNvPr id="7" name="Picture 6">
            <a:extLst>
              <a:ext uri="{FF2B5EF4-FFF2-40B4-BE49-F238E27FC236}">
                <a16:creationId xmlns:a16="http://schemas.microsoft.com/office/drawing/2014/main" id="{8878EF92-5B57-836A-4FD6-B401C0E2F5A6}"/>
              </a:ext>
            </a:extLst>
          </p:cNvPr>
          <p:cNvPicPr>
            <a:picLocks noChangeAspect="1"/>
          </p:cNvPicPr>
          <p:nvPr/>
        </p:nvPicPr>
        <p:blipFill>
          <a:blip r:embed="rId3"/>
          <a:stretch>
            <a:fillRect/>
          </a:stretch>
        </p:blipFill>
        <p:spPr>
          <a:xfrm>
            <a:off x="-12526" y="197858"/>
            <a:ext cx="8922056" cy="1325562"/>
          </a:xfrm>
          <a:prstGeom prst="rect">
            <a:avLst/>
          </a:prstGeom>
        </p:spPr>
      </p:pic>
    </p:spTree>
    <p:extLst>
      <p:ext uri="{BB962C8B-B14F-4D97-AF65-F5344CB8AC3E}">
        <p14:creationId xmlns:p14="http://schemas.microsoft.com/office/powerpoint/2010/main" val="28700132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1000"/>
                                        <p:tgtEl>
                                          <p:spTgt spid="3">
                                            <p:txEl>
                                              <p:pRg st="2" end="2"/>
                                            </p:txEl>
                                          </p:spTgt>
                                        </p:tgtEl>
                                      </p:cBhvr>
                                    </p:animEffect>
                                    <p:anim calcmode="lin" valueType="num">
                                      <p:cBhvr>
                                        <p:cTn id="13"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1000"/>
                                        <p:tgtEl>
                                          <p:spTgt spid="3">
                                            <p:txEl>
                                              <p:pRg st="3" end="3"/>
                                            </p:txEl>
                                          </p:spTgt>
                                        </p:tgtEl>
                                      </p:cBhvr>
                                    </p:animEffect>
                                    <p:anim calcmode="lin" valueType="num">
                                      <p:cBhvr>
                                        <p:cTn id="20"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E2D1BC5C-5612-53DB-97C9-379F534E61C8}"/>
              </a:ext>
            </a:extLst>
          </p:cNvPr>
          <p:cNvPicPr>
            <a:picLocks noChangeAspect="1"/>
          </p:cNvPicPr>
          <p:nvPr/>
        </p:nvPicPr>
        <p:blipFill>
          <a:blip r:embed="rId2"/>
          <a:stretch>
            <a:fillRect/>
          </a:stretch>
        </p:blipFill>
        <p:spPr>
          <a:xfrm>
            <a:off x="5839419" y="5273172"/>
            <a:ext cx="3640873" cy="2088148"/>
          </a:xfrm>
          <a:prstGeom prst="rect">
            <a:avLst/>
          </a:prstGeom>
        </p:spPr>
      </p:pic>
      <p:sp>
        <p:nvSpPr>
          <p:cNvPr id="3" name="Content Placeholder 2">
            <a:extLst>
              <a:ext uri="{FF2B5EF4-FFF2-40B4-BE49-F238E27FC236}">
                <a16:creationId xmlns:a16="http://schemas.microsoft.com/office/drawing/2014/main" id="{19690049-51BC-3D2A-1C82-25574DD8B091}"/>
              </a:ext>
            </a:extLst>
          </p:cNvPr>
          <p:cNvSpPr>
            <a:spLocks noGrp="1"/>
          </p:cNvSpPr>
          <p:nvPr>
            <p:ph idx="1"/>
          </p:nvPr>
        </p:nvSpPr>
        <p:spPr>
          <a:xfrm>
            <a:off x="251948" y="1634932"/>
            <a:ext cx="8640103" cy="4944287"/>
          </a:xfrm>
        </p:spPr>
        <p:txBody>
          <a:bodyPr>
            <a:normAutofit/>
          </a:bodyPr>
          <a:lstStyle/>
          <a:p>
            <a:pPr marL="11113" marR="0" lvl="1" indent="0">
              <a:spcBef>
                <a:spcPts val="0"/>
              </a:spcBef>
              <a:spcAft>
                <a:spcPts val="0"/>
              </a:spcAft>
              <a:buNone/>
            </a:pPr>
            <a:r>
              <a:rPr lang="en-US" sz="3200" dirty="0">
                <a:effectLst/>
                <a:ea typeface="Calibri" panose="020F0502020204030204" pitchFamily="34" charset="0"/>
                <a:cs typeface="Calibri" panose="020F0502020204030204" pitchFamily="34" charset="0"/>
              </a:rPr>
              <a:t>“The most popular dance entertainment in the first centuries A.D. was the </a:t>
            </a:r>
            <a:r>
              <a:rPr lang="en-US" sz="3200" i="1" dirty="0" err="1">
                <a:effectLst/>
                <a:ea typeface="Calibri" panose="020F0502020204030204" pitchFamily="34" charset="0"/>
                <a:cs typeface="Calibri" panose="020F0502020204030204" pitchFamily="34" charset="0"/>
              </a:rPr>
              <a:t>pantomimus</a:t>
            </a:r>
            <a:r>
              <a:rPr lang="en-US" sz="3200" dirty="0">
                <a:effectLst/>
                <a:ea typeface="Calibri" panose="020F0502020204030204" pitchFamily="34" charset="0"/>
                <a:cs typeface="Calibri" panose="020F0502020204030204" pitchFamily="34" charset="0"/>
              </a:rPr>
              <a:t>, a solo enactment of a popular story theme in stylized mimicry, often with dramatic and sensual movements and postures. It has been suggested that Salome’s dance for Herod’s birthday guests was in this tradition.” </a:t>
            </a:r>
          </a:p>
          <a:p>
            <a:pPr marL="11113" marR="0" lvl="1" indent="0" algn="r">
              <a:spcBef>
                <a:spcPts val="0"/>
              </a:spcBef>
              <a:spcAft>
                <a:spcPts val="0"/>
              </a:spcAft>
              <a:buNone/>
            </a:pPr>
            <a:r>
              <a:rPr lang="en-US" dirty="0">
                <a:effectLst/>
                <a:ea typeface="Calibri" panose="020F0502020204030204" pitchFamily="34" charset="0"/>
                <a:cs typeface="Calibri" panose="020F0502020204030204" pitchFamily="34" charset="0"/>
              </a:rPr>
              <a:t>(Johnston, E.B. </a:t>
            </a:r>
            <a:r>
              <a:rPr lang="en-US" i="1" dirty="0">
                <a:effectLst/>
                <a:ea typeface="Calibri" panose="020F0502020204030204" pitchFamily="34" charset="0"/>
                <a:cs typeface="Calibri" panose="020F0502020204030204" pitchFamily="34" charset="0"/>
              </a:rPr>
              <a:t>ISBE 4 Volumes, 2nd ed.</a:t>
            </a:r>
            <a:r>
              <a:rPr lang="en-US" dirty="0">
                <a:effectLst/>
                <a:ea typeface="Calibri" panose="020F0502020204030204" pitchFamily="34" charset="0"/>
                <a:cs typeface="Calibri" panose="020F0502020204030204" pitchFamily="34" charset="0"/>
              </a:rPr>
              <a:t>, e-book, Eerdmans Publishing Company)</a:t>
            </a:r>
            <a:endParaRPr lang="en-US" sz="3200" dirty="0">
              <a:ea typeface="Calibri" panose="020F0502020204030204" pitchFamily="34" charset="0"/>
            </a:endParaRPr>
          </a:p>
        </p:txBody>
      </p:sp>
      <p:pic>
        <p:nvPicPr>
          <p:cNvPr id="7" name="Picture 6">
            <a:extLst>
              <a:ext uri="{FF2B5EF4-FFF2-40B4-BE49-F238E27FC236}">
                <a16:creationId xmlns:a16="http://schemas.microsoft.com/office/drawing/2014/main" id="{4AFFC6F0-4CDD-21FC-4CFB-4999C20D8F7A}"/>
              </a:ext>
            </a:extLst>
          </p:cNvPr>
          <p:cNvPicPr>
            <a:picLocks noChangeAspect="1"/>
          </p:cNvPicPr>
          <p:nvPr/>
        </p:nvPicPr>
        <p:blipFill>
          <a:blip r:embed="rId3"/>
          <a:stretch>
            <a:fillRect/>
          </a:stretch>
        </p:blipFill>
        <p:spPr>
          <a:xfrm>
            <a:off x="-12526" y="197858"/>
            <a:ext cx="8922056" cy="1325562"/>
          </a:xfrm>
          <a:prstGeom prst="rect">
            <a:avLst/>
          </a:prstGeom>
        </p:spPr>
      </p:pic>
    </p:spTree>
    <p:extLst>
      <p:ext uri="{BB962C8B-B14F-4D97-AF65-F5344CB8AC3E}">
        <p14:creationId xmlns:p14="http://schemas.microsoft.com/office/powerpoint/2010/main" val="21069740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1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64308AB5-D069-6F23-A4CF-0D797F1B1A94}"/>
              </a:ext>
            </a:extLst>
          </p:cNvPr>
          <p:cNvPicPr>
            <a:picLocks noChangeAspect="1"/>
          </p:cNvPicPr>
          <p:nvPr/>
        </p:nvPicPr>
        <p:blipFill>
          <a:blip r:embed="rId2"/>
          <a:stretch>
            <a:fillRect/>
          </a:stretch>
        </p:blipFill>
        <p:spPr>
          <a:xfrm>
            <a:off x="0" y="12526"/>
            <a:ext cx="8892150" cy="1791133"/>
          </a:xfrm>
          <a:prstGeom prst="rect">
            <a:avLst/>
          </a:prstGeom>
        </p:spPr>
      </p:pic>
      <p:pic>
        <p:nvPicPr>
          <p:cNvPr id="4" name="Picture 3">
            <a:extLst>
              <a:ext uri="{FF2B5EF4-FFF2-40B4-BE49-F238E27FC236}">
                <a16:creationId xmlns:a16="http://schemas.microsoft.com/office/drawing/2014/main" id="{E2D1BC5C-5612-53DB-97C9-379F534E61C8}"/>
              </a:ext>
            </a:extLst>
          </p:cNvPr>
          <p:cNvPicPr>
            <a:picLocks noChangeAspect="1"/>
          </p:cNvPicPr>
          <p:nvPr/>
        </p:nvPicPr>
        <p:blipFill>
          <a:blip r:embed="rId3"/>
          <a:stretch>
            <a:fillRect/>
          </a:stretch>
        </p:blipFill>
        <p:spPr>
          <a:xfrm>
            <a:off x="5839419" y="5273172"/>
            <a:ext cx="3640873" cy="2088148"/>
          </a:xfrm>
          <a:prstGeom prst="rect">
            <a:avLst/>
          </a:prstGeom>
        </p:spPr>
      </p:pic>
      <p:sp>
        <p:nvSpPr>
          <p:cNvPr id="3" name="Content Placeholder 2">
            <a:extLst>
              <a:ext uri="{FF2B5EF4-FFF2-40B4-BE49-F238E27FC236}">
                <a16:creationId xmlns:a16="http://schemas.microsoft.com/office/drawing/2014/main" id="{19690049-51BC-3D2A-1C82-25574DD8B091}"/>
              </a:ext>
            </a:extLst>
          </p:cNvPr>
          <p:cNvSpPr>
            <a:spLocks noGrp="1"/>
          </p:cNvSpPr>
          <p:nvPr>
            <p:ph idx="1"/>
          </p:nvPr>
        </p:nvSpPr>
        <p:spPr>
          <a:xfrm>
            <a:off x="251948" y="1634932"/>
            <a:ext cx="8640103" cy="4944287"/>
          </a:xfrm>
        </p:spPr>
        <p:txBody>
          <a:bodyPr>
            <a:normAutofit/>
          </a:bodyPr>
          <a:lstStyle/>
          <a:p>
            <a:pPr marL="11113" marR="0" lvl="1" indent="0">
              <a:spcBef>
                <a:spcPts val="0"/>
              </a:spcBef>
              <a:spcAft>
                <a:spcPts val="0"/>
              </a:spcAft>
              <a:buNone/>
            </a:pPr>
            <a:r>
              <a:rPr lang="en-US" sz="3600" b="1" dirty="0">
                <a:ea typeface="Calibri" panose="020F0502020204030204" pitchFamily="34" charset="0"/>
              </a:rPr>
              <a:t>Bible Condemnation of Revelry</a:t>
            </a:r>
          </a:p>
          <a:p>
            <a:pPr marL="236538" lvl="1" indent="-236538">
              <a:spcBef>
                <a:spcPts val="0"/>
              </a:spcBef>
              <a:buClr>
                <a:schemeClr val="tx1"/>
              </a:buClr>
            </a:pPr>
            <a:r>
              <a:rPr lang="en-US" sz="3200" dirty="0">
                <a:solidFill>
                  <a:srgbClr val="FFC000"/>
                </a:solidFill>
                <a:effectLst>
                  <a:outerShdw blurRad="50800" dist="38100" dir="5400000" algn="t" rotWithShape="0">
                    <a:prstClr val="black"/>
                  </a:outerShdw>
                </a:effectLst>
                <a:ea typeface="Calibri" panose="020F0502020204030204" pitchFamily="34" charset="0"/>
              </a:rPr>
              <a:t>Romans 13:13; Galatians 5:21; 1 Peter 4:3</a:t>
            </a:r>
          </a:p>
          <a:p>
            <a:pPr marL="236538" lvl="1" indent="-236538">
              <a:spcBef>
                <a:spcPts val="0"/>
              </a:spcBef>
            </a:pPr>
            <a:r>
              <a:rPr lang="en-US" sz="3200" b="1" dirty="0">
                <a:ea typeface="Calibri" panose="020F0502020204030204" pitchFamily="34" charset="0"/>
              </a:rPr>
              <a:t>Revelry</a:t>
            </a:r>
            <a:r>
              <a:rPr lang="en-US" sz="3200" dirty="0">
                <a:ea typeface="Calibri" panose="020F0502020204030204" pitchFamily="34" charset="0"/>
              </a:rPr>
              <a:t> – </a:t>
            </a:r>
            <a:r>
              <a:rPr lang="en-US" sz="3200" i="1" dirty="0" err="1">
                <a:ea typeface="Calibri" panose="020F0502020204030204" pitchFamily="34" charset="0"/>
              </a:rPr>
              <a:t>kōmos</a:t>
            </a:r>
            <a:r>
              <a:rPr lang="en-US" sz="3200" i="1" dirty="0">
                <a:ea typeface="Calibri" panose="020F0502020204030204" pitchFamily="34" charset="0"/>
              </a:rPr>
              <a:t> </a:t>
            </a:r>
            <a:r>
              <a:rPr lang="en-US" sz="3200" dirty="0">
                <a:ea typeface="Calibri" panose="020F0502020204030204" pitchFamily="34" charset="0"/>
              </a:rPr>
              <a:t>– a carousal (as if letting loose) (STRONG)</a:t>
            </a:r>
          </a:p>
          <a:p>
            <a:pPr marL="693738" lvl="2" indent="-236538">
              <a:spcBef>
                <a:spcPts val="0"/>
              </a:spcBef>
            </a:pPr>
            <a:r>
              <a:rPr lang="en-US" sz="3200" dirty="0">
                <a:ea typeface="Calibri" panose="020F0502020204030204" pitchFamily="34" charset="0"/>
              </a:rPr>
              <a:t>“a nocturnal and riotous procession of half drunken and frolicsome fellows…generally of feasts and drinking parties that are protracted till late at night and indulge in revelry” (THAYER)</a:t>
            </a:r>
          </a:p>
        </p:txBody>
      </p:sp>
    </p:spTree>
    <p:extLst>
      <p:ext uri="{BB962C8B-B14F-4D97-AF65-F5344CB8AC3E}">
        <p14:creationId xmlns:p14="http://schemas.microsoft.com/office/powerpoint/2010/main" val="35977730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Effect transition="in" filter="fade">
                                      <p:cBhvr>
                                        <p:cTn id="24" dur="1000"/>
                                        <p:tgtEl>
                                          <p:spTgt spid="3">
                                            <p:txEl>
                                              <p:pRg st="3" end="3"/>
                                            </p:txEl>
                                          </p:spTgt>
                                        </p:tgtEl>
                                      </p:cBhvr>
                                    </p:animEffect>
                                    <p:anim calcmode="lin" valueType="num">
                                      <p:cBhvr>
                                        <p:cTn id="2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E2D1BC5C-5612-53DB-97C9-379F534E61C8}"/>
              </a:ext>
            </a:extLst>
          </p:cNvPr>
          <p:cNvPicPr>
            <a:picLocks noChangeAspect="1"/>
          </p:cNvPicPr>
          <p:nvPr/>
        </p:nvPicPr>
        <p:blipFill>
          <a:blip r:embed="rId2"/>
          <a:stretch>
            <a:fillRect/>
          </a:stretch>
        </p:blipFill>
        <p:spPr>
          <a:xfrm>
            <a:off x="5839419" y="5273172"/>
            <a:ext cx="3640873" cy="2088148"/>
          </a:xfrm>
          <a:prstGeom prst="rect">
            <a:avLst/>
          </a:prstGeom>
        </p:spPr>
      </p:pic>
      <p:sp>
        <p:nvSpPr>
          <p:cNvPr id="3" name="Content Placeholder 2">
            <a:extLst>
              <a:ext uri="{FF2B5EF4-FFF2-40B4-BE49-F238E27FC236}">
                <a16:creationId xmlns:a16="http://schemas.microsoft.com/office/drawing/2014/main" id="{19690049-51BC-3D2A-1C82-25574DD8B091}"/>
              </a:ext>
            </a:extLst>
          </p:cNvPr>
          <p:cNvSpPr>
            <a:spLocks noGrp="1"/>
          </p:cNvSpPr>
          <p:nvPr>
            <p:ph idx="1"/>
          </p:nvPr>
        </p:nvSpPr>
        <p:spPr>
          <a:xfrm>
            <a:off x="251948" y="1634932"/>
            <a:ext cx="8640103" cy="4944287"/>
          </a:xfrm>
        </p:spPr>
        <p:txBody>
          <a:bodyPr>
            <a:normAutofit/>
          </a:bodyPr>
          <a:lstStyle/>
          <a:p>
            <a:pPr marL="11113" marR="0" lvl="1" indent="0">
              <a:spcBef>
                <a:spcPts val="0"/>
              </a:spcBef>
              <a:spcAft>
                <a:spcPts val="0"/>
              </a:spcAft>
              <a:buNone/>
            </a:pPr>
            <a:r>
              <a:rPr lang="en-US" sz="3600" b="1" dirty="0">
                <a:ea typeface="Calibri" panose="020F0502020204030204" pitchFamily="34" charset="0"/>
              </a:rPr>
              <a:t>Bible Condemnation of Revelry</a:t>
            </a:r>
          </a:p>
          <a:p>
            <a:pPr marL="236538" lvl="1" indent="-236538">
              <a:spcBef>
                <a:spcPts val="0"/>
              </a:spcBef>
              <a:buClr>
                <a:schemeClr val="tx1"/>
              </a:buClr>
            </a:pPr>
            <a:r>
              <a:rPr lang="en-US" sz="3200" dirty="0">
                <a:solidFill>
                  <a:srgbClr val="FFC000"/>
                </a:solidFill>
                <a:effectLst>
                  <a:outerShdw blurRad="50800" dist="38100" dir="5400000" algn="t" rotWithShape="0">
                    <a:prstClr val="black"/>
                  </a:outerShdw>
                </a:effectLst>
                <a:ea typeface="Calibri" panose="020F0502020204030204" pitchFamily="34" charset="0"/>
              </a:rPr>
              <a:t>Romans 13:13; Galatians 5:21; 1 Peter 4:3</a:t>
            </a:r>
          </a:p>
          <a:p>
            <a:pPr marL="236538" lvl="1" indent="-236538">
              <a:spcBef>
                <a:spcPts val="0"/>
              </a:spcBef>
            </a:pPr>
            <a:r>
              <a:rPr lang="en-US" sz="3200" b="1" dirty="0">
                <a:ea typeface="Calibri" panose="020F0502020204030204" pitchFamily="34" charset="0"/>
              </a:rPr>
              <a:t>Revelry</a:t>
            </a:r>
            <a:r>
              <a:rPr lang="en-US" sz="3200" dirty="0">
                <a:ea typeface="Calibri" panose="020F0502020204030204" pitchFamily="34" charset="0"/>
              </a:rPr>
              <a:t> – </a:t>
            </a:r>
            <a:r>
              <a:rPr lang="en-US" sz="3200" i="1" dirty="0" err="1">
                <a:ea typeface="Calibri" panose="020F0502020204030204" pitchFamily="34" charset="0"/>
              </a:rPr>
              <a:t>kōmos</a:t>
            </a:r>
            <a:r>
              <a:rPr lang="en-US" sz="3200" i="1" dirty="0">
                <a:ea typeface="Calibri" panose="020F0502020204030204" pitchFamily="34" charset="0"/>
              </a:rPr>
              <a:t> </a:t>
            </a:r>
            <a:r>
              <a:rPr lang="en-US" sz="3200" dirty="0">
                <a:ea typeface="Calibri" panose="020F0502020204030204" pitchFamily="34" charset="0"/>
              </a:rPr>
              <a:t>– a carousal (as if letting loose) (STRONG)</a:t>
            </a:r>
          </a:p>
          <a:p>
            <a:pPr marL="693738" lvl="2" indent="-236538">
              <a:spcBef>
                <a:spcPts val="0"/>
              </a:spcBef>
            </a:pPr>
            <a:r>
              <a:rPr lang="en-US" sz="3200" dirty="0">
                <a:ea typeface="Calibri" panose="020F0502020204030204" pitchFamily="34" charset="0"/>
              </a:rPr>
              <a:t>“In the cities such entertainments grew into carouses, in which the party of </a:t>
            </a:r>
            <a:r>
              <a:rPr lang="en-US" sz="3200" dirty="0" err="1">
                <a:ea typeface="Calibri" panose="020F0502020204030204" pitchFamily="34" charset="0"/>
              </a:rPr>
              <a:t>revellers</a:t>
            </a:r>
            <a:r>
              <a:rPr lang="en-US" sz="3200" dirty="0">
                <a:ea typeface="Calibri" panose="020F0502020204030204" pitchFamily="34" charset="0"/>
              </a:rPr>
              <a:t> paraded the streets with torches, singing, dancing, and all kinds of frolics.” </a:t>
            </a:r>
          </a:p>
          <a:p>
            <a:pPr marL="457200" lvl="2" indent="0" algn="r">
              <a:spcBef>
                <a:spcPts val="0"/>
              </a:spcBef>
              <a:buNone/>
            </a:pPr>
            <a:r>
              <a:rPr lang="en-US" sz="2400" dirty="0">
                <a:ea typeface="Calibri" panose="020F0502020204030204" pitchFamily="34" charset="0"/>
              </a:rPr>
              <a:t>(Vincent, M.R. </a:t>
            </a:r>
            <a:r>
              <a:rPr lang="en-US" sz="2400" i="1" dirty="0">
                <a:ea typeface="Calibri" panose="020F0502020204030204" pitchFamily="34" charset="0"/>
              </a:rPr>
              <a:t>Word Studies in the New Testament</a:t>
            </a:r>
            <a:r>
              <a:rPr lang="en-US" sz="2400" dirty="0">
                <a:ea typeface="Calibri" panose="020F0502020204030204" pitchFamily="34" charset="0"/>
              </a:rPr>
              <a:t>)</a:t>
            </a:r>
            <a:endParaRPr lang="en-US" sz="3200" dirty="0">
              <a:ea typeface="Calibri" panose="020F0502020204030204" pitchFamily="34" charset="0"/>
            </a:endParaRPr>
          </a:p>
        </p:txBody>
      </p:sp>
      <p:pic>
        <p:nvPicPr>
          <p:cNvPr id="7" name="Picture 6">
            <a:extLst>
              <a:ext uri="{FF2B5EF4-FFF2-40B4-BE49-F238E27FC236}">
                <a16:creationId xmlns:a16="http://schemas.microsoft.com/office/drawing/2014/main" id="{DC074D98-F4AC-93F4-162F-E3EDCC717818}"/>
              </a:ext>
            </a:extLst>
          </p:cNvPr>
          <p:cNvPicPr>
            <a:picLocks noChangeAspect="1"/>
          </p:cNvPicPr>
          <p:nvPr/>
        </p:nvPicPr>
        <p:blipFill>
          <a:blip r:embed="rId3"/>
          <a:stretch>
            <a:fillRect/>
          </a:stretch>
        </p:blipFill>
        <p:spPr>
          <a:xfrm>
            <a:off x="0" y="12526"/>
            <a:ext cx="8892150" cy="1791133"/>
          </a:xfrm>
          <a:prstGeom prst="rect">
            <a:avLst/>
          </a:prstGeom>
        </p:spPr>
      </p:pic>
    </p:spTree>
    <p:extLst>
      <p:ext uri="{BB962C8B-B14F-4D97-AF65-F5344CB8AC3E}">
        <p14:creationId xmlns:p14="http://schemas.microsoft.com/office/powerpoint/2010/main" val="12591999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1000"/>
                                        <p:tgtEl>
                                          <p:spTgt spid="3">
                                            <p:txEl>
                                              <p:pRg st="3" end="3"/>
                                            </p:txEl>
                                          </p:spTgt>
                                        </p:tgtEl>
                                      </p:cBhvr>
                                    </p:animEffect>
                                    <p:anim calcmode="lin" valueType="num">
                                      <p:cBhvr>
                                        <p:cTn id="8"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3" end="3"/>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fade">
                                      <p:cBhvr>
                                        <p:cTn id="12" dur="1000"/>
                                        <p:tgtEl>
                                          <p:spTgt spid="3">
                                            <p:txEl>
                                              <p:pRg st="4" end="4"/>
                                            </p:txEl>
                                          </p:spTgt>
                                        </p:tgtEl>
                                      </p:cBhvr>
                                    </p:animEffect>
                                    <p:anim calcmode="lin" valueType="num">
                                      <p:cBhvr>
                                        <p:cTn id="13"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E2D1BC5C-5612-53DB-97C9-379F534E61C8}"/>
              </a:ext>
            </a:extLst>
          </p:cNvPr>
          <p:cNvPicPr>
            <a:picLocks noChangeAspect="1"/>
          </p:cNvPicPr>
          <p:nvPr/>
        </p:nvPicPr>
        <p:blipFill>
          <a:blip r:embed="rId2"/>
          <a:stretch>
            <a:fillRect/>
          </a:stretch>
        </p:blipFill>
        <p:spPr>
          <a:xfrm>
            <a:off x="5839419" y="5273172"/>
            <a:ext cx="3640873" cy="2088148"/>
          </a:xfrm>
          <a:prstGeom prst="rect">
            <a:avLst/>
          </a:prstGeom>
        </p:spPr>
      </p:pic>
      <p:sp>
        <p:nvSpPr>
          <p:cNvPr id="3" name="Content Placeholder 2">
            <a:extLst>
              <a:ext uri="{FF2B5EF4-FFF2-40B4-BE49-F238E27FC236}">
                <a16:creationId xmlns:a16="http://schemas.microsoft.com/office/drawing/2014/main" id="{19690049-51BC-3D2A-1C82-25574DD8B091}"/>
              </a:ext>
            </a:extLst>
          </p:cNvPr>
          <p:cNvSpPr>
            <a:spLocks noGrp="1"/>
          </p:cNvSpPr>
          <p:nvPr>
            <p:ph idx="1"/>
          </p:nvPr>
        </p:nvSpPr>
        <p:spPr>
          <a:xfrm>
            <a:off x="251948" y="1634932"/>
            <a:ext cx="8640103" cy="4944287"/>
          </a:xfrm>
        </p:spPr>
        <p:txBody>
          <a:bodyPr>
            <a:normAutofit/>
          </a:bodyPr>
          <a:lstStyle/>
          <a:p>
            <a:pPr marL="11113" marR="0" lvl="1" indent="0">
              <a:spcBef>
                <a:spcPts val="0"/>
              </a:spcBef>
              <a:spcAft>
                <a:spcPts val="0"/>
              </a:spcAft>
              <a:buNone/>
            </a:pPr>
            <a:r>
              <a:rPr lang="en-US" sz="3600" b="1" dirty="0">
                <a:ea typeface="Calibri" panose="020F0502020204030204" pitchFamily="34" charset="0"/>
              </a:rPr>
              <a:t>Bible Condemnation of Lewdness and Lust</a:t>
            </a:r>
          </a:p>
          <a:p>
            <a:pPr marL="236538" lvl="1" indent="-236538">
              <a:spcBef>
                <a:spcPts val="0"/>
              </a:spcBef>
              <a:buClr>
                <a:schemeClr val="tx1"/>
              </a:buClr>
            </a:pPr>
            <a:r>
              <a:rPr lang="en-US" sz="3200" dirty="0">
                <a:solidFill>
                  <a:srgbClr val="FFC000"/>
                </a:solidFill>
                <a:effectLst>
                  <a:outerShdw blurRad="50800" dist="38100" dir="5400000" algn="t" rotWithShape="0">
                    <a:prstClr val="black"/>
                  </a:outerShdw>
                </a:effectLst>
                <a:ea typeface="Calibri" panose="020F0502020204030204" pitchFamily="34" charset="0"/>
              </a:rPr>
              <a:t>1 Peter 4:3; Galatians 5:19; 2 Corinthians 12:22; Romans 13:13</a:t>
            </a:r>
          </a:p>
          <a:p>
            <a:pPr marL="236538" lvl="1" indent="-236538">
              <a:spcBef>
                <a:spcPts val="0"/>
              </a:spcBef>
            </a:pPr>
            <a:r>
              <a:rPr lang="en-US" sz="3200" b="1" dirty="0">
                <a:ea typeface="Calibri" panose="020F0502020204030204" pitchFamily="34" charset="0"/>
              </a:rPr>
              <a:t>Lust </a:t>
            </a:r>
            <a:r>
              <a:rPr lang="en-US" sz="3200" dirty="0">
                <a:ea typeface="Calibri" panose="020F0502020204030204" pitchFamily="34" charset="0"/>
              </a:rPr>
              <a:t>– </a:t>
            </a:r>
            <a:r>
              <a:rPr lang="en-US" sz="3200" i="1" dirty="0" err="1">
                <a:ea typeface="Calibri" panose="020F0502020204030204" pitchFamily="34" charset="0"/>
              </a:rPr>
              <a:t>epithymia</a:t>
            </a:r>
            <a:r>
              <a:rPr lang="en-US" sz="3200" dirty="0">
                <a:ea typeface="Calibri" panose="020F0502020204030204" pitchFamily="34" charset="0"/>
              </a:rPr>
              <a:t> – a desire for </a:t>
            </a:r>
            <a:r>
              <a:rPr lang="en-US" sz="3200" dirty="0" err="1">
                <a:ea typeface="Calibri" panose="020F0502020204030204" pitchFamily="34" charset="0"/>
              </a:rPr>
              <a:t>someth</a:t>
            </a:r>
            <a:r>
              <a:rPr lang="en-US" sz="3200" dirty="0">
                <a:ea typeface="Calibri" panose="020F0502020204030204" pitchFamily="34" charset="0"/>
              </a:rPr>
              <a:t>. forbidden or simply inordinate, craving, lust (BDAG)</a:t>
            </a:r>
          </a:p>
          <a:p>
            <a:pPr marL="236538" lvl="1" indent="-236538">
              <a:spcBef>
                <a:spcPts val="0"/>
              </a:spcBef>
            </a:pPr>
            <a:r>
              <a:rPr lang="en-US" sz="3200" b="1" dirty="0">
                <a:ea typeface="Calibri" panose="020F0502020204030204" pitchFamily="34" charset="0"/>
              </a:rPr>
              <a:t>Lewdness</a:t>
            </a:r>
            <a:r>
              <a:rPr lang="en-US" sz="3200" dirty="0">
                <a:ea typeface="Calibri" panose="020F0502020204030204" pitchFamily="34" charset="0"/>
              </a:rPr>
              <a:t> – </a:t>
            </a:r>
            <a:r>
              <a:rPr lang="en-US" sz="3200" i="1" dirty="0" err="1">
                <a:ea typeface="Calibri" panose="020F0502020204030204" pitchFamily="34" charset="0"/>
              </a:rPr>
              <a:t>aselgeia</a:t>
            </a:r>
            <a:r>
              <a:rPr lang="en-US" sz="3200" dirty="0">
                <a:ea typeface="Calibri" panose="020F0502020204030204" pitchFamily="34" charset="0"/>
              </a:rPr>
              <a:t> – wanton (acts or) manners, as filthy words, indecent bodily movements, unchaste handling of males and females, etc. (THAYER)</a:t>
            </a:r>
          </a:p>
        </p:txBody>
      </p:sp>
      <p:pic>
        <p:nvPicPr>
          <p:cNvPr id="7" name="Picture 6">
            <a:extLst>
              <a:ext uri="{FF2B5EF4-FFF2-40B4-BE49-F238E27FC236}">
                <a16:creationId xmlns:a16="http://schemas.microsoft.com/office/drawing/2014/main" id="{781A43C5-40DE-F524-D468-D8F69A5818E1}"/>
              </a:ext>
            </a:extLst>
          </p:cNvPr>
          <p:cNvPicPr>
            <a:picLocks noChangeAspect="1"/>
          </p:cNvPicPr>
          <p:nvPr/>
        </p:nvPicPr>
        <p:blipFill>
          <a:blip r:embed="rId3"/>
          <a:stretch>
            <a:fillRect/>
          </a:stretch>
        </p:blipFill>
        <p:spPr>
          <a:xfrm>
            <a:off x="0" y="12526"/>
            <a:ext cx="8892150" cy="1791133"/>
          </a:xfrm>
          <a:prstGeom prst="rect">
            <a:avLst/>
          </a:prstGeom>
        </p:spPr>
      </p:pic>
    </p:spTree>
    <p:extLst>
      <p:ext uri="{BB962C8B-B14F-4D97-AF65-F5344CB8AC3E}">
        <p14:creationId xmlns:p14="http://schemas.microsoft.com/office/powerpoint/2010/main" val="39905104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Effect transition="in" filter="fade">
                                      <p:cBhvr>
                                        <p:cTn id="24" dur="1000"/>
                                        <p:tgtEl>
                                          <p:spTgt spid="3">
                                            <p:txEl>
                                              <p:pRg st="3" end="3"/>
                                            </p:txEl>
                                          </p:spTgt>
                                        </p:tgtEl>
                                      </p:cBhvr>
                                    </p:animEffect>
                                    <p:anim calcmode="lin" valueType="num">
                                      <p:cBhvr>
                                        <p:cTn id="2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E2D1BC5C-5612-53DB-97C9-379F534E61C8}"/>
              </a:ext>
            </a:extLst>
          </p:cNvPr>
          <p:cNvPicPr>
            <a:picLocks noChangeAspect="1"/>
          </p:cNvPicPr>
          <p:nvPr/>
        </p:nvPicPr>
        <p:blipFill>
          <a:blip r:embed="rId2"/>
          <a:stretch>
            <a:fillRect/>
          </a:stretch>
        </p:blipFill>
        <p:spPr>
          <a:xfrm>
            <a:off x="5839419" y="5273172"/>
            <a:ext cx="3640873" cy="2088148"/>
          </a:xfrm>
          <a:prstGeom prst="rect">
            <a:avLst/>
          </a:prstGeom>
        </p:spPr>
      </p:pic>
      <p:sp>
        <p:nvSpPr>
          <p:cNvPr id="3" name="Content Placeholder 2">
            <a:extLst>
              <a:ext uri="{FF2B5EF4-FFF2-40B4-BE49-F238E27FC236}">
                <a16:creationId xmlns:a16="http://schemas.microsoft.com/office/drawing/2014/main" id="{19690049-51BC-3D2A-1C82-25574DD8B091}"/>
              </a:ext>
            </a:extLst>
          </p:cNvPr>
          <p:cNvSpPr>
            <a:spLocks noGrp="1"/>
          </p:cNvSpPr>
          <p:nvPr>
            <p:ph idx="1"/>
          </p:nvPr>
        </p:nvSpPr>
        <p:spPr>
          <a:xfrm>
            <a:off x="251948" y="1634932"/>
            <a:ext cx="8640103" cy="4944287"/>
          </a:xfrm>
        </p:spPr>
        <p:txBody>
          <a:bodyPr>
            <a:normAutofit/>
          </a:bodyPr>
          <a:lstStyle/>
          <a:p>
            <a:pPr marL="11113" marR="0" lvl="1" indent="0">
              <a:spcBef>
                <a:spcPts val="0"/>
              </a:spcBef>
              <a:spcAft>
                <a:spcPts val="0"/>
              </a:spcAft>
              <a:buNone/>
            </a:pPr>
            <a:r>
              <a:rPr lang="en-US" sz="3600" b="1" dirty="0">
                <a:ea typeface="Calibri" panose="020F0502020204030204" pitchFamily="34" charset="0"/>
              </a:rPr>
              <a:t>Bible Condemnation of Lewdness and Lust</a:t>
            </a:r>
          </a:p>
          <a:p>
            <a:pPr marL="236538" lvl="1" indent="-236538">
              <a:spcBef>
                <a:spcPts val="0"/>
              </a:spcBef>
              <a:buClr>
                <a:schemeClr val="tx1"/>
              </a:buClr>
            </a:pPr>
            <a:r>
              <a:rPr lang="en-US" sz="3200" dirty="0">
                <a:solidFill>
                  <a:srgbClr val="FFC000"/>
                </a:solidFill>
                <a:effectLst>
                  <a:outerShdw blurRad="50800" dist="38100" dir="5400000" algn="t" rotWithShape="0">
                    <a:prstClr val="black"/>
                  </a:outerShdw>
                </a:effectLst>
                <a:ea typeface="Calibri" panose="020F0502020204030204" pitchFamily="34" charset="0"/>
              </a:rPr>
              <a:t>1 Peter 4:3; Galatians 5:19; 2 Corinthians 12:22; Romans 13:13</a:t>
            </a:r>
          </a:p>
          <a:p>
            <a:pPr marL="236538" lvl="1" indent="-236538">
              <a:spcBef>
                <a:spcPts val="0"/>
              </a:spcBef>
            </a:pPr>
            <a:r>
              <a:rPr lang="en-US" sz="3200" dirty="0">
                <a:ea typeface="Calibri" panose="020F0502020204030204" pitchFamily="34" charset="0"/>
              </a:rPr>
              <a:t>Progression: Lust </a:t>
            </a:r>
            <a:r>
              <a:rPr lang="en-US" sz="3200" dirty="0">
                <a:ea typeface="Calibri" panose="020F0502020204030204" pitchFamily="34" charset="0"/>
                <a:sym typeface="Wingdings" pitchFamily="2" charset="2"/>
              </a:rPr>
              <a:t> Lewdness  Fornication</a:t>
            </a:r>
            <a:endParaRPr lang="en-US" sz="3200" dirty="0">
              <a:ea typeface="Calibri" panose="020F0502020204030204" pitchFamily="34" charset="0"/>
            </a:endParaRPr>
          </a:p>
        </p:txBody>
      </p:sp>
      <p:pic>
        <p:nvPicPr>
          <p:cNvPr id="7" name="Picture 6">
            <a:extLst>
              <a:ext uri="{FF2B5EF4-FFF2-40B4-BE49-F238E27FC236}">
                <a16:creationId xmlns:a16="http://schemas.microsoft.com/office/drawing/2014/main" id="{AE2AE056-E0B3-9F9E-232C-9907EDFEA563}"/>
              </a:ext>
            </a:extLst>
          </p:cNvPr>
          <p:cNvPicPr>
            <a:picLocks noChangeAspect="1"/>
          </p:cNvPicPr>
          <p:nvPr/>
        </p:nvPicPr>
        <p:blipFill>
          <a:blip r:embed="rId3"/>
          <a:stretch>
            <a:fillRect/>
          </a:stretch>
        </p:blipFill>
        <p:spPr>
          <a:xfrm>
            <a:off x="0" y="12526"/>
            <a:ext cx="8892150" cy="1791133"/>
          </a:xfrm>
          <a:prstGeom prst="rect">
            <a:avLst/>
          </a:prstGeom>
        </p:spPr>
      </p:pic>
    </p:spTree>
    <p:extLst>
      <p:ext uri="{BB962C8B-B14F-4D97-AF65-F5344CB8AC3E}">
        <p14:creationId xmlns:p14="http://schemas.microsoft.com/office/powerpoint/2010/main" val="32463047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6C695DAD-A05C-FC40-A494-2DB3F117BBB6}"/>
              </a:ext>
            </a:extLst>
          </p:cNvPr>
          <p:cNvPicPr>
            <a:picLocks noChangeAspect="1"/>
          </p:cNvPicPr>
          <p:nvPr/>
        </p:nvPicPr>
        <p:blipFill>
          <a:blip r:embed="rId2"/>
          <a:stretch>
            <a:fillRect/>
          </a:stretch>
        </p:blipFill>
        <p:spPr>
          <a:xfrm>
            <a:off x="0" y="13918"/>
            <a:ext cx="8874781" cy="1787634"/>
          </a:xfrm>
          <a:prstGeom prst="rect">
            <a:avLst/>
          </a:prstGeom>
        </p:spPr>
      </p:pic>
      <p:pic>
        <p:nvPicPr>
          <p:cNvPr id="4" name="Picture 3">
            <a:extLst>
              <a:ext uri="{FF2B5EF4-FFF2-40B4-BE49-F238E27FC236}">
                <a16:creationId xmlns:a16="http://schemas.microsoft.com/office/drawing/2014/main" id="{E2D1BC5C-5612-53DB-97C9-379F534E61C8}"/>
              </a:ext>
            </a:extLst>
          </p:cNvPr>
          <p:cNvPicPr>
            <a:picLocks noChangeAspect="1"/>
          </p:cNvPicPr>
          <p:nvPr/>
        </p:nvPicPr>
        <p:blipFill>
          <a:blip r:embed="rId3"/>
          <a:stretch>
            <a:fillRect/>
          </a:stretch>
        </p:blipFill>
        <p:spPr>
          <a:xfrm>
            <a:off x="5839419" y="5273172"/>
            <a:ext cx="3640873" cy="2088148"/>
          </a:xfrm>
          <a:prstGeom prst="rect">
            <a:avLst/>
          </a:prstGeom>
        </p:spPr>
      </p:pic>
      <p:sp>
        <p:nvSpPr>
          <p:cNvPr id="3" name="Content Placeholder 2">
            <a:extLst>
              <a:ext uri="{FF2B5EF4-FFF2-40B4-BE49-F238E27FC236}">
                <a16:creationId xmlns:a16="http://schemas.microsoft.com/office/drawing/2014/main" id="{19690049-51BC-3D2A-1C82-25574DD8B091}"/>
              </a:ext>
            </a:extLst>
          </p:cNvPr>
          <p:cNvSpPr>
            <a:spLocks noGrp="1"/>
          </p:cNvSpPr>
          <p:nvPr>
            <p:ph idx="1"/>
          </p:nvPr>
        </p:nvSpPr>
        <p:spPr>
          <a:xfrm>
            <a:off x="251948" y="1634932"/>
            <a:ext cx="8640103" cy="4944287"/>
          </a:xfrm>
        </p:spPr>
        <p:txBody>
          <a:bodyPr>
            <a:normAutofit/>
          </a:bodyPr>
          <a:lstStyle/>
          <a:p>
            <a:pPr marL="0" lvl="1" indent="0">
              <a:spcBef>
                <a:spcPts val="0"/>
              </a:spcBef>
              <a:buClr>
                <a:schemeClr val="tx1"/>
              </a:buClr>
              <a:buNone/>
            </a:pPr>
            <a:r>
              <a:rPr lang="en-US" sz="3200" dirty="0">
                <a:ea typeface="Calibri" panose="020F0502020204030204" pitchFamily="34" charset="0"/>
              </a:rPr>
              <a:t>“Courtship dances, for example, allow the dancers to display their </a:t>
            </a:r>
            <a:r>
              <a:rPr lang="en-US" sz="3200" dirty="0" err="1">
                <a:ea typeface="Calibri" panose="020F0502020204030204" pitchFamily="34" charset="0"/>
              </a:rPr>
              <a:t>vigour</a:t>
            </a:r>
            <a:r>
              <a:rPr lang="en-US" sz="3200" dirty="0">
                <a:ea typeface="Calibri" panose="020F0502020204030204" pitchFamily="34" charset="0"/>
              </a:rPr>
              <a:t> and attractiveness and to engage in socially accepted physical contact between the sexes. (The waltz, a relatively modern example of the courtship dance, was banned at certain times because its flagrant contact between the dancers was considered indecent.)”</a:t>
            </a:r>
          </a:p>
          <a:p>
            <a:pPr marL="0" lvl="1" indent="0" algn="r">
              <a:spcBef>
                <a:spcPts val="0"/>
              </a:spcBef>
              <a:buClr>
                <a:schemeClr val="tx1"/>
              </a:buClr>
              <a:buNone/>
            </a:pPr>
            <a:r>
              <a:rPr lang="en-US" dirty="0">
                <a:ea typeface="Calibri" panose="020F0502020204030204" pitchFamily="34" charset="0"/>
              </a:rPr>
              <a:t>(</a:t>
            </a:r>
            <a:r>
              <a:rPr lang="en-US" dirty="0" err="1">
                <a:ea typeface="Calibri" panose="020F0502020204030204" pitchFamily="34" charset="0"/>
              </a:rPr>
              <a:t>Mackrell</a:t>
            </a:r>
            <a:r>
              <a:rPr lang="en-US" dirty="0">
                <a:ea typeface="Calibri" panose="020F0502020204030204" pitchFamily="34" charset="0"/>
              </a:rPr>
              <a:t>, Judith R.. "dance". </a:t>
            </a:r>
            <a:r>
              <a:rPr lang="en-US" i="1" dirty="0">
                <a:ea typeface="Calibri" panose="020F0502020204030204" pitchFamily="34" charset="0"/>
              </a:rPr>
              <a:t>Encyclopedia Britannica</a:t>
            </a:r>
            <a:r>
              <a:rPr lang="en-US" dirty="0">
                <a:ea typeface="Calibri" panose="020F0502020204030204" pitchFamily="34" charset="0"/>
              </a:rPr>
              <a:t>, 11 Nov. 2022, https://</a:t>
            </a:r>
            <a:r>
              <a:rPr lang="en-US" dirty="0" err="1">
                <a:ea typeface="Calibri" panose="020F0502020204030204" pitchFamily="34" charset="0"/>
              </a:rPr>
              <a:t>www.britannica.com</a:t>
            </a:r>
            <a:r>
              <a:rPr lang="en-US" dirty="0">
                <a:ea typeface="Calibri" panose="020F0502020204030204" pitchFamily="34" charset="0"/>
              </a:rPr>
              <a:t>/art/dance. Accessed 8 March 2023.)</a:t>
            </a:r>
            <a:endParaRPr lang="en-US" sz="3200" dirty="0">
              <a:ea typeface="Calibri" panose="020F0502020204030204" pitchFamily="34" charset="0"/>
            </a:endParaRPr>
          </a:p>
        </p:txBody>
      </p:sp>
    </p:spTree>
    <p:extLst>
      <p:ext uri="{BB962C8B-B14F-4D97-AF65-F5344CB8AC3E}">
        <p14:creationId xmlns:p14="http://schemas.microsoft.com/office/powerpoint/2010/main" val="1711864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1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E2D1BC5C-5612-53DB-97C9-379F534E61C8}"/>
              </a:ext>
            </a:extLst>
          </p:cNvPr>
          <p:cNvPicPr>
            <a:picLocks noChangeAspect="1"/>
          </p:cNvPicPr>
          <p:nvPr/>
        </p:nvPicPr>
        <p:blipFill>
          <a:blip r:embed="rId2"/>
          <a:stretch>
            <a:fillRect/>
          </a:stretch>
        </p:blipFill>
        <p:spPr>
          <a:xfrm>
            <a:off x="5839419" y="5273172"/>
            <a:ext cx="3640873" cy="2088148"/>
          </a:xfrm>
          <a:prstGeom prst="rect">
            <a:avLst/>
          </a:prstGeom>
        </p:spPr>
      </p:pic>
      <p:sp>
        <p:nvSpPr>
          <p:cNvPr id="3" name="Content Placeholder 2">
            <a:extLst>
              <a:ext uri="{FF2B5EF4-FFF2-40B4-BE49-F238E27FC236}">
                <a16:creationId xmlns:a16="http://schemas.microsoft.com/office/drawing/2014/main" id="{19690049-51BC-3D2A-1C82-25574DD8B091}"/>
              </a:ext>
            </a:extLst>
          </p:cNvPr>
          <p:cNvSpPr>
            <a:spLocks noGrp="1"/>
          </p:cNvSpPr>
          <p:nvPr>
            <p:ph idx="1"/>
          </p:nvPr>
        </p:nvSpPr>
        <p:spPr>
          <a:xfrm>
            <a:off x="251948" y="1634932"/>
            <a:ext cx="8640103" cy="4944287"/>
          </a:xfrm>
        </p:spPr>
        <p:txBody>
          <a:bodyPr>
            <a:normAutofit fontScale="92500" lnSpcReduction="10000"/>
          </a:bodyPr>
          <a:lstStyle/>
          <a:p>
            <a:pPr marL="0" lvl="1" indent="0">
              <a:spcBef>
                <a:spcPts val="0"/>
              </a:spcBef>
              <a:buClr>
                <a:schemeClr val="tx1"/>
              </a:buClr>
              <a:buNone/>
            </a:pPr>
            <a:r>
              <a:rPr lang="en-US" sz="3200" dirty="0">
                <a:ea typeface="Calibri" panose="020F0502020204030204" pitchFamily="34" charset="0"/>
              </a:rPr>
              <a:t>“Dance is sex with clothes on… Dancing is a way to show a partner a link to something ancestral; carnal, even. Through this incendiary and titillating experience -- showing our rhythm and ability to dance -- we provoke those who watch us…Dancing hides inhibitions way better than alcohol… In dance, we make eye contact, we touch, and we use sound to manipulate our bodies and emotions. This same behavior can be transferred to the bedroom with great ease.” </a:t>
            </a:r>
          </a:p>
          <a:p>
            <a:pPr marL="0" lvl="1" indent="0" algn="r">
              <a:spcBef>
                <a:spcPts val="0"/>
              </a:spcBef>
              <a:buClr>
                <a:schemeClr val="tx1"/>
              </a:buClr>
              <a:buNone/>
            </a:pPr>
            <a:r>
              <a:rPr lang="en-US" dirty="0">
                <a:ea typeface="Calibri" panose="020F0502020204030204" pitchFamily="34" charset="0"/>
              </a:rPr>
              <a:t>(</a:t>
            </a:r>
            <a:r>
              <a:rPr lang="en-US" dirty="0" err="1">
                <a:ea typeface="Calibri" panose="020F0502020204030204" pitchFamily="34" charset="0"/>
              </a:rPr>
              <a:t>Janeskela</a:t>
            </a:r>
            <a:r>
              <a:rPr lang="en-US" dirty="0">
                <a:ea typeface="Calibri" panose="020F0502020204030204" pitchFamily="34" charset="0"/>
              </a:rPr>
              <a:t>, Jacklyn. “How dancing Makes You A Better Lover”. </a:t>
            </a:r>
            <a:r>
              <a:rPr lang="en-US" i="1" dirty="0">
                <a:ea typeface="Calibri" panose="020F0502020204030204" pitchFamily="34" charset="0"/>
              </a:rPr>
              <a:t>Thrillist</a:t>
            </a:r>
            <a:r>
              <a:rPr lang="en-US" dirty="0">
                <a:ea typeface="Calibri" panose="020F0502020204030204" pitchFamily="34" charset="0"/>
              </a:rPr>
              <a:t>, 26 April 2016, https://</a:t>
            </a:r>
            <a:r>
              <a:rPr lang="en-US" dirty="0" err="1">
                <a:ea typeface="Calibri" panose="020F0502020204030204" pitchFamily="34" charset="0"/>
              </a:rPr>
              <a:t>www.thrillist.com</a:t>
            </a:r>
            <a:r>
              <a:rPr lang="en-US" dirty="0">
                <a:ea typeface="Calibri" panose="020F0502020204030204" pitchFamily="34" charset="0"/>
              </a:rPr>
              <a:t>/sex-dating/nation/7-ways-dancing-makes-you-better-in-bed. Accessed 8 March 2023.)</a:t>
            </a:r>
            <a:endParaRPr lang="en-US" sz="3200" dirty="0">
              <a:ea typeface="Calibri" panose="020F0502020204030204" pitchFamily="34" charset="0"/>
            </a:endParaRPr>
          </a:p>
        </p:txBody>
      </p:sp>
      <p:pic>
        <p:nvPicPr>
          <p:cNvPr id="7" name="Picture 6">
            <a:extLst>
              <a:ext uri="{FF2B5EF4-FFF2-40B4-BE49-F238E27FC236}">
                <a16:creationId xmlns:a16="http://schemas.microsoft.com/office/drawing/2014/main" id="{E2D7AE27-F0E1-5E09-848A-295767C182F7}"/>
              </a:ext>
            </a:extLst>
          </p:cNvPr>
          <p:cNvPicPr>
            <a:picLocks noChangeAspect="1"/>
          </p:cNvPicPr>
          <p:nvPr/>
        </p:nvPicPr>
        <p:blipFill>
          <a:blip r:embed="rId3"/>
          <a:stretch>
            <a:fillRect/>
          </a:stretch>
        </p:blipFill>
        <p:spPr>
          <a:xfrm>
            <a:off x="0" y="13918"/>
            <a:ext cx="8874781" cy="1787634"/>
          </a:xfrm>
          <a:prstGeom prst="rect">
            <a:avLst/>
          </a:prstGeom>
        </p:spPr>
      </p:pic>
    </p:spTree>
    <p:extLst>
      <p:ext uri="{BB962C8B-B14F-4D97-AF65-F5344CB8AC3E}">
        <p14:creationId xmlns:p14="http://schemas.microsoft.com/office/powerpoint/2010/main" val="24838335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1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E2D1BC5C-5612-53DB-97C9-379F534E61C8}"/>
              </a:ext>
            </a:extLst>
          </p:cNvPr>
          <p:cNvPicPr>
            <a:picLocks noChangeAspect="1"/>
          </p:cNvPicPr>
          <p:nvPr/>
        </p:nvPicPr>
        <p:blipFill>
          <a:blip r:embed="rId2"/>
          <a:stretch>
            <a:fillRect/>
          </a:stretch>
        </p:blipFill>
        <p:spPr>
          <a:xfrm>
            <a:off x="5839419" y="5273172"/>
            <a:ext cx="3640873" cy="2088148"/>
          </a:xfrm>
          <a:prstGeom prst="rect">
            <a:avLst/>
          </a:prstGeom>
        </p:spPr>
      </p:pic>
      <p:sp>
        <p:nvSpPr>
          <p:cNvPr id="3" name="Content Placeholder 2">
            <a:extLst>
              <a:ext uri="{FF2B5EF4-FFF2-40B4-BE49-F238E27FC236}">
                <a16:creationId xmlns:a16="http://schemas.microsoft.com/office/drawing/2014/main" id="{19690049-51BC-3D2A-1C82-25574DD8B091}"/>
              </a:ext>
            </a:extLst>
          </p:cNvPr>
          <p:cNvSpPr>
            <a:spLocks noGrp="1"/>
          </p:cNvSpPr>
          <p:nvPr>
            <p:ph idx="1"/>
          </p:nvPr>
        </p:nvSpPr>
        <p:spPr>
          <a:xfrm>
            <a:off x="251948" y="1634932"/>
            <a:ext cx="8640103" cy="4944287"/>
          </a:xfrm>
        </p:spPr>
        <p:txBody>
          <a:bodyPr>
            <a:normAutofit/>
          </a:bodyPr>
          <a:lstStyle/>
          <a:p>
            <a:pPr marL="0" lvl="1" indent="0">
              <a:spcBef>
                <a:spcPts val="0"/>
              </a:spcBef>
              <a:buClr>
                <a:schemeClr val="tx1"/>
              </a:buClr>
              <a:buNone/>
            </a:pPr>
            <a:r>
              <a:rPr lang="en-US" sz="3200" dirty="0">
                <a:ea typeface="Calibri" panose="020F0502020204030204" pitchFamily="34" charset="0"/>
              </a:rPr>
              <a:t>“It's no surprise that nightclubs are dark places. They foster feelings of lust, sex, and sometimes when we dance there, we can go through the stages of fancying, loving, fumbling foreplay, intercourse…just by making eye contact, and holding it, with someone on the other side of the dance floor.” </a:t>
            </a:r>
          </a:p>
          <a:p>
            <a:pPr marL="0" lvl="1" indent="0" algn="r">
              <a:spcBef>
                <a:spcPts val="0"/>
              </a:spcBef>
              <a:buClr>
                <a:schemeClr val="tx1"/>
              </a:buClr>
              <a:buNone/>
            </a:pPr>
            <a:r>
              <a:rPr lang="en-US" dirty="0">
                <a:ea typeface="Calibri" panose="020F0502020204030204" pitchFamily="34" charset="0"/>
              </a:rPr>
              <a:t>(</a:t>
            </a:r>
            <a:r>
              <a:rPr lang="en-US" dirty="0" err="1">
                <a:ea typeface="Calibri" panose="020F0502020204030204" pitchFamily="34" charset="0"/>
              </a:rPr>
              <a:t>Lovatt</a:t>
            </a:r>
            <a:r>
              <a:rPr lang="en-US" dirty="0">
                <a:ea typeface="Calibri" panose="020F0502020204030204" pitchFamily="34" charset="0"/>
              </a:rPr>
              <a:t>, Peter. “Sex and Dancing”. </a:t>
            </a:r>
            <a:r>
              <a:rPr lang="en-US" i="1" dirty="0">
                <a:ea typeface="Calibri" panose="020F0502020204030204" pitchFamily="34" charset="0"/>
              </a:rPr>
              <a:t>Psychology Today</a:t>
            </a:r>
            <a:r>
              <a:rPr lang="en-US" dirty="0">
                <a:ea typeface="Calibri" panose="020F0502020204030204" pitchFamily="34" charset="0"/>
              </a:rPr>
              <a:t>, 12 March 2010, https://</a:t>
            </a:r>
            <a:r>
              <a:rPr lang="en-US" dirty="0" err="1">
                <a:ea typeface="Calibri" panose="020F0502020204030204" pitchFamily="34" charset="0"/>
              </a:rPr>
              <a:t>www.psychologytoday.com</a:t>
            </a:r>
            <a:r>
              <a:rPr lang="en-US" dirty="0">
                <a:ea typeface="Calibri" panose="020F0502020204030204" pitchFamily="34" charset="0"/>
              </a:rPr>
              <a:t>/us/blog/dance-psychology/201003/sex-and-dancing. Accessed 8 March 2023)</a:t>
            </a:r>
            <a:endParaRPr lang="en-US" sz="3200" dirty="0">
              <a:ea typeface="Calibri" panose="020F0502020204030204" pitchFamily="34" charset="0"/>
            </a:endParaRPr>
          </a:p>
        </p:txBody>
      </p:sp>
      <p:pic>
        <p:nvPicPr>
          <p:cNvPr id="7" name="Picture 6">
            <a:extLst>
              <a:ext uri="{FF2B5EF4-FFF2-40B4-BE49-F238E27FC236}">
                <a16:creationId xmlns:a16="http://schemas.microsoft.com/office/drawing/2014/main" id="{20117E16-A1F9-C178-A242-1E19A5943E48}"/>
              </a:ext>
            </a:extLst>
          </p:cNvPr>
          <p:cNvPicPr>
            <a:picLocks noChangeAspect="1"/>
          </p:cNvPicPr>
          <p:nvPr/>
        </p:nvPicPr>
        <p:blipFill>
          <a:blip r:embed="rId3"/>
          <a:stretch>
            <a:fillRect/>
          </a:stretch>
        </p:blipFill>
        <p:spPr>
          <a:xfrm>
            <a:off x="0" y="13918"/>
            <a:ext cx="8874781" cy="1787634"/>
          </a:xfrm>
          <a:prstGeom prst="rect">
            <a:avLst/>
          </a:prstGeom>
        </p:spPr>
      </p:pic>
    </p:spTree>
    <p:extLst>
      <p:ext uri="{BB962C8B-B14F-4D97-AF65-F5344CB8AC3E}">
        <p14:creationId xmlns:p14="http://schemas.microsoft.com/office/powerpoint/2010/main" val="41756829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1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326D9915-6C23-C680-8B9D-10DA940CE1F4}"/>
              </a:ext>
            </a:extLst>
          </p:cNvPr>
          <p:cNvPicPr>
            <a:picLocks noChangeAspect="1"/>
          </p:cNvPicPr>
          <p:nvPr/>
        </p:nvPicPr>
        <p:blipFill>
          <a:blip r:embed="rId2"/>
          <a:stretch>
            <a:fillRect/>
          </a:stretch>
        </p:blipFill>
        <p:spPr>
          <a:xfrm>
            <a:off x="685800" y="1200150"/>
            <a:ext cx="7772400" cy="4457700"/>
          </a:xfrm>
          <a:prstGeom prst="rect">
            <a:avLst/>
          </a:prstGeom>
        </p:spPr>
      </p:pic>
    </p:spTree>
    <p:extLst>
      <p:ext uri="{BB962C8B-B14F-4D97-AF65-F5344CB8AC3E}">
        <p14:creationId xmlns:p14="http://schemas.microsoft.com/office/powerpoint/2010/main" val="301230787"/>
      </p:ext>
    </p:extLst>
  </p:cSld>
  <p:clrMapOvr>
    <a:masterClrMapping/>
  </p:clrMapOvr>
  <mc:AlternateContent xmlns:mc="http://schemas.openxmlformats.org/markup-compatibility/2006" xmlns:p14="http://schemas.microsoft.com/office/powerpoint/2010/main">
    <mc:Choice Requires="p14">
      <p:transition spd="slow" p14:dur="6000">
        <p:fade/>
      </p:transition>
    </mc:Choice>
    <mc:Fallback xmlns="">
      <p:transition spd="slow">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E2D1BC5C-5612-53DB-97C9-379F534E61C8}"/>
              </a:ext>
            </a:extLst>
          </p:cNvPr>
          <p:cNvPicPr>
            <a:picLocks noChangeAspect="1"/>
          </p:cNvPicPr>
          <p:nvPr/>
        </p:nvPicPr>
        <p:blipFill>
          <a:blip r:embed="rId2"/>
          <a:stretch>
            <a:fillRect/>
          </a:stretch>
        </p:blipFill>
        <p:spPr>
          <a:xfrm>
            <a:off x="5839419" y="5273172"/>
            <a:ext cx="3640873" cy="2088148"/>
          </a:xfrm>
          <a:prstGeom prst="rect">
            <a:avLst/>
          </a:prstGeom>
        </p:spPr>
      </p:pic>
      <p:sp>
        <p:nvSpPr>
          <p:cNvPr id="3" name="Content Placeholder 2">
            <a:extLst>
              <a:ext uri="{FF2B5EF4-FFF2-40B4-BE49-F238E27FC236}">
                <a16:creationId xmlns:a16="http://schemas.microsoft.com/office/drawing/2014/main" id="{19690049-51BC-3D2A-1C82-25574DD8B091}"/>
              </a:ext>
            </a:extLst>
          </p:cNvPr>
          <p:cNvSpPr>
            <a:spLocks noGrp="1"/>
          </p:cNvSpPr>
          <p:nvPr>
            <p:ph idx="1"/>
          </p:nvPr>
        </p:nvSpPr>
        <p:spPr>
          <a:xfrm>
            <a:off x="251948" y="1634932"/>
            <a:ext cx="8640103" cy="4944287"/>
          </a:xfrm>
        </p:spPr>
        <p:txBody>
          <a:bodyPr>
            <a:normAutofit/>
          </a:bodyPr>
          <a:lstStyle/>
          <a:p>
            <a:pPr marL="0" lvl="1" indent="0">
              <a:spcBef>
                <a:spcPts val="0"/>
              </a:spcBef>
              <a:buClr>
                <a:schemeClr val="tx1"/>
              </a:buClr>
              <a:buNone/>
            </a:pPr>
            <a:r>
              <a:rPr lang="en-US" sz="2800" b="1" dirty="0">
                <a:ea typeface="Calibri" panose="020F0502020204030204" pitchFamily="34" charset="0"/>
              </a:rPr>
              <a:t>Professor Louis J. Guyon, owner and operator of “Paradise Ballrooms”: </a:t>
            </a:r>
            <a:r>
              <a:rPr lang="en-US" sz="2800" dirty="0">
                <a:ea typeface="Calibri" panose="020F0502020204030204" pitchFamily="34" charset="0"/>
              </a:rPr>
              <a:t>"We know that sex is the strongest impulse planted in the human race. You can just picture the effect on a boy or girl of 18 or 20, when this hunger is keenest, when knowledge and experience are lacking in the formation of judgment, of one of these dances which calls for close bodily contact and frequently brings the cheeks together and entwine the limbs. Yet, we find thousands of boys and girls dancing in this very way who do not realize they are doing anything out of the way, and whose fool parents look on complacently…</a:t>
            </a:r>
          </a:p>
        </p:txBody>
      </p:sp>
      <p:pic>
        <p:nvPicPr>
          <p:cNvPr id="7" name="Picture 6">
            <a:extLst>
              <a:ext uri="{FF2B5EF4-FFF2-40B4-BE49-F238E27FC236}">
                <a16:creationId xmlns:a16="http://schemas.microsoft.com/office/drawing/2014/main" id="{5A10A821-D86E-78FC-697F-876FBB8D2B7D}"/>
              </a:ext>
            </a:extLst>
          </p:cNvPr>
          <p:cNvPicPr>
            <a:picLocks noChangeAspect="1"/>
          </p:cNvPicPr>
          <p:nvPr/>
        </p:nvPicPr>
        <p:blipFill>
          <a:blip r:embed="rId3"/>
          <a:stretch>
            <a:fillRect/>
          </a:stretch>
        </p:blipFill>
        <p:spPr>
          <a:xfrm>
            <a:off x="0" y="13918"/>
            <a:ext cx="8874781" cy="1787634"/>
          </a:xfrm>
          <a:prstGeom prst="rect">
            <a:avLst/>
          </a:prstGeom>
        </p:spPr>
      </p:pic>
    </p:spTree>
    <p:extLst>
      <p:ext uri="{BB962C8B-B14F-4D97-AF65-F5344CB8AC3E}">
        <p14:creationId xmlns:p14="http://schemas.microsoft.com/office/powerpoint/2010/main" val="42342611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E2D1BC5C-5612-53DB-97C9-379F534E61C8}"/>
              </a:ext>
            </a:extLst>
          </p:cNvPr>
          <p:cNvPicPr>
            <a:picLocks noChangeAspect="1"/>
          </p:cNvPicPr>
          <p:nvPr/>
        </p:nvPicPr>
        <p:blipFill>
          <a:blip r:embed="rId2"/>
          <a:stretch>
            <a:fillRect/>
          </a:stretch>
        </p:blipFill>
        <p:spPr>
          <a:xfrm>
            <a:off x="5839419" y="5273172"/>
            <a:ext cx="3640873" cy="2088148"/>
          </a:xfrm>
          <a:prstGeom prst="rect">
            <a:avLst/>
          </a:prstGeom>
        </p:spPr>
      </p:pic>
      <p:sp>
        <p:nvSpPr>
          <p:cNvPr id="3" name="Content Placeholder 2">
            <a:extLst>
              <a:ext uri="{FF2B5EF4-FFF2-40B4-BE49-F238E27FC236}">
                <a16:creationId xmlns:a16="http://schemas.microsoft.com/office/drawing/2014/main" id="{19690049-51BC-3D2A-1C82-25574DD8B091}"/>
              </a:ext>
            </a:extLst>
          </p:cNvPr>
          <p:cNvSpPr>
            <a:spLocks noGrp="1"/>
          </p:cNvSpPr>
          <p:nvPr>
            <p:ph idx="1"/>
          </p:nvPr>
        </p:nvSpPr>
        <p:spPr>
          <a:xfrm>
            <a:off x="251948" y="1634932"/>
            <a:ext cx="8640103" cy="4944287"/>
          </a:xfrm>
        </p:spPr>
        <p:txBody>
          <a:bodyPr>
            <a:normAutofit/>
          </a:bodyPr>
          <a:lstStyle/>
          <a:p>
            <a:pPr marL="0" lvl="1" indent="0">
              <a:spcBef>
                <a:spcPts val="0"/>
              </a:spcBef>
              <a:buClr>
                <a:schemeClr val="tx1"/>
              </a:buClr>
              <a:buNone/>
            </a:pPr>
            <a:r>
              <a:rPr lang="en-US" sz="2800" b="1" dirty="0">
                <a:ea typeface="Calibri" panose="020F0502020204030204" pitchFamily="34" charset="0"/>
              </a:rPr>
              <a:t>Professor Louis J. Guyon, owner and operator of “Paradise Ballrooms”: </a:t>
            </a:r>
            <a:r>
              <a:rPr lang="en-US" sz="2800" dirty="0">
                <a:ea typeface="Calibri" panose="020F0502020204030204" pitchFamily="34" charset="0"/>
              </a:rPr>
              <a:t>“…</a:t>
            </a:r>
            <a:r>
              <a:rPr lang="en-US" sz="2800" dirty="0">
                <a:solidFill>
                  <a:srgbClr val="000000"/>
                </a:solidFill>
                <a:effectLst/>
                <a:ea typeface="Calibri" panose="020F0502020204030204" pitchFamily="34" charset="0"/>
              </a:rPr>
              <a:t>When you are told that youth of both sexes can…survive this experience without mental, moral and physical pollution, you know the teller lies…If you can believe youth is the same after this experience as before, then God help your child or your charge, for you are not mentally fit for your responsibility…If you do not believe I have correctly described the modern dances and their effect, you either have not seen them performed or you are willfully blind to their true character."</a:t>
            </a:r>
            <a:r>
              <a:rPr lang="en-US" sz="2800" dirty="0">
                <a:effectLst/>
              </a:rPr>
              <a:t> </a:t>
            </a:r>
            <a:endParaRPr lang="en-US" sz="3200" dirty="0">
              <a:ea typeface="Calibri" panose="020F0502020204030204" pitchFamily="34" charset="0"/>
            </a:endParaRPr>
          </a:p>
        </p:txBody>
      </p:sp>
      <p:pic>
        <p:nvPicPr>
          <p:cNvPr id="7" name="Picture 6">
            <a:extLst>
              <a:ext uri="{FF2B5EF4-FFF2-40B4-BE49-F238E27FC236}">
                <a16:creationId xmlns:a16="http://schemas.microsoft.com/office/drawing/2014/main" id="{E1CF561D-E0A8-BA04-88F1-B80DC9241ADF}"/>
              </a:ext>
            </a:extLst>
          </p:cNvPr>
          <p:cNvPicPr>
            <a:picLocks noChangeAspect="1"/>
          </p:cNvPicPr>
          <p:nvPr/>
        </p:nvPicPr>
        <p:blipFill>
          <a:blip r:embed="rId3"/>
          <a:stretch>
            <a:fillRect/>
          </a:stretch>
        </p:blipFill>
        <p:spPr>
          <a:xfrm>
            <a:off x="0" y="13918"/>
            <a:ext cx="8874781" cy="1787634"/>
          </a:xfrm>
          <a:prstGeom prst="rect">
            <a:avLst/>
          </a:prstGeom>
        </p:spPr>
      </p:pic>
    </p:spTree>
    <p:extLst>
      <p:ext uri="{BB962C8B-B14F-4D97-AF65-F5344CB8AC3E}">
        <p14:creationId xmlns:p14="http://schemas.microsoft.com/office/powerpoint/2010/main" val="26041772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E2D1BC5C-5612-53DB-97C9-379F534E61C8}"/>
              </a:ext>
            </a:extLst>
          </p:cNvPr>
          <p:cNvPicPr>
            <a:picLocks noChangeAspect="1"/>
          </p:cNvPicPr>
          <p:nvPr/>
        </p:nvPicPr>
        <p:blipFill>
          <a:blip r:embed="rId2"/>
          <a:stretch>
            <a:fillRect/>
          </a:stretch>
        </p:blipFill>
        <p:spPr>
          <a:xfrm>
            <a:off x="5839419" y="5273172"/>
            <a:ext cx="3640873" cy="2088148"/>
          </a:xfrm>
          <a:prstGeom prst="rect">
            <a:avLst/>
          </a:prstGeom>
        </p:spPr>
      </p:pic>
      <p:sp>
        <p:nvSpPr>
          <p:cNvPr id="3" name="Content Placeholder 2">
            <a:extLst>
              <a:ext uri="{FF2B5EF4-FFF2-40B4-BE49-F238E27FC236}">
                <a16:creationId xmlns:a16="http://schemas.microsoft.com/office/drawing/2014/main" id="{19690049-51BC-3D2A-1C82-25574DD8B091}"/>
              </a:ext>
            </a:extLst>
          </p:cNvPr>
          <p:cNvSpPr>
            <a:spLocks noGrp="1"/>
          </p:cNvSpPr>
          <p:nvPr>
            <p:ph idx="1"/>
          </p:nvPr>
        </p:nvSpPr>
        <p:spPr>
          <a:xfrm>
            <a:off x="251948" y="1634932"/>
            <a:ext cx="8640103" cy="4944287"/>
          </a:xfrm>
        </p:spPr>
        <p:txBody>
          <a:bodyPr>
            <a:normAutofit/>
          </a:bodyPr>
          <a:lstStyle/>
          <a:p>
            <a:pPr marL="0" lvl="1" indent="0">
              <a:spcBef>
                <a:spcPts val="0"/>
              </a:spcBef>
              <a:buClr>
                <a:schemeClr val="tx1"/>
              </a:buClr>
              <a:buNone/>
            </a:pPr>
            <a:endParaRPr lang="en-US" sz="3200" dirty="0">
              <a:effectLst/>
              <a:latin typeface="Calibri" panose="020F0502020204030204" pitchFamily="34" charset="0"/>
              <a:ea typeface="Calibri" panose="020F0502020204030204" pitchFamily="34" charset="0"/>
            </a:endParaRPr>
          </a:p>
          <a:p>
            <a:pPr marL="0" lvl="1" indent="0">
              <a:spcBef>
                <a:spcPts val="0"/>
              </a:spcBef>
              <a:buClr>
                <a:schemeClr val="tx1"/>
              </a:buClr>
              <a:buNone/>
            </a:pPr>
            <a:r>
              <a:rPr lang="en-US" sz="3200" dirty="0">
                <a:effectLst/>
                <a:latin typeface="Calibri" panose="020F0502020204030204" pitchFamily="34" charset="0"/>
                <a:ea typeface="Calibri" panose="020F0502020204030204" pitchFamily="34" charset="0"/>
              </a:rPr>
              <a:t>“[Dancing is] The vertical expression of a horizontal desire legalized by music.” </a:t>
            </a:r>
          </a:p>
          <a:p>
            <a:pPr marL="0" lvl="1" indent="0" algn="r">
              <a:spcBef>
                <a:spcPts val="0"/>
              </a:spcBef>
              <a:buClr>
                <a:schemeClr val="tx1"/>
              </a:buClr>
              <a:buNone/>
            </a:pPr>
            <a:r>
              <a:rPr lang="en-US" dirty="0">
                <a:effectLst/>
                <a:latin typeface="Calibri" panose="020F0502020204030204" pitchFamily="34" charset="0"/>
                <a:ea typeface="Calibri" panose="020F0502020204030204" pitchFamily="34" charset="0"/>
              </a:rPr>
              <a:t>(George Bernard Shaw, 1856-1950, Irish playwright and socialist)</a:t>
            </a:r>
            <a:endParaRPr lang="en-US" sz="3200" dirty="0">
              <a:ea typeface="Calibri" panose="020F0502020204030204" pitchFamily="34" charset="0"/>
            </a:endParaRPr>
          </a:p>
        </p:txBody>
      </p:sp>
      <p:pic>
        <p:nvPicPr>
          <p:cNvPr id="7" name="Picture 6">
            <a:extLst>
              <a:ext uri="{FF2B5EF4-FFF2-40B4-BE49-F238E27FC236}">
                <a16:creationId xmlns:a16="http://schemas.microsoft.com/office/drawing/2014/main" id="{68B8BEC8-1469-303B-0AE9-904B5B9A4856}"/>
              </a:ext>
            </a:extLst>
          </p:cNvPr>
          <p:cNvPicPr>
            <a:picLocks noChangeAspect="1"/>
          </p:cNvPicPr>
          <p:nvPr/>
        </p:nvPicPr>
        <p:blipFill>
          <a:blip r:embed="rId3"/>
          <a:stretch>
            <a:fillRect/>
          </a:stretch>
        </p:blipFill>
        <p:spPr>
          <a:xfrm>
            <a:off x="0" y="13918"/>
            <a:ext cx="8874781" cy="1787634"/>
          </a:xfrm>
          <a:prstGeom prst="rect">
            <a:avLst/>
          </a:prstGeom>
        </p:spPr>
      </p:pic>
    </p:spTree>
    <p:extLst>
      <p:ext uri="{BB962C8B-B14F-4D97-AF65-F5344CB8AC3E}">
        <p14:creationId xmlns:p14="http://schemas.microsoft.com/office/powerpoint/2010/main" val="32199843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fade">
                                      <p:cBhvr>
                                        <p:cTn id="10"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E2D1BC5C-5612-53DB-97C9-379F534E61C8}"/>
              </a:ext>
            </a:extLst>
          </p:cNvPr>
          <p:cNvPicPr>
            <a:picLocks noChangeAspect="1"/>
          </p:cNvPicPr>
          <p:nvPr/>
        </p:nvPicPr>
        <p:blipFill>
          <a:blip r:embed="rId2"/>
          <a:stretch>
            <a:fillRect/>
          </a:stretch>
        </p:blipFill>
        <p:spPr>
          <a:xfrm>
            <a:off x="5839419" y="5273172"/>
            <a:ext cx="3640873" cy="2088148"/>
          </a:xfrm>
          <a:prstGeom prst="rect">
            <a:avLst/>
          </a:prstGeom>
        </p:spPr>
      </p:pic>
      <p:sp>
        <p:nvSpPr>
          <p:cNvPr id="3" name="Content Placeholder 2">
            <a:extLst>
              <a:ext uri="{FF2B5EF4-FFF2-40B4-BE49-F238E27FC236}">
                <a16:creationId xmlns:a16="http://schemas.microsoft.com/office/drawing/2014/main" id="{19690049-51BC-3D2A-1C82-25574DD8B091}"/>
              </a:ext>
            </a:extLst>
          </p:cNvPr>
          <p:cNvSpPr>
            <a:spLocks noGrp="1"/>
          </p:cNvSpPr>
          <p:nvPr>
            <p:ph idx="1"/>
          </p:nvPr>
        </p:nvSpPr>
        <p:spPr>
          <a:xfrm>
            <a:off x="251948" y="1634932"/>
            <a:ext cx="8640103" cy="4944287"/>
          </a:xfrm>
        </p:spPr>
        <p:txBody>
          <a:bodyPr>
            <a:normAutofit/>
          </a:bodyPr>
          <a:lstStyle/>
          <a:p>
            <a:pPr marL="11113" marR="0" lvl="1" indent="0">
              <a:spcBef>
                <a:spcPts val="0"/>
              </a:spcBef>
              <a:spcAft>
                <a:spcPts val="0"/>
              </a:spcAft>
              <a:buNone/>
            </a:pPr>
            <a:r>
              <a:rPr lang="en-US" sz="3600" b="1" dirty="0">
                <a:ea typeface="Calibri" panose="020F0502020204030204" pitchFamily="34" charset="0"/>
              </a:rPr>
              <a:t>The Bible Requirement of Sobriety and Holiness </a:t>
            </a:r>
            <a:r>
              <a:rPr lang="en-US" sz="3600" dirty="0">
                <a:ea typeface="Calibri" panose="020F0502020204030204" pitchFamily="34" charset="0"/>
              </a:rPr>
              <a:t>– </a:t>
            </a:r>
            <a:r>
              <a:rPr lang="en-US" sz="3600" dirty="0">
                <a:solidFill>
                  <a:srgbClr val="FFC000"/>
                </a:solidFill>
                <a:effectLst>
                  <a:outerShdw blurRad="50800" dist="38100" dir="5400000" algn="t" rotWithShape="0">
                    <a:prstClr val="black"/>
                  </a:outerShdw>
                </a:effectLst>
                <a:ea typeface="Calibri" panose="020F0502020204030204" pitchFamily="34" charset="0"/>
              </a:rPr>
              <a:t>1 Peter 1:13-16</a:t>
            </a:r>
          </a:p>
          <a:p>
            <a:pPr marL="11113" marR="0" lvl="1" indent="0">
              <a:spcBef>
                <a:spcPts val="0"/>
              </a:spcBef>
              <a:spcAft>
                <a:spcPts val="0"/>
              </a:spcAft>
              <a:buNone/>
            </a:pPr>
            <a:endParaRPr lang="en-US" sz="1400" b="1" dirty="0">
              <a:ea typeface="Calibri" panose="020F0502020204030204" pitchFamily="34" charset="0"/>
            </a:endParaRPr>
          </a:p>
          <a:p>
            <a:pPr marL="11113" marR="0" lvl="1" indent="0">
              <a:spcBef>
                <a:spcPts val="0"/>
              </a:spcBef>
              <a:spcAft>
                <a:spcPts val="0"/>
              </a:spcAft>
              <a:buNone/>
            </a:pPr>
            <a:r>
              <a:rPr lang="en-US" sz="3600" b="1" dirty="0">
                <a:ea typeface="Calibri" panose="020F0502020204030204" pitchFamily="34" charset="0"/>
              </a:rPr>
              <a:t>The Bible Requirement to Abstain from Every Form of Evil </a:t>
            </a:r>
            <a:r>
              <a:rPr lang="en-US" sz="3600" dirty="0">
                <a:ea typeface="Calibri" panose="020F0502020204030204" pitchFamily="34" charset="0"/>
              </a:rPr>
              <a:t>– </a:t>
            </a:r>
            <a:r>
              <a:rPr lang="en-US" sz="3600" dirty="0">
                <a:solidFill>
                  <a:srgbClr val="FFC000"/>
                </a:solidFill>
                <a:effectLst>
                  <a:outerShdw blurRad="50800" dist="38100" dir="5400000" algn="t" rotWithShape="0">
                    <a:prstClr val="black"/>
                  </a:outerShdw>
                </a:effectLst>
                <a:ea typeface="Calibri" panose="020F0502020204030204" pitchFamily="34" charset="0"/>
              </a:rPr>
              <a:t>1 Thessalonians 5:22;     2 Timothy 2:22</a:t>
            </a:r>
          </a:p>
          <a:p>
            <a:pPr marL="11113" marR="0" lvl="1" indent="0">
              <a:spcBef>
                <a:spcPts val="0"/>
              </a:spcBef>
              <a:spcAft>
                <a:spcPts val="0"/>
              </a:spcAft>
              <a:buNone/>
            </a:pPr>
            <a:endParaRPr lang="en-US" sz="1400" b="1" dirty="0">
              <a:ea typeface="Calibri" panose="020F0502020204030204" pitchFamily="34" charset="0"/>
            </a:endParaRPr>
          </a:p>
          <a:p>
            <a:pPr marL="11113" marR="0" lvl="1" indent="0">
              <a:spcBef>
                <a:spcPts val="0"/>
              </a:spcBef>
              <a:spcAft>
                <a:spcPts val="0"/>
              </a:spcAft>
              <a:buNone/>
            </a:pPr>
            <a:r>
              <a:rPr lang="en-US" sz="3600" b="1" dirty="0">
                <a:ea typeface="Calibri" panose="020F0502020204030204" pitchFamily="34" charset="0"/>
              </a:rPr>
              <a:t>The Bible Requirement to Be Salt and Light </a:t>
            </a:r>
            <a:r>
              <a:rPr lang="en-US" sz="3600" dirty="0">
                <a:ea typeface="Calibri" panose="020F0502020204030204" pitchFamily="34" charset="0"/>
              </a:rPr>
              <a:t>– </a:t>
            </a:r>
            <a:r>
              <a:rPr lang="en-US" sz="3600" dirty="0">
                <a:solidFill>
                  <a:srgbClr val="FFC000"/>
                </a:solidFill>
                <a:effectLst>
                  <a:outerShdw blurRad="50800" dist="38100" dir="5400000" algn="t" rotWithShape="0">
                    <a:prstClr val="black"/>
                  </a:outerShdw>
                </a:effectLst>
                <a:ea typeface="Calibri" panose="020F0502020204030204" pitchFamily="34" charset="0"/>
              </a:rPr>
              <a:t>Matthew 5:13-16; 2 Corinthians 8:20-21</a:t>
            </a:r>
          </a:p>
        </p:txBody>
      </p:sp>
      <p:pic>
        <p:nvPicPr>
          <p:cNvPr id="7" name="Picture 6">
            <a:extLst>
              <a:ext uri="{FF2B5EF4-FFF2-40B4-BE49-F238E27FC236}">
                <a16:creationId xmlns:a16="http://schemas.microsoft.com/office/drawing/2014/main" id="{CF44292E-DE79-0A7A-77AA-91A008277264}"/>
              </a:ext>
            </a:extLst>
          </p:cNvPr>
          <p:cNvPicPr>
            <a:picLocks noChangeAspect="1"/>
          </p:cNvPicPr>
          <p:nvPr/>
        </p:nvPicPr>
        <p:blipFill>
          <a:blip r:embed="rId3"/>
          <a:stretch>
            <a:fillRect/>
          </a:stretch>
        </p:blipFill>
        <p:spPr>
          <a:xfrm>
            <a:off x="0" y="12526"/>
            <a:ext cx="8892150" cy="1791133"/>
          </a:xfrm>
          <a:prstGeom prst="rect">
            <a:avLst/>
          </a:prstGeom>
        </p:spPr>
      </p:pic>
    </p:spTree>
    <p:extLst>
      <p:ext uri="{BB962C8B-B14F-4D97-AF65-F5344CB8AC3E}">
        <p14:creationId xmlns:p14="http://schemas.microsoft.com/office/powerpoint/2010/main" val="34994753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1000"/>
                                        <p:tgtEl>
                                          <p:spTgt spid="3">
                                            <p:txEl>
                                              <p:pRg st="4" end="4"/>
                                            </p:txEl>
                                          </p:spTgt>
                                        </p:tgtEl>
                                      </p:cBhvr>
                                    </p:animEffect>
                                    <p:anim calcmode="lin" valueType="num">
                                      <p:cBhvr>
                                        <p:cTn id="2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CEAE6277-E28C-00F8-A3B5-ED138DAFA8D5}"/>
              </a:ext>
            </a:extLst>
          </p:cNvPr>
          <p:cNvPicPr>
            <a:picLocks noChangeAspect="1"/>
          </p:cNvPicPr>
          <p:nvPr/>
        </p:nvPicPr>
        <p:blipFill>
          <a:blip r:embed="rId2"/>
          <a:stretch>
            <a:fillRect/>
          </a:stretch>
        </p:blipFill>
        <p:spPr>
          <a:xfrm>
            <a:off x="0" y="194509"/>
            <a:ext cx="8892051" cy="1321104"/>
          </a:xfrm>
          <a:prstGeom prst="rect">
            <a:avLst/>
          </a:prstGeom>
        </p:spPr>
      </p:pic>
      <p:pic>
        <p:nvPicPr>
          <p:cNvPr id="4" name="Picture 3">
            <a:extLst>
              <a:ext uri="{FF2B5EF4-FFF2-40B4-BE49-F238E27FC236}">
                <a16:creationId xmlns:a16="http://schemas.microsoft.com/office/drawing/2014/main" id="{E2D1BC5C-5612-53DB-97C9-379F534E61C8}"/>
              </a:ext>
            </a:extLst>
          </p:cNvPr>
          <p:cNvPicPr>
            <a:picLocks noChangeAspect="1"/>
          </p:cNvPicPr>
          <p:nvPr/>
        </p:nvPicPr>
        <p:blipFill>
          <a:blip r:embed="rId3"/>
          <a:stretch>
            <a:fillRect/>
          </a:stretch>
        </p:blipFill>
        <p:spPr>
          <a:xfrm>
            <a:off x="5839419" y="5273172"/>
            <a:ext cx="3640873" cy="2088148"/>
          </a:xfrm>
          <a:prstGeom prst="rect">
            <a:avLst/>
          </a:prstGeom>
        </p:spPr>
      </p:pic>
      <p:sp>
        <p:nvSpPr>
          <p:cNvPr id="3" name="Content Placeholder 2">
            <a:extLst>
              <a:ext uri="{FF2B5EF4-FFF2-40B4-BE49-F238E27FC236}">
                <a16:creationId xmlns:a16="http://schemas.microsoft.com/office/drawing/2014/main" id="{19690049-51BC-3D2A-1C82-25574DD8B091}"/>
              </a:ext>
            </a:extLst>
          </p:cNvPr>
          <p:cNvSpPr>
            <a:spLocks noGrp="1"/>
          </p:cNvSpPr>
          <p:nvPr>
            <p:ph idx="1"/>
          </p:nvPr>
        </p:nvSpPr>
        <p:spPr>
          <a:xfrm>
            <a:off x="251948" y="1634932"/>
            <a:ext cx="8640103" cy="4944287"/>
          </a:xfrm>
        </p:spPr>
        <p:txBody>
          <a:bodyPr>
            <a:normAutofit/>
          </a:bodyPr>
          <a:lstStyle/>
          <a:p>
            <a:pPr marL="236538" lvl="1" indent="-236538">
              <a:spcBef>
                <a:spcPts val="0"/>
              </a:spcBef>
            </a:pPr>
            <a:r>
              <a:rPr lang="en-US" sz="3200" dirty="0">
                <a:ea typeface="Calibri" panose="020F0502020204030204" pitchFamily="34" charset="0"/>
              </a:rPr>
              <a:t>“I can dance without lusting.”                                        </a:t>
            </a:r>
            <a:r>
              <a:rPr lang="en-US" sz="3200" dirty="0">
                <a:solidFill>
                  <a:srgbClr val="FFC000"/>
                </a:solidFill>
                <a:effectLst>
                  <a:outerShdw blurRad="50800" dist="38100" dir="5400000" algn="t" rotWithShape="0">
                    <a:prstClr val="black"/>
                  </a:outerShdw>
                </a:effectLst>
                <a:ea typeface="Calibri" panose="020F0502020204030204" pitchFamily="34" charset="0"/>
              </a:rPr>
              <a:t>(cf. 1 Corinthians 10:12; Romans 13:8, 10, 14)</a:t>
            </a:r>
          </a:p>
          <a:p>
            <a:pPr marL="236538" lvl="1" indent="-236538">
              <a:spcBef>
                <a:spcPts val="0"/>
              </a:spcBef>
            </a:pPr>
            <a:r>
              <a:rPr lang="en-US" sz="3200" dirty="0">
                <a:ea typeface="Calibri" panose="020F0502020204030204" pitchFamily="34" charset="0"/>
              </a:rPr>
              <a:t>“It’s socially accepted. Nobody else has a problem with it.” </a:t>
            </a:r>
            <a:r>
              <a:rPr lang="en-US" sz="3200" dirty="0">
                <a:solidFill>
                  <a:srgbClr val="FFC000"/>
                </a:solidFill>
                <a:effectLst>
                  <a:outerShdw blurRad="50800" dist="38100" dir="5400000" algn="t" rotWithShape="0">
                    <a:prstClr val="black"/>
                  </a:outerShdw>
                </a:effectLst>
                <a:ea typeface="Calibri" panose="020F0502020204030204" pitchFamily="34" charset="0"/>
              </a:rPr>
              <a:t>(cf. Romans 12:2; 1 Peter 4:4)</a:t>
            </a:r>
          </a:p>
          <a:p>
            <a:pPr marL="236538" lvl="1" indent="-236538">
              <a:spcBef>
                <a:spcPts val="0"/>
              </a:spcBef>
            </a:pPr>
            <a:r>
              <a:rPr lang="en-US" sz="3200" dirty="0">
                <a:ea typeface="Calibri" panose="020F0502020204030204" pitchFamily="34" charset="0"/>
              </a:rPr>
              <a:t>“I am only attending the dance. I don’t intend to do any dancing myself.” </a:t>
            </a:r>
            <a:r>
              <a:rPr lang="en-US" sz="3200" dirty="0">
                <a:solidFill>
                  <a:srgbClr val="FFC000"/>
                </a:solidFill>
                <a:effectLst>
                  <a:outerShdw blurRad="50800" dist="38100" dir="5400000" algn="t" rotWithShape="0">
                    <a:prstClr val="black"/>
                  </a:outerShdw>
                </a:effectLst>
                <a:ea typeface="Calibri" panose="020F0502020204030204" pitchFamily="34" charset="0"/>
              </a:rPr>
              <a:t>(cf. 2 Corinthians 8:21)</a:t>
            </a:r>
          </a:p>
          <a:p>
            <a:pPr marL="236538" lvl="1" indent="-236538">
              <a:spcBef>
                <a:spcPts val="0"/>
              </a:spcBef>
            </a:pPr>
            <a:r>
              <a:rPr lang="en-US" sz="3200" dirty="0">
                <a:ea typeface="Calibri" panose="020F0502020204030204" pitchFamily="34" charset="0"/>
              </a:rPr>
              <a:t>“I only go to chaperoned dances.”</a:t>
            </a:r>
          </a:p>
        </p:txBody>
      </p:sp>
    </p:spTree>
    <p:extLst>
      <p:ext uri="{BB962C8B-B14F-4D97-AF65-F5344CB8AC3E}">
        <p14:creationId xmlns:p14="http://schemas.microsoft.com/office/powerpoint/2010/main" val="29584151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4A91BC1E-F491-ACE5-1365-7E2212873C84}"/>
              </a:ext>
            </a:extLst>
          </p:cNvPr>
          <p:cNvPicPr>
            <a:picLocks noChangeAspect="1"/>
          </p:cNvPicPr>
          <p:nvPr/>
        </p:nvPicPr>
        <p:blipFill>
          <a:blip r:embed="rId2"/>
          <a:stretch>
            <a:fillRect/>
          </a:stretch>
        </p:blipFill>
        <p:spPr>
          <a:xfrm>
            <a:off x="0" y="12526"/>
            <a:ext cx="8943406" cy="1791222"/>
          </a:xfrm>
          <a:prstGeom prst="rect">
            <a:avLst/>
          </a:prstGeom>
        </p:spPr>
      </p:pic>
      <p:pic>
        <p:nvPicPr>
          <p:cNvPr id="4" name="Picture 3">
            <a:extLst>
              <a:ext uri="{FF2B5EF4-FFF2-40B4-BE49-F238E27FC236}">
                <a16:creationId xmlns:a16="http://schemas.microsoft.com/office/drawing/2014/main" id="{E2D1BC5C-5612-53DB-97C9-379F534E61C8}"/>
              </a:ext>
            </a:extLst>
          </p:cNvPr>
          <p:cNvPicPr>
            <a:picLocks noChangeAspect="1"/>
          </p:cNvPicPr>
          <p:nvPr/>
        </p:nvPicPr>
        <p:blipFill>
          <a:blip r:embed="rId3"/>
          <a:stretch>
            <a:fillRect/>
          </a:stretch>
        </p:blipFill>
        <p:spPr>
          <a:xfrm>
            <a:off x="5839419" y="5273172"/>
            <a:ext cx="3640873" cy="2088148"/>
          </a:xfrm>
          <a:prstGeom prst="rect">
            <a:avLst/>
          </a:prstGeom>
        </p:spPr>
      </p:pic>
      <p:sp>
        <p:nvSpPr>
          <p:cNvPr id="3" name="Content Placeholder 2">
            <a:extLst>
              <a:ext uri="{FF2B5EF4-FFF2-40B4-BE49-F238E27FC236}">
                <a16:creationId xmlns:a16="http://schemas.microsoft.com/office/drawing/2014/main" id="{19690049-51BC-3D2A-1C82-25574DD8B091}"/>
              </a:ext>
            </a:extLst>
          </p:cNvPr>
          <p:cNvSpPr>
            <a:spLocks noGrp="1"/>
          </p:cNvSpPr>
          <p:nvPr>
            <p:ph idx="1"/>
          </p:nvPr>
        </p:nvSpPr>
        <p:spPr>
          <a:xfrm>
            <a:off x="251948" y="1634932"/>
            <a:ext cx="8640103" cy="4944287"/>
          </a:xfrm>
        </p:spPr>
        <p:txBody>
          <a:bodyPr>
            <a:normAutofit/>
          </a:bodyPr>
          <a:lstStyle/>
          <a:p>
            <a:pPr>
              <a:spcBef>
                <a:spcPts val="0"/>
              </a:spcBef>
            </a:pPr>
            <a:r>
              <a:rPr lang="en-US" sz="3600" dirty="0">
                <a:effectLst/>
                <a:ea typeface="Calibri" panose="020F0502020204030204" pitchFamily="34" charset="0"/>
                <a:cs typeface="Calibri" panose="020F0502020204030204" pitchFamily="34" charset="0"/>
              </a:rPr>
              <a:t>Drinking </a:t>
            </a:r>
            <a:r>
              <a:rPr lang="en-US" sz="3600" dirty="0">
                <a:solidFill>
                  <a:srgbClr val="FFC000"/>
                </a:solidFill>
                <a:effectLst>
                  <a:outerShdw blurRad="50800" dist="38100" dir="5400000" algn="t" rotWithShape="0">
                    <a:prstClr val="black"/>
                  </a:outerShdw>
                </a:effectLst>
                <a:ea typeface="Calibri" panose="020F0502020204030204" pitchFamily="34" charset="0"/>
                <a:cs typeface="Calibri" panose="020F0502020204030204" pitchFamily="34" charset="0"/>
              </a:rPr>
              <a:t>(1 Peter 4:3)</a:t>
            </a:r>
            <a:endParaRPr lang="en-US" sz="3600" dirty="0">
              <a:solidFill>
                <a:srgbClr val="FFC000"/>
              </a:solidFill>
              <a:effectLst>
                <a:outerShdw blurRad="50800" dist="38100" dir="5400000" algn="t" rotWithShape="0">
                  <a:prstClr val="black"/>
                </a:outerShdw>
              </a:effectLst>
              <a:ea typeface="Calibri" panose="020F0502020204030204" pitchFamily="34" charset="0"/>
              <a:cs typeface="Times New Roman" panose="02020603050405020304" pitchFamily="18" charset="0"/>
            </a:endParaRPr>
          </a:p>
          <a:p>
            <a:pPr>
              <a:spcBef>
                <a:spcPts val="0"/>
              </a:spcBef>
            </a:pPr>
            <a:r>
              <a:rPr lang="en-US" sz="3600" dirty="0">
                <a:effectLst/>
                <a:ea typeface="Calibri" panose="020F0502020204030204" pitchFamily="34" charset="0"/>
                <a:cs typeface="Calibri" panose="020F0502020204030204" pitchFamily="34" charset="0"/>
              </a:rPr>
              <a:t>Profane Music </a:t>
            </a:r>
            <a:r>
              <a:rPr lang="en-US" sz="3600" dirty="0">
                <a:solidFill>
                  <a:srgbClr val="FFC000"/>
                </a:solidFill>
                <a:effectLst>
                  <a:outerShdw blurRad="50800" dist="38100" dir="5400000" algn="t" rotWithShape="0">
                    <a:prstClr val="black"/>
                  </a:outerShdw>
                </a:effectLst>
                <a:ea typeface="Calibri" panose="020F0502020204030204" pitchFamily="34" charset="0"/>
                <a:cs typeface="Calibri" panose="020F0502020204030204" pitchFamily="34" charset="0"/>
              </a:rPr>
              <a:t>(Ephesians 5:3-5)</a:t>
            </a:r>
            <a:endParaRPr lang="en-US" sz="3600" dirty="0">
              <a:solidFill>
                <a:srgbClr val="FFC000"/>
              </a:solidFill>
              <a:effectLst>
                <a:outerShdw blurRad="50800" dist="38100" dir="5400000" algn="t" rotWithShape="0">
                  <a:prstClr val="black"/>
                </a:outerShdw>
              </a:effectLst>
              <a:ea typeface="Calibri" panose="020F0502020204030204" pitchFamily="34" charset="0"/>
              <a:cs typeface="Times New Roman" panose="02020603050405020304" pitchFamily="18" charset="0"/>
            </a:endParaRPr>
          </a:p>
          <a:p>
            <a:pPr>
              <a:spcBef>
                <a:spcPts val="0"/>
              </a:spcBef>
            </a:pPr>
            <a:r>
              <a:rPr lang="en-US" sz="3600" dirty="0">
                <a:effectLst/>
                <a:ea typeface="Calibri" panose="020F0502020204030204" pitchFamily="34" charset="0"/>
                <a:cs typeface="Calibri" panose="020F0502020204030204" pitchFamily="34" charset="0"/>
              </a:rPr>
              <a:t>Immodesty </a:t>
            </a:r>
            <a:r>
              <a:rPr lang="en-US" sz="3600" dirty="0">
                <a:solidFill>
                  <a:srgbClr val="FFC000"/>
                </a:solidFill>
                <a:effectLst>
                  <a:outerShdw blurRad="50800" dist="38100" dir="5400000" algn="t" rotWithShape="0">
                    <a:prstClr val="black"/>
                  </a:outerShdw>
                </a:effectLst>
                <a:ea typeface="Calibri" panose="020F0502020204030204" pitchFamily="34" charset="0"/>
                <a:cs typeface="Calibri" panose="020F0502020204030204" pitchFamily="34" charset="0"/>
              </a:rPr>
              <a:t>(1 Timothy 2:9-10)</a:t>
            </a:r>
            <a:endParaRPr lang="en-US" sz="3600" dirty="0">
              <a:solidFill>
                <a:srgbClr val="FFC000"/>
              </a:solidFill>
              <a:effectLst>
                <a:outerShdw blurRad="50800" dist="38100" dir="5400000" algn="t" rotWithShape="0">
                  <a:prstClr val="black"/>
                </a:outerShdw>
              </a:effectLst>
              <a:ea typeface="Calibri" panose="020F0502020204030204" pitchFamily="34" charset="0"/>
              <a:cs typeface="Times New Roman" panose="02020603050405020304" pitchFamily="18" charset="0"/>
            </a:endParaRPr>
          </a:p>
          <a:p>
            <a:pPr>
              <a:spcBef>
                <a:spcPts val="0"/>
              </a:spcBef>
            </a:pPr>
            <a:r>
              <a:rPr lang="en-US" sz="3600" dirty="0">
                <a:effectLst/>
                <a:ea typeface="Calibri" panose="020F0502020204030204" pitchFamily="34" charset="0"/>
                <a:cs typeface="Calibri" panose="020F0502020204030204" pitchFamily="34" charset="0"/>
              </a:rPr>
              <a:t>Lust </a:t>
            </a:r>
            <a:r>
              <a:rPr lang="en-US" sz="3600" dirty="0">
                <a:solidFill>
                  <a:srgbClr val="FFC000"/>
                </a:solidFill>
                <a:effectLst>
                  <a:outerShdw blurRad="50800" dist="38100" dir="5400000" algn="t" rotWithShape="0">
                    <a:prstClr val="black"/>
                  </a:outerShdw>
                </a:effectLst>
                <a:ea typeface="Calibri" panose="020F0502020204030204" pitchFamily="34" charset="0"/>
                <a:cs typeface="Calibri" panose="020F0502020204030204" pitchFamily="34" charset="0"/>
              </a:rPr>
              <a:t>(Matthew 5:27-30)</a:t>
            </a:r>
            <a:endParaRPr lang="en-US" sz="3600" dirty="0">
              <a:solidFill>
                <a:srgbClr val="FFC000"/>
              </a:solidFill>
              <a:effectLst>
                <a:outerShdw blurRad="50800" dist="38100" dir="5400000" algn="t" rotWithShape="0">
                  <a:prstClr val="black"/>
                </a:outerShdw>
              </a:effectLst>
              <a:ea typeface="Calibri" panose="020F0502020204030204" pitchFamily="34" charset="0"/>
              <a:cs typeface="Times New Roman" panose="02020603050405020304" pitchFamily="18" charset="0"/>
            </a:endParaRPr>
          </a:p>
          <a:p>
            <a:pPr>
              <a:spcBef>
                <a:spcPts val="0"/>
              </a:spcBef>
            </a:pPr>
            <a:r>
              <a:rPr lang="en-US" sz="3600" dirty="0">
                <a:effectLst/>
                <a:ea typeface="Calibri" panose="020F0502020204030204" pitchFamily="34" charset="0"/>
                <a:cs typeface="Calibri" panose="020F0502020204030204" pitchFamily="34" charset="0"/>
              </a:rPr>
              <a:t>Sexual Immorality </a:t>
            </a:r>
            <a:r>
              <a:rPr lang="en-US" sz="3600" dirty="0">
                <a:solidFill>
                  <a:srgbClr val="FFC000"/>
                </a:solidFill>
                <a:effectLst>
                  <a:outerShdw blurRad="50800" dist="38100" dir="5400000" algn="t" rotWithShape="0">
                    <a:prstClr val="black"/>
                  </a:outerShdw>
                </a:effectLst>
                <a:ea typeface="Calibri" panose="020F0502020204030204" pitchFamily="34" charset="0"/>
                <a:cs typeface="Calibri" panose="020F0502020204030204" pitchFamily="34" charset="0"/>
              </a:rPr>
              <a:t>(Hebrews 13:4)</a:t>
            </a:r>
            <a:endParaRPr lang="en-US" sz="3600" dirty="0">
              <a:solidFill>
                <a:srgbClr val="FFC000"/>
              </a:solidFill>
              <a:effectLst>
                <a:outerShdw blurRad="50800" dist="38100" dir="5400000" algn="t" rotWithShape="0">
                  <a:prstClr val="black"/>
                </a:outerShdw>
              </a:effectLst>
              <a:ea typeface="Calibri" panose="020F0502020204030204" pitchFamily="34" charset="0"/>
              <a:cs typeface="Times New Roman" panose="02020603050405020304" pitchFamily="18" charset="0"/>
            </a:endParaRPr>
          </a:p>
          <a:p>
            <a:pPr marL="0" indent="0" algn="ctr">
              <a:spcBef>
                <a:spcPts val="0"/>
              </a:spcBef>
              <a:buNone/>
            </a:pPr>
            <a:endParaRPr lang="en-US" sz="2400" i="1" dirty="0">
              <a:effectLst/>
              <a:ea typeface="Calibri" panose="020F0502020204030204" pitchFamily="34" charset="0"/>
            </a:endParaRPr>
          </a:p>
          <a:p>
            <a:pPr marL="0" indent="0" algn="ctr">
              <a:spcBef>
                <a:spcPts val="0"/>
              </a:spcBef>
              <a:buNone/>
            </a:pPr>
            <a:r>
              <a:rPr lang="en-US" sz="3600" i="1" dirty="0">
                <a:effectLst/>
                <a:ea typeface="Calibri" panose="020F0502020204030204" pitchFamily="34" charset="0"/>
              </a:rPr>
              <a:t>“You will know them by their fruits…” </a:t>
            </a:r>
            <a:r>
              <a:rPr lang="en-US" sz="3600" i="1" dirty="0">
                <a:solidFill>
                  <a:srgbClr val="FFC000"/>
                </a:solidFill>
                <a:effectLst>
                  <a:outerShdw blurRad="50800" dist="38100" dir="5400000" algn="t" rotWithShape="0">
                    <a:prstClr val="black"/>
                  </a:outerShdw>
                </a:effectLst>
                <a:ea typeface="Calibri" panose="020F0502020204030204" pitchFamily="34" charset="0"/>
              </a:rPr>
              <a:t>(Matthew 7:16)</a:t>
            </a:r>
            <a:r>
              <a:rPr lang="en-US" sz="3600" dirty="0">
                <a:solidFill>
                  <a:srgbClr val="FFC000"/>
                </a:solidFill>
                <a:effectLst>
                  <a:outerShdw blurRad="50800" dist="38100" dir="5400000" algn="t" rotWithShape="0">
                    <a:prstClr val="black"/>
                  </a:outerShdw>
                </a:effectLst>
              </a:rPr>
              <a:t> </a:t>
            </a:r>
            <a:endParaRPr lang="en-US" sz="3600" dirty="0">
              <a:solidFill>
                <a:srgbClr val="FFC000"/>
              </a:solidFill>
              <a:effectLst>
                <a:outerShdw blurRad="50800" dist="38100" dir="5400000" algn="t" rotWithShape="0">
                  <a:prstClr val="black"/>
                </a:outerShdw>
              </a:effectLst>
              <a:ea typeface="Calibri" panose="020F0502020204030204" pitchFamily="34" charset="0"/>
            </a:endParaRPr>
          </a:p>
        </p:txBody>
      </p:sp>
    </p:spTree>
    <p:extLst>
      <p:ext uri="{BB962C8B-B14F-4D97-AF65-F5344CB8AC3E}">
        <p14:creationId xmlns:p14="http://schemas.microsoft.com/office/powerpoint/2010/main" val="34599016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anim calcmode="lin" valueType="num">
                                      <p:cBhvr>
                                        <p:cTn id="1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000"/>
                                        <p:tgtEl>
                                          <p:spTgt spid="3">
                                            <p:txEl>
                                              <p:pRg st="3" end="3"/>
                                            </p:txEl>
                                          </p:spTgt>
                                        </p:tgtEl>
                                      </p:cBhvr>
                                    </p:animEffect>
                                    <p:anim calcmode="lin" valueType="num">
                                      <p:cBhvr>
                                        <p:cTn id="2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5" presetID="42" presetClass="entr" presetSubtype="0" fill="hold" nodeType="with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1000"/>
                                        <p:tgtEl>
                                          <p:spTgt spid="3">
                                            <p:txEl>
                                              <p:pRg st="4" end="4"/>
                                            </p:txEl>
                                          </p:spTgt>
                                        </p:tgtEl>
                                      </p:cBhvr>
                                    </p:animEffect>
                                    <p:anim calcmode="lin" valueType="num">
                                      <p:cBhvr>
                                        <p:cTn id="28"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nodeType="clickEffect">
                                  <p:stCondLst>
                                    <p:cond delay="0"/>
                                  </p:stCondLst>
                                  <p:childTnLst>
                                    <p:set>
                                      <p:cBhvr>
                                        <p:cTn id="33" dur="1" fill="hold">
                                          <p:stCondLst>
                                            <p:cond delay="0"/>
                                          </p:stCondLst>
                                        </p:cTn>
                                        <p:tgtEl>
                                          <p:spTgt spid="3">
                                            <p:txEl>
                                              <p:pRg st="6" end="6"/>
                                            </p:txEl>
                                          </p:spTgt>
                                        </p:tgtEl>
                                        <p:attrNameLst>
                                          <p:attrName>style.visibility</p:attrName>
                                        </p:attrNameLst>
                                      </p:cBhvr>
                                      <p:to>
                                        <p:strVal val="visible"/>
                                      </p:to>
                                    </p:set>
                                    <p:animEffect transition="in" filter="fade">
                                      <p:cBhvr>
                                        <p:cTn id="34" dur="1000"/>
                                        <p:tgtEl>
                                          <p:spTgt spid="3">
                                            <p:txEl>
                                              <p:pRg st="6" end="6"/>
                                            </p:txEl>
                                          </p:spTgt>
                                        </p:tgtEl>
                                      </p:cBhvr>
                                    </p:animEffect>
                                    <p:anim calcmode="lin" valueType="num">
                                      <p:cBhvr>
                                        <p:cTn id="35"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6"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326D9915-6C23-C680-8B9D-10DA940CE1F4}"/>
              </a:ext>
            </a:extLst>
          </p:cNvPr>
          <p:cNvPicPr>
            <a:picLocks noChangeAspect="1"/>
          </p:cNvPicPr>
          <p:nvPr/>
        </p:nvPicPr>
        <p:blipFill>
          <a:blip r:embed="rId2"/>
          <a:stretch>
            <a:fillRect/>
          </a:stretch>
        </p:blipFill>
        <p:spPr>
          <a:xfrm>
            <a:off x="685800" y="1200150"/>
            <a:ext cx="7772400" cy="4457700"/>
          </a:xfrm>
          <a:prstGeom prst="rect">
            <a:avLst/>
          </a:prstGeom>
        </p:spPr>
      </p:pic>
    </p:spTree>
    <p:extLst>
      <p:ext uri="{BB962C8B-B14F-4D97-AF65-F5344CB8AC3E}">
        <p14:creationId xmlns:p14="http://schemas.microsoft.com/office/powerpoint/2010/main" val="2154343487"/>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01F85617-B999-C724-5AC5-7E184F3DEE7A}"/>
              </a:ext>
            </a:extLst>
          </p:cNvPr>
          <p:cNvPicPr>
            <a:picLocks noChangeAspect="1"/>
          </p:cNvPicPr>
          <p:nvPr/>
        </p:nvPicPr>
        <p:blipFill>
          <a:blip r:embed="rId2"/>
          <a:stretch>
            <a:fillRect/>
          </a:stretch>
        </p:blipFill>
        <p:spPr>
          <a:xfrm>
            <a:off x="0" y="15160"/>
            <a:ext cx="8968314" cy="1788588"/>
          </a:xfrm>
          <a:prstGeom prst="rect">
            <a:avLst/>
          </a:prstGeom>
        </p:spPr>
      </p:pic>
      <p:pic>
        <p:nvPicPr>
          <p:cNvPr id="4" name="Picture 3">
            <a:extLst>
              <a:ext uri="{FF2B5EF4-FFF2-40B4-BE49-F238E27FC236}">
                <a16:creationId xmlns:a16="http://schemas.microsoft.com/office/drawing/2014/main" id="{E2D1BC5C-5612-53DB-97C9-379F534E61C8}"/>
              </a:ext>
            </a:extLst>
          </p:cNvPr>
          <p:cNvPicPr>
            <a:picLocks noChangeAspect="1"/>
          </p:cNvPicPr>
          <p:nvPr/>
        </p:nvPicPr>
        <p:blipFill>
          <a:blip r:embed="rId3"/>
          <a:stretch>
            <a:fillRect/>
          </a:stretch>
        </p:blipFill>
        <p:spPr>
          <a:xfrm>
            <a:off x="5839419" y="5273172"/>
            <a:ext cx="3640873" cy="2088148"/>
          </a:xfrm>
          <a:prstGeom prst="rect">
            <a:avLst/>
          </a:prstGeom>
        </p:spPr>
      </p:pic>
      <p:sp>
        <p:nvSpPr>
          <p:cNvPr id="3" name="Content Placeholder 2">
            <a:extLst>
              <a:ext uri="{FF2B5EF4-FFF2-40B4-BE49-F238E27FC236}">
                <a16:creationId xmlns:a16="http://schemas.microsoft.com/office/drawing/2014/main" id="{19690049-51BC-3D2A-1C82-25574DD8B091}"/>
              </a:ext>
            </a:extLst>
          </p:cNvPr>
          <p:cNvSpPr>
            <a:spLocks noGrp="1"/>
          </p:cNvSpPr>
          <p:nvPr>
            <p:ph idx="1"/>
          </p:nvPr>
        </p:nvSpPr>
        <p:spPr>
          <a:xfrm>
            <a:off x="251948" y="1634932"/>
            <a:ext cx="8640103" cy="4944287"/>
          </a:xfrm>
        </p:spPr>
        <p:txBody>
          <a:bodyPr>
            <a:normAutofit/>
          </a:bodyPr>
          <a:lstStyle/>
          <a:p>
            <a:pPr lvl="0"/>
            <a:r>
              <a:rPr lang="en-US" sz="3200" dirty="0"/>
              <a:t>Not conformed, transformed – </a:t>
            </a:r>
            <a:r>
              <a:rPr lang="en-US" sz="3200" dirty="0">
                <a:solidFill>
                  <a:srgbClr val="FFC000"/>
                </a:solidFill>
                <a:effectLst>
                  <a:outerShdw blurRad="50800" dist="38100" dir="5400000" algn="t" rotWithShape="0">
                    <a:prstClr val="black"/>
                  </a:outerShdw>
                </a:effectLst>
              </a:rPr>
              <a:t>Romans 12:1-2</a:t>
            </a:r>
          </a:p>
          <a:p>
            <a:pPr lvl="0"/>
            <a:r>
              <a:rPr lang="en-US" sz="3200" dirty="0"/>
              <a:t>Mind set on things above – </a:t>
            </a:r>
            <a:r>
              <a:rPr lang="en-US" sz="3200" dirty="0">
                <a:solidFill>
                  <a:srgbClr val="FFC000"/>
                </a:solidFill>
                <a:effectLst>
                  <a:outerShdw blurRad="50800" dist="38100" dir="5400000" algn="t" rotWithShape="0">
                    <a:prstClr val="black"/>
                  </a:outerShdw>
                </a:effectLst>
              </a:rPr>
              <a:t>Colossians 3:1-4, 17</a:t>
            </a:r>
          </a:p>
          <a:p>
            <a:pPr lvl="0"/>
            <a:r>
              <a:rPr lang="en-US" sz="3200" dirty="0"/>
              <a:t>Do not provide for the flesh – </a:t>
            </a:r>
            <a:r>
              <a:rPr lang="en-US" sz="3200" dirty="0">
                <a:solidFill>
                  <a:srgbClr val="FFC000"/>
                </a:solidFill>
                <a:effectLst>
                  <a:outerShdw blurRad="50800" dist="38100" dir="5400000" algn="t" rotWithShape="0">
                    <a:prstClr val="black"/>
                  </a:outerShdw>
                </a:effectLst>
              </a:rPr>
              <a:t>Romans 13:14</a:t>
            </a:r>
          </a:p>
          <a:p>
            <a:pPr lvl="0"/>
            <a:r>
              <a:rPr lang="en-US" sz="3200" dirty="0"/>
              <a:t>Provide for honorable things – </a:t>
            </a:r>
            <a:r>
              <a:rPr lang="en-US" sz="3200" dirty="0">
                <a:solidFill>
                  <a:srgbClr val="FFC000"/>
                </a:solidFill>
                <a:effectLst>
                  <a:outerShdw blurRad="50800" dist="38100" dir="5400000" algn="t" rotWithShape="0">
                    <a:prstClr val="black"/>
                  </a:outerShdw>
                </a:effectLst>
              </a:rPr>
              <a:t>2 Corinthians 8:21</a:t>
            </a:r>
          </a:p>
          <a:p>
            <a:pPr lvl="0"/>
            <a:r>
              <a:rPr lang="en-US" sz="3200" dirty="0"/>
              <a:t>Be a godly influence – </a:t>
            </a:r>
            <a:r>
              <a:rPr lang="en-US" sz="3200" dirty="0">
                <a:solidFill>
                  <a:srgbClr val="FFC000"/>
                </a:solidFill>
                <a:effectLst>
                  <a:outerShdw blurRad="50800" dist="38100" dir="5400000" algn="t" rotWithShape="0">
                    <a:prstClr val="black"/>
                  </a:outerShdw>
                </a:effectLst>
              </a:rPr>
              <a:t>1 Peter 2:11-12</a:t>
            </a:r>
          </a:p>
          <a:p>
            <a:pPr lvl="0"/>
            <a:r>
              <a:rPr lang="en-US" sz="3200" dirty="0"/>
              <a:t>Do not seek worldly acceptance – </a:t>
            </a:r>
            <a:r>
              <a:rPr lang="en-US" sz="3200" dirty="0">
                <a:solidFill>
                  <a:srgbClr val="FFC000"/>
                </a:solidFill>
                <a:effectLst>
                  <a:outerShdw blurRad="50800" dist="38100" dir="5400000" algn="t" rotWithShape="0">
                    <a:prstClr val="black"/>
                  </a:outerShdw>
                </a:effectLst>
              </a:rPr>
              <a:t>1 Peter 4:4-6</a:t>
            </a:r>
          </a:p>
          <a:p>
            <a:pPr lvl="0"/>
            <a:r>
              <a:rPr lang="en-US" sz="3200" dirty="0"/>
              <a:t>Take heed how you hear, seek truth, not justification for desires –                                       </a:t>
            </a:r>
            <a:r>
              <a:rPr lang="en-US" sz="3200" dirty="0">
                <a:solidFill>
                  <a:srgbClr val="FFC000"/>
                </a:solidFill>
                <a:effectLst>
                  <a:outerShdw blurRad="50800" dist="38100" dir="5400000" algn="t" rotWithShape="0">
                    <a:prstClr val="black"/>
                  </a:outerShdw>
                </a:effectLst>
              </a:rPr>
              <a:t>Luke 8:18; 10:29 </a:t>
            </a:r>
          </a:p>
        </p:txBody>
      </p:sp>
    </p:spTree>
    <p:extLst>
      <p:ext uri="{BB962C8B-B14F-4D97-AF65-F5344CB8AC3E}">
        <p14:creationId xmlns:p14="http://schemas.microsoft.com/office/powerpoint/2010/main" val="3546807710"/>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anim calcmode="lin" valueType="num">
                                      <p:cBhvr>
                                        <p:cTn id="1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000"/>
                                        <p:tgtEl>
                                          <p:spTgt spid="3">
                                            <p:txEl>
                                              <p:pRg st="3" end="3"/>
                                            </p:txEl>
                                          </p:spTgt>
                                        </p:tgtEl>
                                      </p:cBhvr>
                                    </p:animEffect>
                                    <p:anim calcmode="lin" valueType="num">
                                      <p:cBhvr>
                                        <p:cTn id="2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5" presetID="42" presetClass="entr" presetSubtype="0" fill="hold" nodeType="with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1000"/>
                                        <p:tgtEl>
                                          <p:spTgt spid="3">
                                            <p:txEl>
                                              <p:pRg st="4" end="4"/>
                                            </p:txEl>
                                          </p:spTgt>
                                        </p:tgtEl>
                                      </p:cBhvr>
                                    </p:animEffect>
                                    <p:anim calcmode="lin" valueType="num">
                                      <p:cBhvr>
                                        <p:cTn id="28"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4" end="4"/>
                                            </p:txEl>
                                          </p:spTgt>
                                        </p:tgtEl>
                                        <p:attrNameLst>
                                          <p:attrName>ppt_y</p:attrName>
                                        </p:attrNameLst>
                                      </p:cBhvr>
                                      <p:tavLst>
                                        <p:tav tm="0">
                                          <p:val>
                                            <p:strVal val="#ppt_y+.1"/>
                                          </p:val>
                                        </p:tav>
                                        <p:tav tm="100000">
                                          <p:val>
                                            <p:strVal val="#ppt_y"/>
                                          </p:val>
                                        </p:tav>
                                      </p:tavLst>
                                    </p:anim>
                                  </p:childTnLst>
                                </p:cTn>
                              </p:par>
                              <p:par>
                                <p:cTn id="30" presetID="42" presetClass="entr" presetSubtype="0" fill="hold" nodeType="with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1000"/>
                                        <p:tgtEl>
                                          <p:spTgt spid="3">
                                            <p:txEl>
                                              <p:pRg st="5" end="5"/>
                                            </p:txEl>
                                          </p:spTgt>
                                        </p:tgtEl>
                                      </p:cBhvr>
                                    </p:animEffect>
                                    <p:anim calcmode="lin" valueType="num">
                                      <p:cBhvr>
                                        <p:cTn id="3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4" dur="1000" fill="hold"/>
                                        <p:tgtEl>
                                          <p:spTgt spid="3">
                                            <p:txEl>
                                              <p:pRg st="5" end="5"/>
                                            </p:txEl>
                                          </p:spTgt>
                                        </p:tgtEl>
                                        <p:attrNameLst>
                                          <p:attrName>ppt_y</p:attrName>
                                        </p:attrNameLst>
                                      </p:cBhvr>
                                      <p:tavLst>
                                        <p:tav tm="0">
                                          <p:val>
                                            <p:strVal val="#ppt_y+.1"/>
                                          </p:val>
                                        </p:tav>
                                        <p:tav tm="100000">
                                          <p:val>
                                            <p:strVal val="#ppt_y"/>
                                          </p:val>
                                        </p:tav>
                                      </p:tavLst>
                                    </p:anim>
                                  </p:childTnLst>
                                </p:cTn>
                              </p:par>
                              <p:par>
                                <p:cTn id="35" presetID="42" presetClass="entr" presetSubtype="0" fill="hold" nodeType="with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1000"/>
                                        <p:tgtEl>
                                          <p:spTgt spid="3">
                                            <p:txEl>
                                              <p:pRg st="6" end="6"/>
                                            </p:txEl>
                                          </p:spTgt>
                                        </p:tgtEl>
                                      </p:cBhvr>
                                    </p:animEffect>
                                    <p:anim calcmode="lin" valueType="num">
                                      <p:cBhvr>
                                        <p:cTn id="38"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9"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166B2B0B-3D16-F5F5-FF25-857B9882E1F2}"/>
              </a:ext>
            </a:extLst>
          </p:cNvPr>
          <p:cNvPicPr>
            <a:picLocks noChangeAspect="1"/>
          </p:cNvPicPr>
          <p:nvPr/>
        </p:nvPicPr>
        <p:blipFill>
          <a:blip r:embed="rId2"/>
          <a:stretch>
            <a:fillRect/>
          </a:stretch>
        </p:blipFill>
        <p:spPr>
          <a:xfrm>
            <a:off x="-12526" y="197858"/>
            <a:ext cx="8922056" cy="1325562"/>
          </a:xfrm>
          <a:prstGeom prst="rect">
            <a:avLst/>
          </a:prstGeom>
        </p:spPr>
      </p:pic>
      <p:pic>
        <p:nvPicPr>
          <p:cNvPr id="4" name="Picture 3">
            <a:extLst>
              <a:ext uri="{FF2B5EF4-FFF2-40B4-BE49-F238E27FC236}">
                <a16:creationId xmlns:a16="http://schemas.microsoft.com/office/drawing/2014/main" id="{E2D1BC5C-5612-53DB-97C9-379F534E61C8}"/>
              </a:ext>
            </a:extLst>
          </p:cNvPr>
          <p:cNvPicPr>
            <a:picLocks noChangeAspect="1"/>
          </p:cNvPicPr>
          <p:nvPr/>
        </p:nvPicPr>
        <p:blipFill>
          <a:blip r:embed="rId3"/>
          <a:stretch>
            <a:fillRect/>
          </a:stretch>
        </p:blipFill>
        <p:spPr>
          <a:xfrm>
            <a:off x="5839419" y="5273172"/>
            <a:ext cx="3640873" cy="2088148"/>
          </a:xfrm>
          <a:prstGeom prst="rect">
            <a:avLst/>
          </a:prstGeom>
        </p:spPr>
      </p:pic>
      <p:sp>
        <p:nvSpPr>
          <p:cNvPr id="3" name="Content Placeholder 2">
            <a:extLst>
              <a:ext uri="{FF2B5EF4-FFF2-40B4-BE49-F238E27FC236}">
                <a16:creationId xmlns:a16="http://schemas.microsoft.com/office/drawing/2014/main" id="{19690049-51BC-3D2A-1C82-25574DD8B091}"/>
              </a:ext>
            </a:extLst>
          </p:cNvPr>
          <p:cNvSpPr>
            <a:spLocks noGrp="1"/>
          </p:cNvSpPr>
          <p:nvPr>
            <p:ph idx="1"/>
          </p:nvPr>
        </p:nvSpPr>
        <p:spPr>
          <a:xfrm>
            <a:off x="251948" y="1634932"/>
            <a:ext cx="8640103" cy="4944287"/>
          </a:xfrm>
        </p:spPr>
        <p:txBody>
          <a:bodyPr>
            <a:normAutofit/>
          </a:bodyPr>
          <a:lstStyle/>
          <a:p>
            <a:pPr marL="11113" lvl="1" indent="0">
              <a:spcBef>
                <a:spcPts val="0"/>
              </a:spcBef>
              <a:buNone/>
            </a:pPr>
            <a:r>
              <a:rPr lang="en-US" sz="3600" dirty="0">
                <a:effectLst/>
                <a:ea typeface="Calibri" panose="020F0502020204030204" pitchFamily="34" charset="0"/>
                <a:cs typeface="Calibri" panose="020F0502020204030204" pitchFamily="34" charset="0"/>
              </a:rPr>
              <a:t>“Dancing…is scarcely ever mentioned in the Bible as a social amusement.”</a:t>
            </a:r>
            <a:endParaRPr lang="en-US" sz="3600" dirty="0">
              <a:ea typeface="Calibri" panose="020F0502020204030204" pitchFamily="34" charset="0"/>
              <a:cs typeface="Times New Roman" panose="02020603050405020304" pitchFamily="18" charset="0"/>
            </a:endParaRPr>
          </a:p>
          <a:p>
            <a:pPr marL="11113" lvl="1" indent="0">
              <a:spcBef>
                <a:spcPts val="0"/>
              </a:spcBef>
              <a:buNone/>
            </a:pPr>
            <a:endParaRPr lang="en-US" sz="3600" dirty="0">
              <a:effectLst/>
              <a:ea typeface="Calibri" panose="020F0502020204030204" pitchFamily="34" charset="0"/>
            </a:endParaRPr>
          </a:p>
          <a:p>
            <a:pPr marL="11113" lvl="1" indent="0">
              <a:spcBef>
                <a:spcPts val="0"/>
              </a:spcBef>
              <a:buNone/>
            </a:pPr>
            <a:r>
              <a:rPr lang="en-US" sz="3600" dirty="0">
                <a:effectLst/>
                <a:ea typeface="Calibri" panose="020F0502020204030204" pitchFamily="34" charset="0"/>
              </a:rPr>
              <a:t>“Of the social dancing of couples in the modern fashion there is no trace.”</a:t>
            </a:r>
          </a:p>
          <a:p>
            <a:pPr marL="11113" lvl="1" indent="0" algn="r">
              <a:spcBef>
                <a:spcPts val="0"/>
              </a:spcBef>
              <a:buNone/>
            </a:pPr>
            <a:r>
              <a:rPr lang="en-US" dirty="0">
                <a:effectLst/>
                <a:ea typeface="Calibri" panose="020F0502020204030204" pitchFamily="34" charset="0"/>
                <a:cs typeface="Calibri" panose="020F0502020204030204" pitchFamily="34" charset="0"/>
              </a:rPr>
              <a:t>(Smith, William Taylor, </a:t>
            </a:r>
            <a:r>
              <a:rPr lang="en-US" i="1" dirty="0">
                <a:effectLst/>
                <a:ea typeface="Calibri" panose="020F0502020204030204" pitchFamily="34" charset="0"/>
                <a:cs typeface="Calibri" panose="020F0502020204030204" pitchFamily="34" charset="0"/>
              </a:rPr>
              <a:t>ISBE</a:t>
            </a:r>
            <a:r>
              <a:rPr lang="en-US" dirty="0">
                <a:effectLst/>
                <a:ea typeface="Calibri" panose="020F0502020204030204" pitchFamily="34" charset="0"/>
                <a:cs typeface="Calibri" panose="020F0502020204030204" pitchFamily="34" charset="0"/>
              </a:rPr>
              <a:t>, E-text version Copyright 2002, </a:t>
            </a:r>
            <a:r>
              <a:rPr lang="en-US" dirty="0" err="1">
                <a:effectLst/>
                <a:ea typeface="Calibri" panose="020F0502020204030204" pitchFamily="34" charset="0"/>
                <a:cs typeface="Calibri" panose="020F0502020204030204" pitchFamily="34" charset="0"/>
              </a:rPr>
              <a:t>HeavenWord</a:t>
            </a:r>
            <a:r>
              <a:rPr lang="en-US" dirty="0">
                <a:effectLst/>
                <a:ea typeface="Calibri" panose="020F0502020204030204" pitchFamily="34" charset="0"/>
                <a:cs typeface="Calibri" panose="020F0502020204030204" pitchFamily="34" charset="0"/>
              </a:rPr>
              <a:t>, Inc.)</a:t>
            </a:r>
            <a:endParaRPr lang="en-US" sz="3600" dirty="0">
              <a:solidFill>
                <a:srgbClr val="FFC000"/>
              </a:solidFill>
              <a:effectLst>
                <a:outerShdw blurRad="50800" dist="38100" dir="5400000" algn="t" rotWithShape="0">
                  <a:prstClr val="black"/>
                </a:outerShdw>
              </a:effectLst>
            </a:endParaRPr>
          </a:p>
        </p:txBody>
      </p:sp>
    </p:spTree>
    <p:extLst>
      <p:ext uri="{BB962C8B-B14F-4D97-AF65-F5344CB8AC3E}">
        <p14:creationId xmlns:p14="http://schemas.microsoft.com/office/powerpoint/2010/main" val="38420968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fade">
                                      <p:cBhvr>
                                        <p:cTn id="10" dur="1500"/>
                                        <p:tgtEl>
                                          <p:spTgt spid="3">
                                            <p:txEl>
                                              <p:pRg st="2" end="2"/>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fade">
                                      <p:cBhvr>
                                        <p:cTn id="13" dur="1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E2D1BC5C-5612-53DB-97C9-379F534E61C8}"/>
              </a:ext>
            </a:extLst>
          </p:cNvPr>
          <p:cNvPicPr>
            <a:picLocks noChangeAspect="1"/>
          </p:cNvPicPr>
          <p:nvPr/>
        </p:nvPicPr>
        <p:blipFill>
          <a:blip r:embed="rId2"/>
          <a:stretch>
            <a:fillRect/>
          </a:stretch>
        </p:blipFill>
        <p:spPr>
          <a:xfrm>
            <a:off x="5839419" y="5273172"/>
            <a:ext cx="3640873" cy="2088148"/>
          </a:xfrm>
          <a:prstGeom prst="rect">
            <a:avLst/>
          </a:prstGeom>
        </p:spPr>
      </p:pic>
      <p:sp>
        <p:nvSpPr>
          <p:cNvPr id="3" name="Content Placeholder 2">
            <a:extLst>
              <a:ext uri="{FF2B5EF4-FFF2-40B4-BE49-F238E27FC236}">
                <a16:creationId xmlns:a16="http://schemas.microsoft.com/office/drawing/2014/main" id="{19690049-51BC-3D2A-1C82-25574DD8B091}"/>
              </a:ext>
            </a:extLst>
          </p:cNvPr>
          <p:cNvSpPr>
            <a:spLocks noGrp="1"/>
          </p:cNvSpPr>
          <p:nvPr>
            <p:ph idx="1"/>
          </p:nvPr>
        </p:nvSpPr>
        <p:spPr>
          <a:xfrm>
            <a:off x="251948" y="1634932"/>
            <a:ext cx="8640103" cy="4944287"/>
          </a:xfrm>
        </p:spPr>
        <p:txBody>
          <a:bodyPr>
            <a:normAutofit/>
          </a:bodyPr>
          <a:lstStyle/>
          <a:p>
            <a:pPr marL="11113" lvl="1" indent="0">
              <a:spcBef>
                <a:spcPts val="0"/>
              </a:spcBef>
              <a:buNone/>
            </a:pPr>
            <a:r>
              <a:rPr lang="en-US" sz="3600" dirty="0">
                <a:effectLst/>
                <a:ea typeface="Calibri" panose="020F0502020204030204" pitchFamily="34" charset="0"/>
                <a:cs typeface="Calibri" panose="020F0502020204030204" pitchFamily="34" charset="0"/>
              </a:rPr>
              <a:t>“In summary, the dance of the Jewish people was similar to what we today call the folk dance. It was performed by both males and females, though apparently not in mixed groups.” </a:t>
            </a:r>
          </a:p>
          <a:p>
            <a:pPr marL="11113" lvl="1" indent="0" algn="r">
              <a:spcBef>
                <a:spcPts val="0"/>
              </a:spcBef>
              <a:buNone/>
            </a:pPr>
            <a:r>
              <a:rPr lang="en-US" dirty="0">
                <a:effectLst/>
                <a:ea typeface="Calibri" panose="020F0502020204030204" pitchFamily="34" charset="0"/>
                <a:cs typeface="Calibri" panose="020F0502020204030204" pitchFamily="34" charset="0"/>
              </a:rPr>
              <a:t>(McCoy, Glenn. “Dancing.” </a:t>
            </a:r>
            <a:r>
              <a:rPr lang="en-US" i="1" dirty="0">
                <a:effectLst/>
                <a:ea typeface="Calibri" panose="020F0502020204030204" pitchFamily="34" charset="0"/>
                <a:cs typeface="Calibri" panose="020F0502020204030204" pitchFamily="34" charset="0"/>
              </a:rPr>
              <a:t>Holman Illustrated Bible Dictionary</a:t>
            </a:r>
            <a:r>
              <a:rPr lang="en-US" dirty="0">
                <a:effectLst/>
                <a:ea typeface="Calibri" panose="020F0502020204030204" pitchFamily="34" charset="0"/>
                <a:cs typeface="Calibri" panose="020F0502020204030204" pitchFamily="34" charset="0"/>
              </a:rPr>
              <a:t>, Revised and Expanded, 385)</a:t>
            </a:r>
            <a:endParaRPr lang="en-US" sz="3600" dirty="0">
              <a:solidFill>
                <a:srgbClr val="FFC000"/>
              </a:solidFill>
              <a:effectLst>
                <a:outerShdw blurRad="50800" dist="38100" dir="5400000" algn="t" rotWithShape="0">
                  <a:prstClr val="black"/>
                </a:outerShdw>
              </a:effectLst>
            </a:endParaRPr>
          </a:p>
        </p:txBody>
      </p:sp>
      <p:pic>
        <p:nvPicPr>
          <p:cNvPr id="7" name="Picture 6">
            <a:extLst>
              <a:ext uri="{FF2B5EF4-FFF2-40B4-BE49-F238E27FC236}">
                <a16:creationId xmlns:a16="http://schemas.microsoft.com/office/drawing/2014/main" id="{652FA522-AAD8-1809-0B21-9A4C4CAF45C8}"/>
              </a:ext>
            </a:extLst>
          </p:cNvPr>
          <p:cNvPicPr>
            <a:picLocks noChangeAspect="1"/>
          </p:cNvPicPr>
          <p:nvPr/>
        </p:nvPicPr>
        <p:blipFill>
          <a:blip r:embed="rId3"/>
          <a:stretch>
            <a:fillRect/>
          </a:stretch>
        </p:blipFill>
        <p:spPr>
          <a:xfrm>
            <a:off x="-12526" y="197858"/>
            <a:ext cx="8922056" cy="1325562"/>
          </a:xfrm>
          <a:prstGeom prst="rect">
            <a:avLst/>
          </a:prstGeom>
        </p:spPr>
      </p:pic>
    </p:spTree>
    <p:extLst>
      <p:ext uri="{BB962C8B-B14F-4D97-AF65-F5344CB8AC3E}">
        <p14:creationId xmlns:p14="http://schemas.microsoft.com/office/powerpoint/2010/main" val="27239253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1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E2D1BC5C-5612-53DB-97C9-379F534E61C8}"/>
              </a:ext>
            </a:extLst>
          </p:cNvPr>
          <p:cNvPicPr>
            <a:picLocks noChangeAspect="1"/>
          </p:cNvPicPr>
          <p:nvPr/>
        </p:nvPicPr>
        <p:blipFill>
          <a:blip r:embed="rId2"/>
          <a:stretch>
            <a:fillRect/>
          </a:stretch>
        </p:blipFill>
        <p:spPr>
          <a:xfrm>
            <a:off x="5839419" y="5273172"/>
            <a:ext cx="3640873" cy="2088148"/>
          </a:xfrm>
          <a:prstGeom prst="rect">
            <a:avLst/>
          </a:prstGeom>
        </p:spPr>
      </p:pic>
      <p:sp>
        <p:nvSpPr>
          <p:cNvPr id="3" name="Content Placeholder 2">
            <a:extLst>
              <a:ext uri="{FF2B5EF4-FFF2-40B4-BE49-F238E27FC236}">
                <a16:creationId xmlns:a16="http://schemas.microsoft.com/office/drawing/2014/main" id="{19690049-51BC-3D2A-1C82-25574DD8B091}"/>
              </a:ext>
            </a:extLst>
          </p:cNvPr>
          <p:cNvSpPr>
            <a:spLocks noGrp="1"/>
          </p:cNvSpPr>
          <p:nvPr>
            <p:ph idx="1"/>
          </p:nvPr>
        </p:nvSpPr>
        <p:spPr>
          <a:xfrm>
            <a:off x="251948" y="1634932"/>
            <a:ext cx="8640103" cy="4944287"/>
          </a:xfrm>
        </p:spPr>
        <p:txBody>
          <a:bodyPr>
            <a:normAutofit/>
          </a:bodyPr>
          <a:lstStyle/>
          <a:p>
            <a:pPr marL="11113" lvl="1" indent="0">
              <a:spcBef>
                <a:spcPts val="0"/>
              </a:spcBef>
              <a:buNone/>
            </a:pPr>
            <a:r>
              <a:rPr lang="en-US" sz="3600" dirty="0">
                <a:effectLst/>
                <a:ea typeface="Calibri" panose="020F0502020204030204" pitchFamily="34" charset="0"/>
                <a:cs typeface="Calibri" panose="020F0502020204030204" pitchFamily="34" charset="0"/>
              </a:rPr>
              <a:t>“The Hebrew people developed their own type of dancing, associated in the main with worship. Basically, it was more like modern religious shouting by individuals, or processions of exuberant groups…the sexes never intermingled in it, except where pagan influences had crept in.” </a:t>
            </a:r>
          </a:p>
          <a:p>
            <a:pPr marL="11113" lvl="1" indent="0" algn="r">
              <a:spcBef>
                <a:spcPts val="0"/>
              </a:spcBef>
              <a:buNone/>
            </a:pPr>
            <a:r>
              <a:rPr lang="en-US" dirty="0">
                <a:effectLst/>
                <a:ea typeface="Calibri" panose="020F0502020204030204" pitchFamily="34" charset="0"/>
                <a:cs typeface="Calibri" panose="020F0502020204030204" pitchFamily="34" charset="0"/>
              </a:rPr>
              <a:t>(J.D.F. “Dancing.” </a:t>
            </a:r>
            <a:r>
              <a:rPr lang="en-US" i="1" dirty="0">
                <a:effectLst/>
                <a:ea typeface="Calibri" panose="020F0502020204030204" pitchFamily="34" charset="0"/>
                <a:cs typeface="Calibri" panose="020F0502020204030204" pitchFamily="34" charset="0"/>
              </a:rPr>
              <a:t>Zondervan’s Pictorial Bible Dictionary</a:t>
            </a:r>
            <a:r>
              <a:rPr lang="en-US" dirty="0">
                <a:effectLst/>
                <a:ea typeface="Calibri" panose="020F0502020204030204" pitchFamily="34" charset="0"/>
                <a:cs typeface="Calibri" panose="020F0502020204030204" pitchFamily="34" charset="0"/>
              </a:rPr>
              <a:t>, 196)</a:t>
            </a:r>
            <a:endParaRPr lang="en-US" sz="3600" dirty="0">
              <a:solidFill>
                <a:srgbClr val="FFC000"/>
              </a:solidFill>
              <a:effectLst>
                <a:outerShdw blurRad="50800" dist="38100" dir="5400000" algn="t" rotWithShape="0">
                  <a:prstClr val="black"/>
                </a:outerShdw>
              </a:effectLst>
            </a:endParaRPr>
          </a:p>
        </p:txBody>
      </p:sp>
      <p:pic>
        <p:nvPicPr>
          <p:cNvPr id="7" name="Picture 6">
            <a:extLst>
              <a:ext uri="{FF2B5EF4-FFF2-40B4-BE49-F238E27FC236}">
                <a16:creationId xmlns:a16="http://schemas.microsoft.com/office/drawing/2014/main" id="{91D91F85-4E79-6685-4F4E-B5B3BC9BAEA7}"/>
              </a:ext>
            </a:extLst>
          </p:cNvPr>
          <p:cNvPicPr>
            <a:picLocks noChangeAspect="1"/>
          </p:cNvPicPr>
          <p:nvPr/>
        </p:nvPicPr>
        <p:blipFill>
          <a:blip r:embed="rId3"/>
          <a:stretch>
            <a:fillRect/>
          </a:stretch>
        </p:blipFill>
        <p:spPr>
          <a:xfrm>
            <a:off x="-12526" y="197858"/>
            <a:ext cx="8922056" cy="1325562"/>
          </a:xfrm>
          <a:prstGeom prst="rect">
            <a:avLst/>
          </a:prstGeom>
        </p:spPr>
      </p:pic>
    </p:spTree>
    <p:extLst>
      <p:ext uri="{BB962C8B-B14F-4D97-AF65-F5344CB8AC3E}">
        <p14:creationId xmlns:p14="http://schemas.microsoft.com/office/powerpoint/2010/main" val="9513632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1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E2D1BC5C-5612-53DB-97C9-379F534E61C8}"/>
              </a:ext>
            </a:extLst>
          </p:cNvPr>
          <p:cNvPicPr>
            <a:picLocks noChangeAspect="1"/>
          </p:cNvPicPr>
          <p:nvPr/>
        </p:nvPicPr>
        <p:blipFill>
          <a:blip r:embed="rId2"/>
          <a:stretch>
            <a:fillRect/>
          </a:stretch>
        </p:blipFill>
        <p:spPr>
          <a:xfrm>
            <a:off x="5839419" y="5273172"/>
            <a:ext cx="3640873" cy="2088148"/>
          </a:xfrm>
          <a:prstGeom prst="rect">
            <a:avLst/>
          </a:prstGeom>
        </p:spPr>
      </p:pic>
      <p:sp>
        <p:nvSpPr>
          <p:cNvPr id="3" name="Content Placeholder 2">
            <a:extLst>
              <a:ext uri="{FF2B5EF4-FFF2-40B4-BE49-F238E27FC236}">
                <a16:creationId xmlns:a16="http://schemas.microsoft.com/office/drawing/2014/main" id="{19690049-51BC-3D2A-1C82-25574DD8B091}"/>
              </a:ext>
            </a:extLst>
          </p:cNvPr>
          <p:cNvSpPr>
            <a:spLocks noGrp="1"/>
          </p:cNvSpPr>
          <p:nvPr>
            <p:ph idx="1"/>
          </p:nvPr>
        </p:nvSpPr>
        <p:spPr>
          <a:xfrm>
            <a:off x="251948" y="1634932"/>
            <a:ext cx="8640103" cy="4944287"/>
          </a:xfrm>
        </p:spPr>
        <p:txBody>
          <a:bodyPr>
            <a:normAutofit/>
          </a:bodyPr>
          <a:lstStyle/>
          <a:p>
            <a:pPr marL="11113" marR="0" lvl="1" indent="0">
              <a:spcBef>
                <a:spcPts val="0"/>
              </a:spcBef>
              <a:spcAft>
                <a:spcPts val="0"/>
              </a:spcAft>
              <a:buNone/>
            </a:pPr>
            <a:r>
              <a:rPr lang="en-US" sz="3200" i="1" dirty="0" err="1">
                <a:effectLst/>
                <a:ea typeface="Calibri" panose="020F0502020204030204" pitchFamily="34" charset="0"/>
                <a:cs typeface="Calibri" panose="020F0502020204030204" pitchFamily="34" charset="0"/>
              </a:rPr>
              <a:t>meḥôla</a:t>
            </a:r>
            <a:r>
              <a:rPr lang="en-US" sz="3200" i="1" dirty="0">
                <a:effectLst/>
                <a:ea typeface="Calibri" panose="020F0502020204030204" pitchFamily="34" charset="0"/>
                <a:cs typeface="Calibri" panose="020F0502020204030204" pitchFamily="34" charset="0"/>
              </a:rPr>
              <a:t>̂</a:t>
            </a:r>
            <a:r>
              <a:rPr lang="en-US" sz="3200" dirty="0">
                <a:effectLst/>
                <a:ea typeface="Calibri" panose="020F0502020204030204" pitchFamily="34" charset="0"/>
                <a:cs typeface="Calibri" panose="020F0502020204030204" pitchFamily="34" charset="0"/>
              </a:rPr>
              <a:t> – dance in a ring (HALOT);                      </a:t>
            </a:r>
            <a:r>
              <a:rPr lang="en-US" sz="3200" i="1" dirty="0" err="1">
                <a:effectLst/>
                <a:ea typeface="Calibri" panose="020F0502020204030204" pitchFamily="34" charset="0"/>
                <a:cs typeface="Calibri" panose="020F0502020204030204" pitchFamily="34" charset="0"/>
              </a:rPr>
              <a:t>mâḥôl</a:t>
            </a:r>
            <a:r>
              <a:rPr lang="en-US" sz="3200" i="1" dirty="0">
                <a:effectLst/>
                <a:ea typeface="Calibri" panose="020F0502020204030204" pitchFamily="34" charset="0"/>
                <a:cs typeface="Calibri" panose="020F0502020204030204" pitchFamily="34" charset="0"/>
              </a:rPr>
              <a:t> </a:t>
            </a:r>
            <a:r>
              <a:rPr lang="en-US" sz="3200" dirty="0">
                <a:effectLst/>
                <a:ea typeface="Calibri" panose="020F0502020204030204" pitchFamily="34" charset="0"/>
                <a:cs typeface="Calibri" panose="020F0502020204030204" pitchFamily="34" charset="0"/>
              </a:rPr>
              <a:t>– a (round) dance (STRONG)</a:t>
            </a:r>
            <a:endParaRPr lang="en-US" sz="3200" dirty="0">
              <a:effectLst/>
              <a:ea typeface="Calibri" panose="020F0502020204030204" pitchFamily="34" charset="0"/>
              <a:cs typeface="Times New Roman" panose="02020603050405020304" pitchFamily="18" charset="0"/>
            </a:endParaRPr>
          </a:p>
          <a:p>
            <a:pPr marL="0" indent="0">
              <a:buNone/>
            </a:pPr>
            <a:endParaRPr lang="en-US" sz="3200" dirty="0">
              <a:effectLst/>
              <a:ea typeface="Calibri" panose="020F0502020204030204" pitchFamily="34" charset="0"/>
            </a:endParaRPr>
          </a:p>
          <a:p>
            <a:pPr marL="0" indent="0">
              <a:buNone/>
            </a:pPr>
            <a:r>
              <a:rPr lang="en-US" sz="3200" dirty="0">
                <a:effectLst/>
                <a:ea typeface="Calibri" panose="020F0502020204030204" pitchFamily="34" charset="0"/>
              </a:rPr>
              <a:t>“The basic Hebrew term translated ‘dance’ means to twist or to whirl about in circular motions.”</a:t>
            </a:r>
          </a:p>
          <a:p>
            <a:pPr marL="0" indent="0" algn="r">
              <a:buNone/>
            </a:pPr>
            <a:r>
              <a:rPr lang="en-US" sz="2400" dirty="0">
                <a:effectLst/>
                <a:ea typeface="Calibri" panose="020F0502020204030204" pitchFamily="34" charset="0"/>
              </a:rPr>
              <a:t>(McCoy, Glenn. “Dancing.” </a:t>
            </a:r>
            <a:r>
              <a:rPr lang="en-US" sz="2400" i="1" dirty="0">
                <a:effectLst/>
                <a:ea typeface="Calibri" panose="020F0502020204030204" pitchFamily="34" charset="0"/>
              </a:rPr>
              <a:t>Holman Illustrated Bible Dictionary</a:t>
            </a:r>
            <a:r>
              <a:rPr lang="en-US" sz="2400" dirty="0">
                <a:effectLst/>
                <a:ea typeface="Calibri" panose="020F0502020204030204" pitchFamily="34" charset="0"/>
              </a:rPr>
              <a:t>, Revised and Expanded, 384)</a:t>
            </a:r>
            <a:endParaRPr lang="en-US" sz="3200" dirty="0">
              <a:solidFill>
                <a:srgbClr val="FFC000"/>
              </a:solidFill>
              <a:effectLst>
                <a:outerShdw blurRad="50800" dist="38100" dir="5400000" algn="t" rotWithShape="0">
                  <a:prstClr val="black"/>
                </a:outerShdw>
              </a:effectLst>
            </a:endParaRPr>
          </a:p>
        </p:txBody>
      </p:sp>
      <p:pic>
        <p:nvPicPr>
          <p:cNvPr id="7" name="Picture 6">
            <a:extLst>
              <a:ext uri="{FF2B5EF4-FFF2-40B4-BE49-F238E27FC236}">
                <a16:creationId xmlns:a16="http://schemas.microsoft.com/office/drawing/2014/main" id="{3DA4CCD2-2FF2-8943-DA9F-6D50C18BDF14}"/>
              </a:ext>
            </a:extLst>
          </p:cNvPr>
          <p:cNvPicPr>
            <a:picLocks noChangeAspect="1"/>
          </p:cNvPicPr>
          <p:nvPr/>
        </p:nvPicPr>
        <p:blipFill>
          <a:blip r:embed="rId3"/>
          <a:stretch>
            <a:fillRect/>
          </a:stretch>
        </p:blipFill>
        <p:spPr>
          <a:xfrm>
            <a:off x="-12526" y="197858"/>
            <a:ext cx="8922056" cy="1325562"/>
          </a:xfrm>
          <a:prstGeom prst="rect">
            <a:avLst/>
          </a:prstGeom>
        </p:spPr>
      </p:pic>
    </p:spTree>
    <p:extLst>
      <p:ext uri="{BB962C8B-B14F-4D97-AF65-F5344CB8AC3E}">
        <p14:creationId xmlns:p14="http://schemas.microsoft.com/office/powerpoint/2010/main" val="31410666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1000"/>
                                        <p:tgtEl>
                                          <p:spTgt spid="3">
                                            <p:txEl>
                                              <p:pRg st="3" end="3"/>
                                            </p:txEl>
                                          </p:spTgt>
                                        </p:tgtEl>
                                      </p:cBhvr>
                                    </p:animEffect>
                                    <p:anim calcmode="lin" valueType="num">
                                      <p:cBhvr>
                                        <p:cTn id="20"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E2D1BC5C-5612-53DB-97C9-379F534E61C8}"/>
              </a:ext>
            </a:extLst>
          </p:cNvPr>
          <p:cNvPicPr>
            <a:picLocks noChangeAspect="1"/>
          </p:cNvPicPr>
          <p:nvPr/>
        </p:nvPicPr>
        <p:blipFill>
          <a:blip r:embed="rId2"/>
          <a:stretch>
            <a:fillRect/>
          </a:stretch>
        </p:blipFill>
        <p:spPr>
          <a:xfrm>
            <a:off x="5839419" y="5273172"/>
            <a:ext cx="3640873" cy="2088148"/>
          </a:xfrm>
          <a:prstGeom prst="rect">
            <a:avLst/>
          </a:prstGeom>
        </p:spPr>
      </p:pic>
      <p:sp>
        <p:nvSpPr>
          <p:cNvPr id="3" name="Content Placeholder 2">
            <a:extLst>
              <a:ext uri="{FF2B5EF4-FFF2-40B4-BE49-F238E27FC236}">
                <a16:creationId xmlns:a16="http://schemas.microsoft.com/office/drawing/2014/main" id="{19690049-51BC-3D2A-1C82-25574DD8B091}"/>
              </a:ext>
            </a:extLst>
          </p:cNvPr>
          <p:cNvSpPr>
            <a:spLocks noGrp="1"/>
          </p:cNvSpPr>
          <p:nvPr>
            <p:ph idx="1"/>
          </p:nvPr>
        </p:nvSpPr>
        <p:spPr>
          <a:xfrm>
            <a:off x="251948" y="1634932"/>
            <a:ext cx="8640103" cy="4944287"/>
          </a:xfrm>
        </p:spPr>
        <p:txBody>
          <a:bodyPr>
            <a:normAutofit/>
          </a:bodyPr>
          <a:lstStyle/>
          <a:p>
            <a:pPr marL="11113" marR="0" lvl="1" indent="0">
              <a:spcBef>
                <a:spcPts val="0"/>
              </a:spcBef>
              <a:spcAft>
                <a:spcPts val="0"/>
              </a:spcAft>
              <a:buNone/>
            </a:pPr>
            <a:r>
              <a:rPr lang="en-US" sz="3200" i="1" dirty="0" err="1">
                <a:effectLst/>
                <a:ea typeface="Calibri" panose="020F0502020204030204" pitchFamily="34" charset="0"/>
                <a:cs typeface="Calibri" panose="020F0502020204030204" pitchFamily="34" charset="0"/>
              </a:rPr>
              <a:t>meḥôla</a:t>
            </a:r>
            <a:r>
              <a:rPr lang="en-US" sz="3200" i="1" dirty="0">
                <a:effectLst/>
                <a:ea typeface="Calibri" panose="020F0502020204030204" pitchFamily="34" charset="0"/>
                <a:cs typeface="Calibri" panose="020F0502020204030204" pitchFamily="34" charset="0"/>
              </a:rPr>
              <a:t>̂</a:t>
            </a:r>
            <a:r>
              <a:rPr lang="en-US" sz="3200" dirty="0">
                <a:effectLst/>
                <a:ea typeface="Calibri" panose="020F0502020204030204" pitchFamily="34" charset="0"/>
                <a:cs typeface="Calibri" panose="020F0502020204030204" pitchFamily="34" charset="0"/>
              </a:rPr>
              <a:t> – dance in a ring (HALOT);                      </a:t>
            </a:r>
            <a:r>
              <a:rPr lang="en-US" sz="3200" i="1" dirty="0" err="1">
                <a:effectLst/>
                <a:ea typeface="Calibri" panose="020F0502020204030204" pitchFamily="34" charset="0"/>
                <a:cs typeface="Calibri" panose="020F0502020204030204" pitchFamily="34" charset="0"/>
              </a:rPr>
              <a:t>mâḥôl</a:t>
            </a:r>
            <a:r>
              <a:rPr lang="en-US" sz="3200" i="1" dirty="0">
                <a:effectLst/>
                <a:ea typeface="Calibri" panose="020F0502020204030204" pitchFamily="34" charset="0"/>
                <a:cs typeface="Calibri" panose="020F0502020204030204" pitchFamily="34" charset="0"/>
              </a:rPr>
              <a:t> </a:t>
            </a:r>
            <a:r>
              <a:rPr lang="en-US" sz="3200" dirty="0">
                <a:effectLst/>
                <a:ea typeface="Calibri" panose="020F0502020204030204" pitchFamily="34" charset="0"/>
                <a:cs typeface="Calibri" panose="020F0502020204030204" pitchFamily="34" charset="0"/>
              </a:rPr>
              <a:t>– a (round) dance (STRONG)</a:t>
            </a:r>
            <a:endParaRPr lang="en-US" sz="3200" dirty="0">
              <a:effectLst/>
              <a:ea typeface="Calibri" panose="020F0502020204030204" pitchFamily="34" charset="0"/>
              <a:cs typeface="Times New Roman" panose="02020603050405020304" pitchFamily="18" charset="0"/>
            </a:endParaRPr>
          </a:p>
          <a:p>
            <a:pPr marL="0" indent="0">
              <a:buNone/>
            </a:pPr>
            <a:endParaRPr lang="en-US" sz="3200" dirty="0">
              <a:effectLst/>
              <a:ea typeface="Calibri" panose="020F0502020204030204" pitchFamily="34" charset="0"/>
            </a:endParaRPr>
          </a:p>
          <a:p>
            <a:pPr marL="0" indent="0">
              <a:buNone/>
            </a:pPr>
            <a:r>
              <a:rPr lang="en-US" sz="3200" dirty="0">
                <a:effectLst/>
                <a:ea typeface="Calibri" panose="020F0502020204030204" pitchFamily="34" charset="0"/>
              </a:rPr>
              <a:t>“The Hebrew employs </a:t>
            </a:r>
            <a:r>
              <a:rPr lang="en-US" sz="3200" i="1" dirty="0" err="1">
                <a:effectLst/>
                <a:ea typeface="Calibri" panose="020F0502020204030204" pitchFamily="34" charset="0"/>
              </a:rPr>
              <a:t>ḥȗl</a:t>
            </a:r>
            <a:r>
              <a:rPr lang="en-US" sz="3200" dirty="0">
                <a:effectLst/>
                <a:ea typeface="Calibri" panose="020F0502020204030204" pitchFamily="34" charset="0"/>
              </a:rPr>
              <a:t> and its derivatives </a:t>
            </a:r>
            <a:r>
              <a:rPr lang="en-US" sz="3200" i="1" dirty="0" err="1">
                <a:effectLst/>
                <a:ea typeface="Calibri" panose="020F0502020204030204" pitchFamily="34" charset="0"/>
              </a:rPr>
              <a:t>māḥȏl</a:t>
            </a:r>
            <a:r>
              <a:rPr lang="en-US" sz="3200" dirty="0">
                <a:effectLst/>
                <a:ea typeface="Calibri" panose="020F0502020204030204" pitchFamily="34" charset="0"/>
              </a:rPr>
              <a:t> and </a:t>
            </a:r>
            <a:r>
              <a:rPr lang="en-US" sz="3200" i="1" dirty="0" err="1">
                <a:effectLst/>
                <a:ea typeface="Calibri" panose="020F0502020204030204" pitchFamily="34" charset="0"/>
              </a:rPr>
              <a:t>meḥōla</a:t>
            </a:r>
            <a:r>
              <a:rPr lang="en-US" sz="3200" i="1" dirty="0">
                <a:effectLst/>
                <a:ea typeface="Calibri" panose="020F0502020204030204" pitchFamily="34" charset="0"/>
              </a:rPr>
              <a:t>̑</a:t>
            </a:r>
            <a:r>
              <a:rPr lang="en-US" sz="3200" dirty="0">
                <a:effectLst/>
                <a:ea typeface="Calibri" panose="020F0502020204030204" pitchFamily="34" charset="0"/>
              </a:rPr>
              <a:t>…to denote turning, twisting, whirling; hence the general interpretation of round dances is given to these instances.” </a:t>
            </a:r>
          </a:p>
          <a:p>
            <a:pPr marL="0" indent="0" algn="r">
              <a:buNone/>
            </a:pPr>
            <a:r>
              <a:rPr lang="en-US" sz="2400" dirty="0">
                <a:effectLst/>
                <a:ea typeface="Calibri" panose="020F0502020204030204" pitchFamily="34" charset="0"/>
              </a:rPr>
              <a:t>(Johnston, E.B. </a:t>
            </a:r>
            <a:r>
              <a:rPr lang="en-US" sz="2400" i="1" dirty="0">
                <a:effectLst/>
                <a:ea typeface="Calibri" panose="020F0502020204030204" pitchFamily="34" charset="0"/>
              </a:rPr>
              <a:t>ISBE 4 Volumes, 2nd ed.</a:t>
            </a:r>
            <a:r>
              <a:rPr lang="en-US" sz="2400" dirty="0">
                <a:effectLst/>
                <a:ea typeface="Calibri" panose="020F0502020204030204" pitchFamily="34" charset="0"/>
              </a:rPr>
              <a:t>, e-book, Eerdmans Publishing Company)</a:t>
            </a:r>
            <a:endParaRPr lang="en-US" sz="3600" dirty="0">
              <a:solidFill>
                <a:srgbClr val="FFC000"/>
              </a:solidFill>
              <a:effectLst>
                <a:outerShdw blurRad="50800" dist="38100" dir="5400000" algn="t" rotWithShape="0">
                  <a:prstClr val="black"/>
                </a:outerShdw>
              </a:effectLst>
            </a:endParaRPr>
          </a:p>
        </p:txBody>
      </p:sp>
      <p:pic>
        <p:nvPicPr>
          <p:cNvPr id="7" name="Picture 6">
            <a:extLst>
              <a:ext uri="{FF2B5EF4-FFF2-40B4-BE49-F238E27FC236}">
                <a16:creationId xmlns:a16="http://schemas.microsoft.com/office/drawing/2014/main" id="{46D0AD62-666E-9A80-8B96-6224EDCBB33F}"/>
              </a:ext>
            </a:extLst>
          </p:cNvPr>
          <p:cNvPicPr>
            <a:picLocks noChangeAspect="1"/>
          </p:cNvPicPr>
          <p:nvPr/>
        </p:nvPicPr>
        <p:blipFill>
          <a:blip r:embed="rId3"/>
          <a:stretch>
            <a:fillRect/>
          </a:stretch>
        </p:blipFill>
        <p:spPr>
          <a:xfrm>
            <a:off x="-12526" y="197858"/>
            <a:ext cx="8922056" cy="1325562"/>
          </a:xfrm>
          <a:prstGeom prst="rect">
            <a:avLst/>
          </a:prstGeom>
        </p:spPr>
      </p:pic>
    </p:spTree>
    <p:extLst>
      <p:ext uri="{BB962C8B-B14F-4D97-AF65-F5344CB8AC3E}">
        <p14:creationId xmlns:p14="http://schemas.microsoft.com/office/powerpoint/2010/main" val="22926108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1000"/>
                                        <p:tgtEl>
                                          <p:spTgt spid="3">
                                            <p:txEl>
                                              <p:pRg st="3" end="3"/>
                                            </p:txEl>
                                          </p:spTgt>
                                        </p:tgtEl>
                                      </p:cBhvr>
                                    </p:animEffect>
                                    <p:anim calcmode="lin" valueType="num">
                                      <p:cBhvr>
                                        <p:cTn id="1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E2D1BC5C-5612-53DB-97C9-379F534E61C8}"/>
              </a:ext>
            </a:extLst>
          </p:cNvPr>
          <p:cNvPicPr>
            <a:picLocks noChangeAspect="1"/>
          </p:cNvPicPr>
          <p:nvPr/>
        </p:nvPicPr>
        <p:blipFill>
          <a:blip r:embed="rId2"/>
          <a:stretch>
            <a:fillRect/>
          </a:stretch>
        </p:blipFill>
        <p:spPr>
          <a:xfrm>
            <a:off x="5839419" y="5273172"/>
            <a:ext cx="3640873" cy="2088148"/>
          </a:xfrm>
          <a:prstGeom prst="rect">
            <a:avLst/>
          </a:prstGeom>
        </p:spPr>
      </p:pic>
      <p:sp>
        <p:nvSpPr>
          <p:cNvPr id="3" name="Content Placeholder 2">
            <a:extLst>
              <a:ext uri="{FF2B5EF4-FFF2-40B4-BE49-F238E27FC236}">
                <a16:creationId xmlns:a16="http://schemas.microsoft.com/office/drawing/2014/main" id="{19690049-51BC-3D2A-1C82-25574DD8B091}"/>
              </a:ext>
            </a:extLst>
          </p:cNvPr>
          <p:cNvSpPr>
            <a:spLocks noGrp="1"/>
          </p:cNvSpPr>
          <p:nvPr>
            <p:ph idx="1"/>
          </p:nvPr>
        </p:nvSpPr>
        <p:spPr>
          <a:xfrm>
            <a:off x="251948" y="1634932"/>
            <a:ext cx="8640103" cy="4944287"/>
          </a:xfrm>
        </p:spPr>
        <p:txBody>
          <a:bodyPr>
            <a:normAutofit/>
          </a:bodyPr>
          <a:lstStyle/>
          <a:p>
            <a:pPr marL="11113" marR="0" lvl="1" indent="0">
              <a:spcBef>
                <a:spcPts val="0"/>
              </a:spcBef>
              <a:spcAft>
                <a:spcPts val="0"/>
              </a:spcAft>
              <a:buNone/>
            </a:pPr>
            <a:r>
              <a:rPr lang="en-US" sz="3200" i="1" dirty="0" err="1">
                <a:effectLst/>
                <a:ea typeface="Calibri" panose="020F0502020204030204" pitchFamily="34" charset="0"/>
                <a:cs typeface="Calibri" panose="020F0502020204030204" pitchFamily="34" charset="0"/>
              </a:rPr>
              <a:t>meḥôla</a:t>
            </a:r>
            <a:r>
              <a:rPr lang="en-US" sz="3200" i="1" dirty="0">
                <a:effectLst/>
                <a:ea typeface="Calibri" panose="020F0502020204030204" pitchFamily="34" charset="0"/>
                <a:cs typeface="Calibri" panose="020F0502020204030204" pitchFamily="34" charset="0"/>
              </a:rPr>
              <a:t>̂</a:t>
            </a:r>
            <a:r>
              <a:rPr lang="en-US" sz="3200" dirty="0">
                <a:effectLst/>
                <a:ea typeface="Calibri" panose="020F0502020204030204" pitchFamily="34" charset="0"/>
                <a:cs typeface="Calibri" panose="020F0502020204030204" pitchFamily="34" charset="0"/>
              </a:rPr>
              <a:t> – dance in a ring (HALOT);                      </a:t>
            </a:r>
            <a:r>
              <a:rPr lang="en-US" sz="3200" i="1" dirty="0" err="1">
                <a:effectLst/>
                <a:ea typeface="Calibri" panose="020F0502020204030204" pitchFamily="34" charset="0"/>
                <a:cs typeface="Calibri" panose="020F0502020204030204" pitchFamily="34" charset="0"/>
              </a:rPr>
              <a:t>mâḥôl</a:t>
            </a:r>
            <a:r>
              <a:rPr lang="en-US" sz="3200" i="1" dirty="0">
                <a:effectLst/>
                <a:ea typeface="Calibri" panose="020F0502020204030204" pitchFamily="34" charset="0"/>
                <a:cs typeface="Calibri" panose="020F0502020204030204" pitchFamily="34" charset="0"/>
              </a:rPr>
              <a:t> </a:t>
            </a:r>
            <a:r>
              <a:rPr lang="en-US" sz="3200" dirty="0">
                <a:effectLst/>
                <a:ea typeface="Calibri" panose="020F0502020204030204" pitchFamily="34" charset="0"/>
                <a:cs typeface="Calibri" panose="020F0502020204030204" pitchFamily="34" charset="0"/>
              </a:rPr>
              <a:t>– a (round) dance (STRONG)</a:t>
            </a:r>
            <a:endParaRPr lang="en-US" sz="3200" dirty="0">
              <a:effectLst/>
              <a:ea typeface="Calibri" panose="020F0502020204030204" pitchFamily="34" charset="0"/>
              <a:cs typeface="Times New Roman" panose="02020603050405020304" pitchFamily="18" charset="0"/>
            </a:endParaRPr>
          </a:p>
          <a:p>
            <a:pPr marL="0" indent="0">
              <a:buNone/>
            </a:pPr>
            <a:r>
              <a:rPr lang="en-US" sz="3600" b="1" dirty="0">
                <a:effectLst/>
                <a:ea typeface="Calibri" panose="020F0502020204030204" pitchFamily="34" charset="0"/>
              </a:rPr>
              <a:t>Dance in Rejoicing</a:t>
            </a:r>
          </a:p>
          <a:p>
            <a:pPr>
              <a:buClr>
                <a:schemeClr val="tx1"/>
              </a:buClr>
            </a:pPr>
            <a:r>
              <a:rPr lang="en-US" sz="3200" dirty="0">
                <a:solidFill>
                  <a:srgbClr val="FFC000"/>
                </a:solidFill>
                <a:effectLst>
                  <a:outerShdw blurRad="50800" dist="38100" dir="5400000" algn="t" rotWithShape="0">
                    <a:prstClr val="black"/>
                  </a:outerShdw>
                </a:effectLst>
                <a:ea typeface="Calibri" panose="020F0502020204030204" pitchFamily="34" charset="0"/>
              </a:rPr>
              <a:t>Judges 11:34 </a:t>
            </a:r>
            <a:r>
              <a:rPr lang="en-US" sz="3200" dirty="0">
                <a:effectLst/>
                <a:ea typeface="Calibri" panose="020F0502020204030204" pitchFamily="34" charset="0"/>
              </a:rPr>
              <a:t>(</a:t>
            </a:r>
            <a:r>
              <a:rPr lang="en-US" sz="3200" i="1" dirty="0" err="1">
                <a:effectLst/>
                <a:ea typeface="Calibri" panose="020F0502020204030204" pitchFamily="34" charset="0"/>
                <a:cs typeface="Calibri" panose="020F0502020204030204" pitchFamily="34" charset="0"/>
              </a:rPr>
              <a:t>meḥôla</a:t>
            </a:r>
            <a:r>
              <a:rPr lang="en-US" sz="3200" dirty="0">
                <a:effectLst/>
                <a:ea typeface="Calibri" panose="020F0502020204030204" pitchFamily="34" charset="0"/>
                <a:cs typeface="Calibri" panose="020F0502020204030204" pitchFamily="34" charset="0"/>
              </a:rPr>
              <a:t>); </a:t>
            </a:r>
            <a:r>
              <a:rPr lang="en-US" sz="3200" dirty="0">
                <a:solidFill>
                  <a:srgbClr val="FFC000"/>
                </a:solidFill>
                <a:effectLst>
                  <a:outerShdw blurRad="50800" dist="38100" dir="5400000" algn="t" rotWithShape="0">
                    <a:prstClr val="black"/>
                  </a:outerShdw>
                </a:effectLst>
                <a:ea typeface="Calibri" panose="020F0502020204030204" pitchFamily="34" charset="0"/>
                <a:cs typeface="Calibri" panose="020F0502020204030204" pitchFamily="34" charset="0"/>
              </a:rPr>
              <a:t>1 Samuel 18:6-7 </a:t>
            </a:r>
            <a:r>
              <a:rPr lang="en-US" sz="3200" dirty="0">
                <a:effectLst/>
                <a:ea typeface="Calibri" panose="020F0502020204030204" pitchFamily="34" charset="0"/>
                <a:cs typeface="Calibri" panose="020F0502020204030204" pitchFamily="34" charset="0"/>
              </a:rPr>
              <a:t>(</a:t>
            </a:r>
            <a:r>
              <a:rPr lang="en-US" sz="3200" i="1" dirty="0" err="1">
                <a:effectLst/>
                <a:ea typeface="Calibri" panose="020F0502020204030204" pitchFamily="34" charset="0"/>
                <a:cs typeface="Calibri" panose="020F0502020204030204" pitchFamily="34" charset="0"/>
              </a:rPr>
              <a:t>meḥôla</a:t>
            </a:r>
            <a:r>
              <a:rPr lang="en-US" sz="3200" dirty="0">
                <a:effectLst/>
                <a:ea typeface="Calibri" panose="020F0502020204030204" pitchFamily="34" charset="0"/>
                <a:cs typeface="Calibri" panose="020F0502020204030204" pitchFamily="34" charset="0"/>
              </a:rPr>
              <a:t>); </a:t>
            </a:r>
            <a:r>
              <a:rPr lang="en-US" sz="3200" dirty="0">
                <a:solidFill>
                  <a:srgbClr val="FFC000"/>
                </a:solidFill>
                <a:effectLst>
                  <a:outerShdw blurRad="50800" dist="38100" dir="5400000" algn="t" rotWithShape="0">
                    <a:prstClr val="black"/>
                  </a:outerShdw>
                </a:effectLst>
                <a:ea typeface="Calibri" panose="020F0502020204030204" pitchFamily="34" charset="0"/>
                <a:cs typeface="Calibri" panose="020F0502020204030204" pitchFamily="34" charset="0"/>
              </a:rPr>
              <a:t>Psalm 30:11 </a:t>
            </a:r>
            <a:r>
              <a:rPr lang="en-US" sz="3200" dirty="0">
                <a:effectLst/>
                <a:ea typeface="Calibri" panose="020F0502020204030204" pitchFamily="34" charset="0"/>
                <a:cs typeface="Calibri" panose="020F0502020204030204" pitchFamily="34" charset="0"/>
              </a:rPr>
              <a:t>(</a:t>
            </a:r>
            <a:r>
              <a:rPr lang="en-US" sz="3200" i="1" dirty="0" err="1">
                <a:effectLst/>
                <a:ea typeface="Calibri" panose="020F0502020204030204" pitchFamily="34" charset="0"/>
                <a:cs typeface="Calibri" panose="020F0502020204030204" pitchFamily="34" charset="0"/>
              </a:rPr>
              <a:t>mâḥôl</a:t>
            </a:r>
            <a:r>
              <a:rPr lang="en-US" sz="3200" dirty="0">
                <a:ea typeface="Calibri" panose="020F0502020204030204" pitchFamily="34" charset="0"/>
                <a:cs typeface="Calibri" panose="020F0502020204030204" pitchFamily="34" charset="0"/>
              </a:rPr>
              <a:t>);             </a:t>
            </a:r>
            <a:r>
              <a:rPr lang="en-US" sz="3200" dirty="0">
                <a:solidFill>
                  <a:srgbClr val="FFC000"/>
                </a:solidFill>
                <a:effectLst>
                  <a:outerShdw blurRad="50800" dist="38100" dir="5400000" algn="t" rotWithShape="0">
                    <a:prstClr val="black"/>
                  </a:outerShdw>
                </a:effectLst>
                <a:ea typeface="Calibri" panose="020F0502020204030204" pitchFamily="34" charset="0"/>
                <a:cs typeface="Calibri" panose="020F0502020204030204" pitchFamily="34" charset="0"/>
              </a:rPr>
              <a:t>Lamentations 5:15</a:t>
            </a:r>
            <a:r>
              <a:rPr lang="en-US" sz="3200" dirty="0">
                <a:ea typeface="Calibri" panose="020F0502020204030204" pitchFamily="34" charset="0"/>
                <a:cs typeface="Calibri" panose="020F0502020204030204" pitchFamily="34" charset="0"/>
              </a:rPr>
              <a:t> (</a:t>
            </a:r>
            <a:r>
              <a:rPr lang="en-US" sz="3200" i="1" dirty="0" err="1">
                <a:effectLst/>
                <a:ea typeface="Calibri" panose="020F0502020204030204" pitchFamily="34" charset="0"/>
                <a:cs typeface="Calibri" panose="020F0502020204030204" pitchFamily="34" charset="0"/>
              </a:rPr>
              <a:t>mâḥôl</a:t>
            </a:r>
            <a:r>
              <a:rPr lang="en-US" sz="3200" dirty="0">
                <a:ea typeface="Calibri" panose="020F0502020204030204" pitchFamily="34" charset="0"/>
                <a:cs typeface="Calibri" panose="020F0502020204030204" pitchFamily="34" charset="0"/>
              </a:rPr>
              <a:t>)</a:t>
            </a:r>
          </a:p>
          <a:p>
            <a:pPr>
              <a:buClr>
                <a:schemeClr val="tx1"/>
              </a:buClr>
            </a:pPr>
            <a:r>
              <a:rPr lang="en-US" sz="3200" dirty="0">
                <a:solidFill>
                  <a:srgbClr val="FFC000"/>
                </a:solidFill>
                <a:effectLst>
                  <a:outerShdw blurRad="50800" dist="38100" dir="5400000" algn="t" rotWithShape="0">
                    <a:prstClr val="black"/>
                  </a:outerShdw>
                </a:effectLst>
                <a:ea typeface="Calibri" panose="020F0502020204030204" pitchFamily="34" charset="0"/>
                <a:cs typeface="Calibri" panose="020F0502020204030204" pitchFamily="34" charset="0"/>
              </a:rPr>
              <a:t>Luke 15:25 </a:t>
            </a:r>
            <a:r>
              <a:rPr lang="en-US" sz="3200" dirty="0">
                <a:effectLst/>
                <a:ea typeface="Calibri" panose="020F0502020204030204" pitchFamily="34" charset="0"/>
                <a:cs typeface="Calibri" panose="020F0502020204030204" pitchFamily="34" charset="0"/>
              </a:rPr>
              <a:t>(</a:t>
            </a:r>
            <a:r>
              <a:rPr lang="en-US" sz="3200" i="1" dirty="0" err="1">
                <a:effectLst/>
                <a:ea typeface="Calibri" panose="020F0502020204030204" pitchFamily="34" charset="0"/>
                <a:cs typeface="Calibri" panose="020F0502020204030204" pitchFamily="34" charset="0"/>
              </a:rPr>
              <a:t>choros</a:t>
            </a:r>
            <a:r>
              <a:rPr lang="en-US" sz="3200" dirty="0">
                <a:effectLst/>
                <a:ea typeface="Calibri" panose="020F0502020204030204" pitchFamily="34" charset="0"/>
                <a:cs typeface="Calibri" panose="020F0502020204030204" pitchFamily="34" charset="0"/>
              </a:rPr>
              <a:t>) – a ring, i.e. round dance (STRONG); a band (of dancers and singers), circular dance, a dance,                                      dancing (THAYER) </a:t>
            </a:r>
            <a:endParaRPr lang="en-US" sz="3200" dirty="0">
              <a:effectLst/>
              <a:ea typeface="Calibri" panose="020F0502020204030204" pitchFamily="34" charset="0"/>
            </a:endParaRPr>
          </a:p>
        </p:txBody>
      </p:sp>
      <p:pic>
        <p:nvPicPr>
          <p:cNvPr id="7" name="Picture 6">
            <a:extLst>
              <a:ext uri="{FF2B5EF4-FFF2-40B4-BE49-F238E27FC236}">
                <a16:creationId xmlns:a16="http://schemas.microsoft.com/office/drawing/2014/main" id="{A51F2293-0388-51B1-625B-3670ABEEE5AA}"/>
              </a:ext>
            </a:extLst>
          </p:cNvPr>
          <p:cNvPicPr>
            <a:picLocks noChangeAspect="1"/>
          </p:cNvPicPr>
          <p:nvPr/>
        </p:nvPicPr>
        <p:blipFill>
          <a:blip r:embed="rId3"/>
          <a:stretch>
            <a:fillRect/>
          </a:stretch>
        </p:blipFill>
        <p:spPr>
          <a:xfrm>
            <a:off x="-12526" y="197858"/>
            <a:ext cx="8922056" cy="1325562"/>
          </a:xfrm>
          <a:prstGeom prst="rect">
            <a:avLst/>
          </a:prstGeom>
        </p:spPr>
      </p:pic>
    </p:spTree>
    <p:extLst>
      <p:ext uri="{BB962C8B-B14F-4D97-AF65-F5344CB8AC3E}">
        <p14:creationId xmlns:p14="http://schemas.microsoft.com/office/powerpoint/2010/main" val="42299588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1000"/>
                                        <p:tgtEl>
                                          <p:spTgt spid="3">
                                            <p:txEl>
                                              <p:pRg st="2" end="2"/>
                                            </p:txEl>
                                          </p:spTgt>
                                        </p:tgtEl>
                                      </p:cBhvr>
                                    </p:animEffect>
                                    <p:anim calcmode="lin" valueType="num">
                                      <p:cBhvr>
                                        <p:cTn id="13"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1000"/>
                                        <p:tgtEl>
                                          <p:spTgt spid="3">
                                            <p:txEl>
                                              <p:pRg st="3" end="3"/>
                                            </p:txEl>
                                          </p:spTgt>
                                        </p:tgtEl>
                                      </p:cBhvr>
                                    </p:animEffect>
                                    <p:anim calcmode="lin" valueType="num">
                                      <p:cBhvr>
                                        <p:cTn id="20"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 2013 - 2022</Template>
  <TotalTime>114</TotalTime>
  <Words>1673</Words>
  <Application>Microsoft Macintosh PowerPoint</Application>
  <PresentationFormat>On-screen Show (4:3)</PresentationFormat>
  <Paragraphs>82</Paragraphs>
  <Slides>26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26</vt:i4>
      </vt:variant>
    </vt:vector>
  </HeadingPairs>
  <TitlesOfParts>
    <vt:vector size="30"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Jeremiah Cox</dc:creator>
  <cp:lastModifiedBy>Jeremiah Cox</cp:lastModifiedBy>
  <cp:revision>8</cp:revision>
  <dcterms:created xsi:type="dcterms:W3CDTF">2023-03-08T21:32:56Z</dcterms:created>
  <dcterms:modified xsi:type="dcterms:W3CDTF">2023-03-11T20:36:32Z</dcterms:modified>
</cp:coreProperties>
</file>