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46"/>
  </p:normalViewPr>
  <p:slideViewPr>
    <p:cSldViewPr snapToGrid="0">
      <p:cViewPr varScale="1">
        <p:scale>
          <a:sx n="117" d="100"/>
          <a:sy n="117" d="100"/>
        </p:scale>
        <p:origin x="1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929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2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1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5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32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9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6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4/1/23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10" r:id="rId6"/>
    <p:sldLayoutId id="2147483705" r:id="rId7"/>
    <p:sldLayoutId id="2147483706" r:id="rId8"/>
    <p:sldLayoutId id="2147483707" r:id="rId9"/>
    <p:sldLayoutId id="2147483709" r:id="rId10"/>
    <p:sldLayoutId id="2147483708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D71B-9808-675D-2448-432F3B72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7B6FF-3DDE-160E-DD0B-6023A87A2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3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735658-270A-8D75-091E-AFB444A3D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lass of red wine&#10;&#10;Description automatically generated with low confidence">
            <a:extLst>
              <a:ext uri="{FF2B5EF4-FFF2-40B4-BE49-F238E27FC236}">
                <a16:creationId xmlns:a16="http://schemas.microsoft.com/office/drawing/2014/main" id="{FCF10BE7-7EA0-B0E0-57EC-5398C37AC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7675"/>
            <a:ext cx="914398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FB1C88-5F1D-C7DF-A4B3-E8EE7F6BF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370149" y="370151"/>
            <a:ext cx="6857999" cy="611770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6000"/>
                </a:srgbClr>
              </a:gs>
              <a:gs pos="100000">
                <a:srgbClr val="000000">
                  <a:alpha val="0"/>
                </a:srgbClr>
              </a:gs>
              <a:gs pos="56000">
                <a:srgbClr val="000000">
                  <a:alpha val="37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14375" y="964922"/>
            <a:ext cx="3418592" cy="4943507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10019371"/>
              <a:gd name="connsiteY0" fmla="*/ 1655069 h 4920343"/>
              <a:gd name="connsiteX1" fmla="*/ 33577 w 10019371"/>
              <a:gd name="connsiteY1" fmla="*/ 0 h 4920343"/>
              <a:gd name="connsiteX2" fmla="*/ 10019371 w 10019371"/>
              <a:gd name="connsiteY2" fmla="*/ 0 h 4920343"/>
              <a:gd name="connsiteX3" fmla="*/ 10019371 w 10019371"/>
              <a:gd name="connsiteY3" fmla="*/ 4920343 h 4920343"/>
              <a:gd name="connsiteX4" fmla="*/ 33577 w 10019371"/>
              <a:gd name="connsiteY4" fmla="*/ 4920343 h 4920343"/>
              <a:gd name="connsiteX5" fmla="*/ 33577 w 10019371"/>
              <a:gd name="connsiteY5" fmla="*/ 4119525 h 4920343"/>
              <a:gd name="connsiteX0" fmla="*/ 0 w 9991028"/>
              <a:gd name="connsiteY0" fmla="*/ 1645173 h 4920343"/>
              <a:gd name="connsiteX1" fmla="*/ 5234 w 9991028"/>
              <a:gd name="connsiteY1" fmla="*/ 0 h 4920343"/>
              <a:gd name="connsiteX2" fmla="*/ 9991028 w 9991028"/>
              <a:gd name="connsiteY2" fmla="*/ 0 h 4920343"/>
              <a:gd name="connsiteX3" fmla="*/ 9991028 w 9991028"/>
              <a:gd name="connsiteY3" fmla="*/ 4920343 h 4920343"/>
              <a:gd name="connsiteX4" fmla="*/ 5234 w 9991028"/>
              <a:gd name="connsiteY4" fmla="*/ 4920343 h 4920343"/>
              <a:gd name="connsiteX5" fmla="*/ 5234 w 9991028"/>
              <a:gd name="connsiteY5" fmla="*/ 4119525 h 4920343"/>
              <a:gd name="connsiteX0" fmla="*/ 59 w 9986364"/>
              <a:gd name="connsiteY0" fmla="*/ 1639236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60 w 9986364"/>
              <a:gd name="connsiteY0" fmla="*/ 1847740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1626 w 9985937"/>
              <a:gd name="connsiteY0" fmla="*/ 1797498 h 4920343"/>
              <a:gd name="connsiteX1" fmla="*/ 143 w 9985937"/>
              <a:gd name="connsiteY1" fmla="*/ 0 h 4920343"/>
              <a:gd name="connsiteX2" fmla="*/ 9985937 w 9985937"/>
              <a:gd name="connsiteY2" fmla="*/ 0 h 4920343"/>
              <a:gd name="connsiteX3" fmla="*/ 9985937 w 9985937"/>
              <a:gd name="connsiteY3" fmla="*/ 4920343 h 4920343"/>
              <a:gd name="connsiteX4" fmla="*/ 143 w 9985937"/>
              <a:gd name="connsiteY4" fmla="*/ 4920343 h 4920343"/>
              <a:gd name="connsiteX5" fmla="*/ 143 w 9985937"/>
              <a:gd name="connsiteY5" fmla="*/ 4119525 h 4920343"/>
              <a:gd name="connsiteX0" fmla="*/ 62 w 9986364"/>
              <a:gd name="connsiteY0" fmla="*/ 1779914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105 w 9985899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899" h="4920343">
                <a:moveTo>
                  <a:pt x="17584" y="1779914"/>
                </a:moveTo>
                <a:cubicBezTo>
                  <a:pt x="19329" y="1231523"/>
                  <a:pt x="-1640" y="548391"/>
                  <a:pt x="105" y="0"/>
                </a:cubicBezTo>
                <a:lnTo>
                  <a:pt x="9985899" y="0"/>
                </a:lnTo>
                <a:lnTo>
                  <a:pt x="9985899" y="4920343"/>
                </a:lnTo>
                <a:lnTo>
                  <a:pt x="105" y="4920343"/>
                </a:lnTo>
                <a:lnTo>
                  <a:pt x="105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E69147-E1D3-F591-483C-8E1637B05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71" y="4092784"/>
            <a:ext cx="2870200" cy="166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F5529A-0AB0-2765-B9F4-FD284EB83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1862610"/>
            <a:ext cx="5461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0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lass of red wine&#10;&#10;Description automatically generated with low confidence">
            <a:extLst>
              <a:ext uri="{FF2B5EF4-FFF2-40B4-BE49-F238E27FC236}">
                <a16:creationId xmlns:a16="http://schemas.microsoft.com/office/drawing/2014/main" id="{E1A5E937-849B-30EE-D927-9D9B27F76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7657"/>
          <a:stretch/>
        </p:blipFill>
        <p:spPr>
          <a:xfrm>
            <a:off x="7077694" y="-122954"/>
            <a:ext cx="2185058" cy="2628647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D7656C-9700-D193-E813-C16C10EF8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3" y="291619"/>
            <a:ext cx="8733636" cy="14852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5928-6FD5-01D9-A799-94ABD260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48" y="1607343"/>
            <a:ext cx="8572995" cy="495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What is alcohol?</a:t>
            </a:r>
          </a:p>
          <a:p>
            <a:r>
              <a:rPr lang="en-US" sz="2800" dirty="0">
                <a:solidFill>
                  <a:schemeClr val="bg1"/>
                </a:solidFill>
              </a:rPr>
              <a:t>Mocker and brawler – </a:t>
            </a:r>
            <a:r>
              <a:rPr lang="en-US" sz="2800" dirty="0">
                <a:solidFill>
                  <a:srgbClr val="FFC000"/>
                </a:solidFill>
              </a:rPr>
              <a:t>Proverbs 20:1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Destructive – </a:t>
            </a:r>
            <a:r>
              <a:rPr lang="en-US" sz="2800" dirty="0">
                <a:solidFill>
                  <a:srgbClr val="FFC000"/>
                </a:solidFill>
              </a:rPr>
              <a:t>Proverbs 23:29-35</a:t>
            </a:r>
          </a:p>
          <a:p>
            <a:r>
              <a:rPr lang="en-US" sz="2800" dirty="0">
                <a:solidFill>
                  <a:schemeClr val="bg1"/>
                </a:solidFill>
              </a:rPr>
              <a:t>A drug – </a:t>
            </a:r>
            <a:r>
              <a:rPr lang="en-US" sz="2800" dirty="0">
                <a:solidFill>
                  <a:srgbClr val="FFC000"/>
                </a:solidFill>
              </a:rPr>
              <a:t>cf. Galatians 5:19-21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i="1" dirty="0" err="1">
                <a:solidFill>
                  <a:schemeClr val="bg1"/>
                </a:solidFill>
              </a:rPr>
              <a:t>pharmakeia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r>
              <a:rPr lang="en-US" sz="2800" dirty="0">
                <a:solidFill>
                  <a:schemeClr val="bg1"/>
                </a:solidFill>
              </a:rPr>
              <a:t>A poison – intoxicant</a:t>
            </a:r>
          </a:p>
        </p:txBody>
      </p:sp>
    </p:spTree>
    <p:extLst>
      <p:ext uri="{BB962C8B-B14F-4D97-AF65-F5344CB8AC3E}">
        <p14:creationId xmlns:p14="http://schemas.microsoft.com/office/powerpoint/2010/main" val="1059897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lass of red wine&#10;&#10;Description automatically generated with low confidence">
            <a:extLst>
              <a:ext uri="{FF2B5EF4-FFF2-40B4-BE49-F238E27FC236}">
                <a16:creationId xmlns:a16="http://schemas.microsoft.com/office/drawing/2014/main" id="{E1A5E937-849B-30EE-D927-9D9B27F76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7657"/>
          <a:stretch/>
        </p:blipFill>
        <p:spPr>
          <a:xfrm>
            <a:off x="7077694" y="-122954"/>
            <a:ext cx="2185058" cy="2628647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5928-6FD5-01D9-A799-94ABD260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48" y="1607343"/>
            <a:ext cx="8572995" cy="49530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“The Dietary Guidelines for Americans defines moderate drinking as up to 1 drink (0.6 oz of pure alcohol) per day for women and up to 2 drinks per day for men. In addition, </a:t>
            </a:r>
            <a:r>
              <a:rPr lang="en-US" sz="3200" b="1" u="sng" dirty="0">
                <a:solidFill>
                  <a:schemeClr val="bg1"/>
                </a:solidFill>
              </a:rPr>
              <a:t>the Dietary Guidelines do not recommend that individuals who do not drink alcohol start drinking for any reason.</a:t>
            </a:r>
            <a:r>
              <a:rPr lang="en-US" sz="3200" b="1" dirty="0">
                <a:solidFill>
                  <a:schemeClr val="bg1"/>
                </a:solidFill>
              </a:rPr>
              <a:t>” (</a:t>
            </a:r>
            <a:r>
              <a:rPr lang="en-US" sz="3200" b="1" dirty="0" err="1">
                <a:solidFill>
                  <a:schemeClr val="bg1"/>
                </a:solidFill>
              </a:rPr>
              <a:t>CDC.gov</a:t>
            </a:r>
            <a:r>
              <a:rPr lang="en-US" sz="3200" b="1" dirty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</a:pPr>
            <a:r>
              <a:rPr lang="en-US" sz="4500" b="1" dirty="0">
                <a:solidFill>
                  <a:srgbClr val="FFC000"/>
                </a:solidFill>
              </a:rPr>
              <a:t>Matthew 16:1-4; Luke 16:8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“There are some people who should not drink any alcohol, including those who are:…Driving, planning to drive, </a:t>
            </a:r>
            <a:r>
              <a:rPr lang="en-US" sz="3200" b="1" u="sng" dirty="0">
                <a:solidFill>
                  <a:schemeClr val="bg1"/>
                </a:solidFill>
              </a:rPr>
              <a:t>or participating in other activities requiring skill, coordination, and alertness.”</a:t>
            </a:r>
            <a:r>
              <a:rPr lang="en-US" sz="3200" b="1" dirty="0">
                <a:solidFill>
                  <a:schemeClr val="bg1"/>
                </a:solidFill>
              </a:rPr>
              <a:t> (Ibid.)</a:t>
            </a:r>
          </a:p>
          <a:p>
            <a:pPr>
              <a:buClr>
                <a:schemeClr val="bg1"/>
              </a:buClr>
            </a:pPr>
            <a:r>
              <a:rPr lang="en-US" sz="4000" b="1" dirty="0">
                <a:solidFill>
                  <a:srgbClr val="FFC000"/>
                </a:solidFill>
              </a:rPr>
              <a:t>Ephesians 4:1; 5:15-16; 1 Peter 5:8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45570-ACDD-3ED5-8229-ADB7DF44E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3" y="291619"/>
            <a:ext cx="8733636" cy="148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7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lass of red wine&#10;&#10;Description automatically generated with low confidence">
            <a:extLst>
              <a:ext uri="{FF2B5EF4-FFF2-40B4-BE49-F238E27FC236}">
                <a16:creationId xmlns:a16="http://schemas.microsoft.com/office/drawing/2014/main" id="{E1A5E937-849B-30EE-D927-9D9B27F76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7657"/>
          <a:stretch/>
        </p:blipFill>
        <p:spPr>
          <a:xfrm>
            <a:off x="7077694" y="-122954"/>
            <a:ext cx="2185058" cy="2628647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AF7DF9-3085-CF2D-FE3F-93D04653E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4" y="297656"/>
            <a:ext cx="8664088" cy="13096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5928-6FD5-01D9-A799-94ABD260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48" y="1607343"/>
            <a:ext cx="8572995" cy="495300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800" b="1" dirty="0">
                <a:solidFill>
                  <a:schemeClr val="bg1"/>
                </a:solidFill>
              </a:rPr>
              <a:t>Translated Words </a:t>
            </a:r>
            <a:r>
              <a:rPr lang="en-US" sz="5800" dirty="0">
                <a:solidFill>
                  <a:schemeClr val="bg1"/>
                </a:solidFill>
              </a:rPr>
              <a:t>(Hebrew)</a:t>
            </a:r>
          </a:p>
          <a:p>
            <a:r>
              <a:rPr lang="en-US" sz="5100" b="1" i="1" dirty="0" err="1">
                <a:solidFill>
                  <a:schemeClr val="bg1"/>
                </a:solidFill>
              </a:rPr>
              <a:t>Yayin</a:t>
            </a:r>
            <a:r>
              <a:rPr lang="en-US" sz="5100" i="1" dirty="0">
                <a:solidFill>
                  <a:schemeClr val="bg1"/>
                </a:solidFill>
              </a:rPr>
              <a:t> – </a:t>
            </a:r>
            <a:r>
              <a:rPr lang="en-US" sz="5100" dirty="0">
                <a:solidFill>
                  <a:schemeClr val="bg1"/>
                </a:solidFill>
              </a:rPr>
              <a:t>wine, either fermented or unfermented.</a:t>
            </a:r>
          </a:p>
          <a:p>
            <a:pPr lvl="1"/>
            <a:r>
              <a:rPr lang="en-US" sz="5100" dirty="0">
                <a:solidFill>
                  <a:srgbClr val="FFC000"/>
                </a:solidFill>
              </a:rPr>
              <a:t>Nehemiah 5:18; Isaiah 16:10; Numbers 6:4;          Proverbs 23:31</a:t>
            </a:r>
          </a:p>
          <a:p>
            <a:r>
              <a:rPr lang="en-US" sz="5100" b="1" i="1" dirty="0">
                <a:solidFill>
                  <a:schemeClr val="bg1"/>
                </a:solidFill>
              </a:rPr>
              <a:t>Tirosh</a:t>
            </a:r>
            <a:r>
              <a:rPr lang="en-US" sz="5100" i="1" dirty="0">
                <a:solidFill>
                  <a:schemeClr val="bg1"/>
                </a:solidFill>
              </a:rPr>
              <a:t> – </a:t>
            </a:r>
            <a:r>
              <a:rPr lang="en-US" sz="5100" dirty="0">
                <a:solidFill>
                  <a:schemeClr val="bg1"/>
                </a:solidFill>
              </a:rPr>
              <a:t>must or fresh grape juice (as just squeezed out); by implication (rarely) fermented wine.</a:t>
            </a:r>
          </a:p>
          <a:p>
            <a:pPr lvl="1"/>
            <a:r>
              <a:rPr lang="en-US" sz="5100" dirty="0">
                <a:solidFill>
                  <a:srgbClr val="FFC000"/>
                </a:solidFill>
              </a:rPr>
              <a:t>Micah 6:15; Isaiah 65:8</a:t>
            </a:r>
          </a:p>
          <a:p>
            <a:r>
              <a:rPr lang="en-US" sz="5100" b="1" i="1" dirty="0">
                <a:solidFill>
                  <a:schemeClr val="bg1"/>
                </a:solidFill>
              </a:rPr>
              <a:t>Shekar</a:t>
            </a:r>
            <a:r>
              <a:rPr lang="en-US" sz="5100" i="1" dirty="0">
                <a:solidFill>
                  <a:schemeClr val="bg1"/>
                </a:solidFill>
              </a:rPr>
              <a:t> – </a:t>
            </a:r>
            <a:r>
              <a:rPr lang="en-US" sz="5100" dirty="0">
                <a:solidFill>
                  <a:schemeClr val="bg1"/>
                </a:solidFill>
              </a:rPr>
              <a:t>‘sweet drink’ expressed from fruits other than the grape, and drunk in an unfermented or fermented state.</a:t>
            </a:r>
          </a:p>
          <a:p>
            <a:pPr lvl="1"/>
            <a:r>
              <a:rPr lang="en-US" sz="5100" dirty="0">
                <a:solidFill>
                  <a:srgbClr val="FFC000"/>
                </a:solidFill>
              </a:rPr>
              <a:t>Deuteronomy 14:26; Proverbs 20:1</a:t>
            </a:r>
          </a:p>
        </p:txBody>
      </p:sp>
    </p:spTree>
    <p:extLst>
      <p:ext uri="{BB962C8B-B14F-4D97-AF65-F5344CB8AC3E}">
        <p14:creationId xmlns:p14="http://schemas.microsoft.com/office/powerpoint/2010/main" val="247278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lass of red wine&#10;&#10;Description automatically generated with low confidence">
            <a:extLst>
              <a:ext uri="{FF2B5EF4-FFF2-40B4-BE49-F238E27FC236}">
                <a16:creationId xmlns:a16="http://schemas.microsoft.com/office/drawing/2014/main" id="{E1A5E937-849B-30EE-D927-9D9B27F76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7657"/>
          <a:stretch/>
        </p:blipFill>
        <p:spPr>
          <a:xfrm>
            <a:off x="7077694" y="-122954"/>
            <a:ext cx="2185058" cy="2628647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5928-6FD5-01D9-A799-94ABD260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48" y="1607343"/>
            <a:ext cx="8572995" cy="495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Translated Words </a:t>
            </a:r>
            <a:r>
              <a:rPr lang="en-US" sz="2800" dirty="0">
                <a:solidFill>
                  <a:schemeClr val="bg1"/>
                </a:solidFill>
              </a:rPr>
              <a:t>(Greek)</a:t>
            </a:r>
          </a:p>
          <a:p>
            <a:r>
              <a:rPr lang="en-US" sz="2400" b="1" i="1" dirty="0" err="1">
                <a:solidFill>
                  <a:schemeClr val="bg1"/>
                </a:solidFill>
              </a:rPr>
              <a:t>Oinos</a:t>
            </a:r>
            <a:r>
              <a:rPr lang="en-US" sz="2400" dirty="0">
                <a:solidFill>
                  <a:schemeClr val="bg1"/>
                </a:solidFill>
              </a:rPr>
              <a:t> – a generic term for wine, either fermented or unfermented.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Used for </a:t>
            </a:r>
            <a:r>
              <a:rPr lang="en-US" sz="2400" b="1" i="1" dirty="0" err="1">
                <a:solidFill>
                  <a:schemeClr val="bg1"/>
                </a:solidFill>
              </a:rPr>
              <a:t>yayin</a:t>
            </a:r>
            <a:r>
              <a:rPr lang="en-US" sz="2400" dirty="0">
                <a:solidFill>
                  <a:schemeClr val="bg1"/>
                </a:solidFill>
              </a:rPr>
              <a:t> in LXX</a:t>
            </a:r>
          </a:p>
          <a:p>
            <a:r>
              <a:rPr lang="en-US" sz="2400" b="1" i="1" dirty="0" err="1">
                <a:solidFill>
                  <a:schemeClr val="bg1"/>
                </a:solidFill>
              </a:rPr>
              <a:t>Gleukos</a:t>
            </a:r>
            <a:r>
              <a:rPr lang="en-US" sz="2400" i="1" dirty="0">
                <a:solidFill>
                  <a:schemeClr val="bg1"/>
                </a:solidFill>
              </a:rPr>
              <a:t> – </a:t>
            </a:r>
            <a:r>
              <a:rPr lang="en-US" sz="2400" dirty="0">
                <a:solidFill>
                  <a:schemeClr val="bg1"/>
                </a:solidFill>
              </a:rPr>
              <a:t>“new wine” – produced from the purest juice of the grape, which flowed spontaneously from the grape before the treading began.</a:t>
            </a:r>
          </a:p>
          <a:p>
            <a:pPr marL="466344" lvl="4"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</a:rPr>
              <a:t>“sweet wine, i.e. (properly) must (fresh juice)” (STRONG)</a:t>
            </a:r>
          </a:p>
          <a:p>
            <a:pPr marL="466344" lvl="4"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</a:rPr>
              <a:t>“sweet new wine” (BDAG)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269E8-6999-6BA5-DA09-0C043698B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4" y="297656"/>
            <a:ext cx="8664088" cy="13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3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lass of red wine&#10;&#10;Description automatically generated with low confidence">
            <a:extLst>
              <a:ext uri="{FF2B5EF4-FFF2-40B4-BE49-F238E27FC236}">
                <a16:creationId xmlns:a16="http://schemas.microsoft.com/office/drawing/2014/main" id="{E1A5E937-849B-30EE-D927-9D9B27F76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7657"/>
          <a:stretch/>
        </p:blipFill>
        <p:spPr>
          <a:xfrm>
            <a:off x="7077694" y="-122954"/>
            <a:ext cx="2185058" cy="2628647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172F72-BF12-168C-1CDC-A375F9DA7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3" y="292313"/>
            <a:ext cx="8726880" cy="13191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5928-6FD5-01D9-A799-94ABD260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48" y="1607343"/>
            <a:ext cx="8572995" cy="4953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Argument: In antiquity, there were no available ways to prevent fermentation. Thus, all wine was fermented.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Vinous Fermentation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Sugar (carbon, hydrogen, oxygen); Gluten (carbon, hydrogen, oxygen, nitrogen)</a:t>
            </a:r>
          </a:p>
          <a:p>
            <a:r>
              <a:rPr lang="en-US" sz="2400" dirty="0">
                <a:solidFill>
                  <a:schemeClr val="bg1"/>
                </a:solidFill>
              </a:rPr>
              <a:t>Nitrogen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 Gluten decay  Yeast reception  Alcohol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Preventing Fermentation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Gluten Separation; Moisture Removal; Air Exclusion; Reduced Temperature; Sulphur Fumigation</a:t>
            </a:r>
          </a:p>
        </p:txBody>
      </p:sp>
    </p:spTree>
    <p:extLst>
      <p:ext uri="{BB962C8B-B14F-4D97-AF65-F5344CB8AC3E}">
        <p14:creationId xmlns:p14="http://schemas.microsoft.com/office/powerpoint/2010/main" val="236381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lass of red wine&#10;&#10;Description automatically generated with low confidence">
            <a:extLst>
              <a:ext uri="{FF2B5EF4-FFF2-40B4-BE49-F238E27FC236}">
                <a16:creationId xmlns:a16="http://schemas.microsoft.com/office/drawing/2014/main" id="{E1A5E937-849B-30EE-D927-9D9B27F76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7657"/>
          <a:stretch/>
        </p:blipFill>
        <p:spPr>
          <a:xfrm>
            <a:off x="7077694" y="-122954"/>
            <a:ext cx="2185058" cy="2628647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FA939-7DDF-083A-AE49-9BC9C534A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06" y="297656"/>
            <a:ext cx="8733637" cy="14852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5928-6FD5-01D9-A799-94ABD260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48" y="1607343"/>
            <a:ext cx="8572995" cy="495300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Bible is not a treatise on any single subject, including alcohol.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Get Wisdom and Understanding – </a:t>
            </a:r>
            <a:r>
              <a:rPr lang="en-US" sz="2400" dirty="0">
                <a:solidFill>
                  <a:srgbClr val="FFC000"/>
                </a:solidFill>
              </a:rPr>
              <a:t>Proverbs 4:5-7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Discern Good and Evil – </a:t>
            </a:r>
            <a:r>
              <a:rPr lang="en-US" sz="2400" b="1" dirty="0">
                <a:solidFill>
                  <a:srgbClr val="FFC000"/>
                </a:solidFill>
              </a:rPr>
              <a:t>H</a:t>
            </a:r>
            <a:r>
              <a:rPr lang="en-US" sz="2400" dirty="0">
                <a:solidFill>
                  <a:srgbClr val="FFC000"/>
                </a:solidFill>
              </a:rPr>
              <a:t>ebrews 5:14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Think Spiritually – </a:t>
            </a:r>
            <a:r>
              <a:rPr lang="en-US" sz="2400" b="1" dirty="0">
                <a:solidFill>
                  <a:srgbClr val="FFC000"/>
                </a:solidFill>
              </a:rPr>
              <a:t>1 </a:t>
            </a:r>
            <a:r>
              <a:rPr lang="en-US" sz="2400" dirty="0">
                <a:solidFill>
                  <a:srgbClr val="FFC000"/>
                </a:solidFill>
              </a:rPr>
              <a:t>Corinthians 2:14</a:t>
            </a:r>
          </a:p>
        </p:txBody>
      </p:sp>
    </p:spTree>
    <p:extLst>
      <p:ext uri="{BB962C8B-B14F-4D97-AF65-F5344CB8AC3E}">
        <p14:creationId xmlns:p14="http://schemas.microsoft.com/office/powerpoint/2010/main" val="299953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735658-270A-8D75-091E-AFB444A3D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lass of red wine&#10;&#10;Description automatically generated with low confidence">
            <a:extLst>
              <a:ext uri="{FF2B5EF4-FFF2-40B4-BE49-F238E27FC236}">
                <a16:creationId xmlns:a16="http://schemas.microsoft.com/office/drawing/2014/main" id="{FCF10BE7-7EA0-B0E0-57EC-5398C37AC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7675"/>
            <a:ext cx="914398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FB1C88-5F1D-C7DF-A4B3-E8EE7F6BF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370149" y="370151"/>
            <a:ext cx="6857999" cy="611770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6000"/>
                </a:srgbClr>
              </a:gs>
              <a:gs pos="100000">
                <a:srgbClr val="000000">
                  <a:alpha val="0"/>
                </a:srgbClr>
              </a:gs>
              <a:gs pos="56000">
                <a:srgbClr val="000000">
                  <a:alpha val="37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14375" y="964922"/>
            <a:ext cx="3418592" cy="4943507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10019371"/>
              <a:gd name="connsiteY0" fmla="*/ 1655069 h 4920343"/>
              <a:gd name="connsiteX1" fmla="*/ 33577 w 10019371"/>
              <a:gd name="connsiteY1" fmla="*/ 0 h 4920343"/>
              <a:gd name="connsiteX2" fmla="*/ 10019371 w 10019371"/>
              <a:gd name="connsiteY2" fmla="*/ 0 h 4920343"/>
              <a:gd name="connsiteX3" fmla="*/ 10019371 w 10019371"/>
              <a:gd name="connsiteY3" fmla="*/ 4920343 h 4920343"/>
              <a:gd name="connsiteX4" fmla="*/ 33577 w 10019371"/>
              <a:gd name="connsiteY4" fmla="*/ 4920343 h 4920343"/>
              <a:gd name="connsiteX5" fmla="*/ 33577 w 10019371"/>
              <a:gd name="connsiteY5" fmla="*/ 4119525 h 4920343"/>
              <a:gd name="connsiteX0" fmla="*/ 0 w 9991028"/>
              <a:gd name="connsiteY0" fmla="*/ 1645173 h 4920343"/>
              <a:gd name="connsiteX1" fmla="*/ 5234 w 9991028"/>
              <a:gd name="connsiteY1" fmla="*/ 0 h 4920343"/>
              <a:gd name="connsiteX2" fmla="*/ 9991028 w 9991028"/>
              <a:gd name="connsiteY2" fmla="*/ 0 h 4920343"/>
              <a:gd name="connsiteX3" fmla="*/ 9991028 w 9991028"/>
              <a:gd name="connsiteY3" fmla="*/ 4920343 h 4920343"/>
              <a:gd name="connsiteX4" fmla="*/ 5234 w 9991028"/>
              <a:gd name="connsiteY4" fmla="*/ 4920343 h 4920343"/>
              <a:gd name="connsiteX5" fmla="*/ 5234 w 9991028"/>
              <a:gd name="connsiteY5" fmla="*/ 4119525 h 4920343"/>
              <a:gd name="connsiteX0" fmla="*/ 59 w 9986364"/>
              <a:gd name="connsiteY0" fmla="*/ 1639236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60 w 9986364"/>
              <a:gd name="connsiteY0" fmla="*/ 1847740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1626 w 9985937"/>
              <a:gd name="connsiteY0" fmla="*/ 1797498 h 4920343"/>
              <a:gd name="connsiteX1" fmla="*/ 143 w 9985937"/>
              <a:gd name="connsiteY1" fmla="*/ 0 h 4920343"/>
              <a:gd name="connsiteX2" fmla="*/ 9985937 w 9985937"/>
              <a:gd name="connsiteY2" fmla="*/ 0 h 4920343"/>
              <a:gd name="connsiteX3" fmla="*/ 9985937 w 9985937"/>
              <a:gd name="connsiteY3" fmla="*/ 4920343 h 4920343"/>
              <a:gd name="connsiteX4" fmla="*/ 143 w 9985937"/>
              <a:gd name="connsiteY4" fmla="*/ 4920343 h 4920343"/>
              <a:gd name="connsiteX5" fmla="*/ 143 w 9985937"/>
              <a:gd name="connsiteY5" fmla="*/ 4119525 h 4920343"/>
              <a:gd name="connsiteX0" fmla="*/ 62 w 9986364"/>
              <a:gd name="connsiteY0" fmla="*/ 1779914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105 w 9985899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899" h="4920343">
                <a:moveTo>
                  <a:pt x="17584" y="1779914"/>
                </a:moveTo>
                <a:cubicBezTo>
                  <a:pt x="19329" y="1231523"/>
                  <a:pt x="-1640" y="548391"/>
                  <a:pt x="105" y="0"/>
                </a:cubicBezTo>
                <a:lnTo>
                  <a:pt x="9985899" y="0"/>
                </a:lnTo>
                <a:lnTo>
                  <a:pt x="9985899" y="4920343"/>
                </a:lnTo>
                <a:lnTo>
                  <a:pt x="105" y="4920343"/>
                </a:lnTo>
                <a:lnTo>
                  <a:pt x="105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E69147-E1D3-F591-483C-8E1637B05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71" y="4092784"/>
            <a:ext cx="2870200" cy="166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F5529A-0AB0-2765-B9F4-FD284EB83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1862610"/>
            <a:ext cx="5461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983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iseVTI">
  <a:themeElements>
    <a:clrScheme name="Poise">
      <a:dk1>
        <a:sysClr val="windowText" lastClr="000000"/>
      </a:dk1>
      <a:lt1>
        <a:sysClr val="window" lastClr="FFFFFF"/>
      </a:lt1>
      <a:dk2>
        <a:srgbClr val="403739"/>
      </a:dk2>
      <a:lt2>
        <a:srgbClr val="F4E9E6"/>
      </a:lt2>
      <a:accent1>
        <a:srgbClr val="B18083"/>
      </a:accent1>
      <a:accent2>
        <a:srgbClr val="C17A69"/>
      </a:accent2>
      <a:accent3>
        <a:srgbClr val="CE9573"/>
      </a:accent3>
      <a:accent4>
        <a:srgbClr val="82907A"/>
      </a:accent4>
      <a:accent5>
        <a:srgbClr val="9A9966"/>
      </a:accent5>
      <a:accent6>
        <a:srgbClr val="AB9955"/>
      </a:accent6>
      <a:hlink>
        <a:srgbClr val="A97979"/>
      </a:hlink>
      <a:folHlink>
        <a:srgbClr val="BB7563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</TotalTime>
  <Words>398</Words>
  <Application>Microsoft Macintosh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Goudy Old Style</vt:lpstr>
      <vt:lpstr>Univers Light</vt:lpstr>
      <vt:lpstr>PoiseVTI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</cp:revision>
  <dcterms:created xsi:type="dcterms:W3CDTF">2023-04-01T17:03:04Z</dcterms:created>
  <dcterms:modified xsi:type="dcterms:W3CDTF">2023-04-01T17:45:21Z</dcterms:modified>
</cp:coreProperties>
</file>