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8" r:id="rId2"/>
    <p:sldId id="256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>
      <p:cViewPr varScale="1">
        <p:scale>
          <a:sx n="108" d="100"/>
          <a:sy n="108" d="100"/>
        </p:scale>
        <p:origin x="1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929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2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5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1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5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32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9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6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4/8/23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10" r:id="rId6"/>
    <p:sldLayoutId id="2147483705" r:id="rId7"/>
    <p:sldLayoutId id="2147483706" r:id="rId8"/>
    <p:sldLayoutId id="2147483707" r:id="rId9"/>
    <p:sldLayoutId id="2147483709" r:id="rId10"/>
    <p:sldLayoutId id="2147483708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433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Abuse of the Lord’s Supper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>
                <a:solidFill>
                  <a:srgbClr val="FFC000"/>
                </a:solidFill>
              </a:rPr>
              <a:t>1 Cor. 11:20-22</a:t>
            </a:r>
            <a:endParaRPr lang="en-US" sz="2400" i="1" dirty="0">
              <a:solidFill>
                <a:srgbClr val="FFC000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Context: Lord’s Supper being abused (</a:t>
            </a:r>
            <a:r>
              <a:rPr lang="en-US" sz="2600" dirty="0">
                <a:solidFill>
                  <a:srgbClr val="FFC000"/>
                </a:solidFill>
              </a:rPr>
              <a:t>vv. 17, 20, 23-32</a:t>
            </a:r>
            <a:r>
              <a:rPr lang="en-US" sz="2600" dirty="0">
                <a:solidFill>
                  <a:schemeClr val="bg1"/>
                </a:solidFill>
              </a:rPr>
              <a:t>) – Divisiveness (</a:t>
            </a:r>
            <a:r>
              <a:rPr lang="en-US" sz="2600" dirty="0">
                <a:solidFill>
                  <a:srgbClr val="FFC000"/>
                </a:solidFill>
              </a:rPr>
              <a:t>vv. 18, 21a, 22b, 33</a:t>
            </a:r>
            <a:r>
              <a:rPr lang="en-US" sz="2600" dirty="0">
                <a:solidFill>
                  <a:schemeClr val="bg1"/>
                </a:solidFill>
              </a:rPr>
              <a:t>) and making it a common meal (</a:t>
            </a:r>
            <a:r>
              <a:rPr lang="en-US" sz="2600" dirty="0">
                <a:solidFill>
                  <a:srgbClr val="FFC000"/>
                </a:solidFill>
              </a:rPr>
              <a:t>vv. 20-22, 29, 34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dirty="0">
                <a:solidFill>
                  <a:schemeClr val="bg1"/>
                </a:solidFill>
              </a:rPr>
              <a:t>Was the wine fermented? – </a:t>
            </a:r>
            <a:r>
              <a:rPr lang="en-US" sz="2600" i="1" dirty="0">
                <a:solidFill>
                  <a:schemeClr val="bg1"/>
                </a:solidFill>
              </a:rPr>
              <a:t>“fruit of the vine”       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en-US" sz="2600" dirty="0">
                <a:solidFill>
                  <a:srgbClr val="FFC000"/>
                </a:solidFill>
              </a:rPr>
              <a:t>Matt. 26:29; Mark 14:25; Luke 22:18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dirty="0">
                <a:solidFill>
                  <a:schemeClr val="bg1"/>
                </a:solidFill>
              </a:rPr>
              <a:t>Does </a:t>
            </a:r>
            <a:r>
              <a:rPr lang="en-US" sz="2600" i="1" dirty="0">
                <a:solidFill>
                  <a:schemeClr val="bg1"/>
                </a:solidFill>
              </a:rPr>
              <a:t>“another is drunk” </a:t>
            </a:r>
            <a:r>
              <a:rPr lang="en-US" sz="2600" dirty="0">
                <a:solidFill>
                  <a:schemeClr val="bg1"/>
                </a:solidFill>
              </a:rPr>
              <a:t>mean intoxicated? – </a:t>
            </a:r>
            <a:r>
              <a:rPr lang="en-US" sz="2600" i="1" dirty="0" err="1">
                <a:solidFill>
                  <a:schemeClr val="bg1"/>
                </a:solidFill>
              </a:rPr>
              <a:t>methyo</a:t>
            </a:r>
            <a:r>
              <a:rPr lang="en-US" sz="2600" dirty="0">
                <a:solidFill>
                  <a:schemeClr val="bg1"/>
                </a:solidFill>
              </a:rPr>
              <a:t> (to satiate) – </a:t>
            </a:r>
            <a:r>
              <a:rPr lang="en-US" sz="2600" i="1" dirty="0">
                <a:solidFill>
                  <a:schemeClr val="bg1"/>
                </a:solidFill>
              </a:rPr>
              <a:t>“one is HUNGRY and another is DRUNK”</a:t>
            </a:r>
            <a:r>
              <a:rPr lang="en-US" sz="2600" dirty="0"/>
              <a:t>̄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Why not make a point like </a:t>
            </a:r>
            <a:r>
              <a:rPr lang="en-US" sz="2800" dirty="0">
                <a:solidFill>
                  <a:srgbClr val="FFC000"/>
                </a:solidFill>
              </a:rPr>
              <a:t>1 Corinthians 6:9-11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198160-5EC6-D781-6688-99BAB9EC4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70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chemeClr val="bg1"/>
                </a:solidFill>
              </a:rPr>
              <a:t>“not given to MUCH wine”</a:t>
            </a:r>
            <a:r>
              <a:rPr lang="en-US" sz="3200" b="1" dirty="0">
                <a:solidFill>
                  <a:schemeClr val="bg1"/>
                </a:solidFill>
              </a:rPr>
              <a:t> – </a:t>
            </a:r>
            <a:r>
              <a:rPr lang="en-US" sz="3200" b="1" dirty="0">
                <a:solidFill>
                  <a:srgbClr val="FFC000"/>
                </a:solidFill>
              </a:rPr>
              <a:t>1 Timothy 3:3, 8</a:t>
            </a:r>
            <a:endParaRPr lang="en-US" sz="3200" i="1" dirty="0">
              <a:solidFill>
                <a:srgbClr val="FFC000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en-US" sz="2400" b="1" dirty="0">
                <a:solidFill>
                  <a:srgbClr val="FFC000"/>
                </a:solidFill>
              </a:rPr>
              <a:t>v. 3</a:t>
            </a:r>
            <a:r>
              <a:rPr lang="en-US" sz="2400" b="1" dirty="0">
                <a:solidFill>
                  <a:schemeClr val="bg1"/>
                </a:solidFill>
              </a:rPr>
              <a:t>) </a:t>
            </a:r>
            <a:r>
              <a:rPr lang="en-US" sz="2400" dirty="0">
                <a:solidFill>
                  <a:schemeClr val="bg1"/>
                </a:solidFill>
              </a:rPr>
              <a:t>– </a:t>
            </a:r>
            <a:r>
              <a:rPr lang="en-US" sz="2400" i="1" dirty="0">
                <a:solidFill>
                  <a:schemeClr val="bg1"/>
                </a:solidFill>
              </a:rPr>
              <a:t>me </a:t>
            </a:r>
            <a:r>
              <a:rPr lang="en-US" sz="2400" dirty="0">
                <a:solidFill>
                  <a:schemeClr val="bg1"/>
                </a:solidFill>
              </a:rPr>
              <a:t>(not) </a:t>
            </a:r>
            <a:r>
              <a:rPr lang="en-US" sz="2400" i="1" dirty="0" err="1">
                <a:solidFill>
                  <a:schemeClr val="bg1"/>
                </a:solidFill>
              </a:rPr>
              <a:t>paroinon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(addicted to wine) – </a:t>
            </a:r>
            <a:r>
              <a:rPr lang="en-US" sz="2400" i="1" dirty="0">
                <a:solidFill>
                  <a:schemeClr val="bg1"/>
                </a:solidFill>
              </a:rPr>
              <a:t>“not a drunkard” </a:t>
            </a:r>
            <a:r>
              <a:rPr lang="en-US" sz="2400" dirty="0">
                <a:solidFill>
                  <a:schemeClr val="bg1"/>
                </a:solidFill>
              </a:rPr>
              <a:t>(ESV); </a:t>
            </a:r>
            <a:r>
              <a:rPr lang="en-US" sz="2400" i="1" dirty="0">
                <a:solidFill>
                  <a:schemeClr val="bg1"/>
                </a:solidFill>
              </a:rPr>
              <a:t>“not addicted to wine” </a:t>
            </a:r>
            <a:r>
              <a:rPr lang="en-US" sz="2400" dirty="0">
                <a:solidFill>
                  <a:schemeClr val="bg1"/>
                </a:solidFill>
              </a:rPr>
              <a:t>(NASB)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en-US" sz="2400" b="1" dirty="0">
                <a:solidFill>
                  <a:srgbClr val="FFC000"/>
                </a:solidFill>
              </a:rPr>
              <a:t>v. 2</a:t>
            </a:r>
            <a:r>
              <a:rPr lang="en-US" sz="2400" b="1" dirty="0">
                <a:solidFill>
                  <a:schemeClr val="bg1"/>
                </a:solidFill>
              </a:rPr>
              <a:t>) </a:t>
            </a:r>
            <a:r>
              <a:rPr lang="en-US" sz="2400" dirty="0">
                <a:solidFill>
                  <a:schemeClr val="bg1"/>
                </a:solidFill>
              </a:rPr>
              <a:t>– temperate – </a:t>
            </a:r>
            <a:r>
              <a:rPr lang="en-US" sz="2400" i="1" dirty="0" err="1">
                <a:solidFill>
                  <a:schemeClr val="bg1"/>
                </a:solidFill>
              </a:rPr>
              <a:t>nēphalios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sober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en-US" sz="2400" b="1" dirty="0">
                <a:solidFill>
                  <a:srgbClr val="FFC000"/>
                </a:solidFill>
              </a:rPr>
              <a:t>v. 8</a:t>
            </a:r>
            <a:r>
              <a:rPr lang="en-US" sz="2400" b="1" dirty="0">
                <a:solidFill>
                  <a:schemeClr val="bg1"/>
                </a:solidFill>
              </a:rPr>
              <a:t>) </a:t>
            </a:r>
            <a:r>
              <a:rPr lang="en-US" sz="2400" dirty="0">
                <a:solidFill>
                  <a:schemeClr val="bg1"/>
                </a:solidFill>
              </a:rPr>
              <a:t>– </a:t>
            </a:r>
            <a:r>
              <a:rPr lang="en-US" sz="2400" i="1" dirty="0">
                <a:solidFill>
                  <a:schemeClr val="bg1"/>
                </a:solidFill>
              </a:rPr>
              <a:t>me </a:t>
            </a:r>
            <a:r>
              <a:rPr lang="en-US" sz="2400" dirty="0">
                <a:solidFill>
                  <a:schemeClr val="bg1"/>
                </a:solidFill>
              </a:rPr>
              <a:t>(not) </a:t>
            </a:r>
            <a:r>
              <a:rPr lang="en-US" sz="2400" i="1" dirty="0" err="1">
                <a:solidFill>
                  <a:schemeClr val="bg1"/>
                </a:solidFill>
              </a:rPr>
              <a:t>oino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(wine) </a:t>
            </a:r>
            <a:r>
              <a:rPr lang="en-US" sz="2400" i="1" dirty="0">
                <a:solidFill>
                  <a:schemeClr val="bg1"/>
                </a:solidFill>
              </a:rPr>
              <a:t>polys </a:t>
            </a:r>
            <a:r>
              <a:rPr lang="en-US" sz="2400" dirty="0">
                <a:solidFill>
                  <a:schemeClr val="bg1"/>
                </a:solidFill>
              </a:rPr>
              <a:t>(much) </a:t>
            </a:r>
            <a:r>
              <a:rPr lang="en-US" sz="2400" i="1" dirty="0" err="1">
                <a:solidFill>
                  <a:schemeClr val="bg1"/>
                </a:solidFill>
              </a:rPr>
              <a:t>prosecho</a:t>
            </a:r>
            <a:r>
              <a:rPr lang="en-US" sz="2400" i="1" dirty="0">
                <a:solidFill>
                  <a:schemeClr val="bg1"/>
                </a:solidFill>
              </a:rPr>
              <a:t>̄  </a:t>
            </a:r>
            <a:r>
              <a:rPr lang="en-US" sz="2400" dirty="0">
                <a:solidFill>
                  <a:schemeClr val="bg1"/>
                </a:solidFill>
              </a:rPr>
              <a:t>(given to)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</a:t>
            </a:r>
            <a:r>
              <a:rPr lang="en-US" sz="2400" i="1" dirty="0">
                <a:solidFill>
                  <a:schemeClr val="bg1"/>
                </a:solidFill>
              </a:rPr>
              <a:t>“[not] addicted to much wine” </a:t>
            </a:r>
            <a:r>
              <a:rPr lang="en-US" sz="2400" dirty="0">
                <a:solidFill>
                  <a:schemeClr val="bg1"/>
                </a:solidFill>
              </a:rPr>
              <a:t>(NASB, ESV)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Using 4 words to say the same thing he said with 2 words in </a:t>
            </a:r>
            <a:r>
              <a:rPr lang="en-US" sz="2400" dirty="0">
                <a:solidFill>
                  <a:srgbClr val="FFC000"/>
                </a:solidFill>
              </a:rPr>
              <a:t>verse 3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Condemned excess sanctions moderation? (</a:t>
            </a:r>
            <a:r>
              <a:rPr lang="en-US" sz="2400" dirty="0">
                <a:solidFill>
                  <a:srgbClr val="FFC000"/>
                </a:solidFill>
              </a:rPr>
              <a:t>cf. James 1:21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9717AD-5311-B9AD-7AAC-1EF1A805D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0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chemeClr val="bg1"/>
                </a:solidFill>
              </a:rPr>
              <a:t>“use a little wine”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>
                <a:solidFill>
                  <a:srgbClr val="FFC000"/>
                </a:solidFill>
              </a:rPr>
              <a:t>1 Timothy 5:23</a:t>
            </a:r>
          </a:p>
          <a:p>
            <a:r>
              <a:rPr lang="en-US" sz="2400" b="1" i="1" dirty="0" err="1">
                <a:solidFill>
                  <a:schemeClr val="bg1"/>
                </a:solidFill>
              </a:rPr>
              <a:t>Oinos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fermented or unfermented wine.</a:t>
            </a:r>
          </a:p>
          <a:p>
            <a:r>
              <a:rPr lang="en-US" sz="2400" b="1" i="1" dirty="0">
                <a:solidFill>
                  <a:schemeClr val="bg1"/>
                </a:solidFill>
              </a:rPr>
              <a:t>“no longer drink ONLY water”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Why </a:t>
            </a:r>
            <a:r>
              <a:rPr lang="en-US" sz="2400" b="1" i="1" dirty="0">
                <a:solidFill>
                  <a:schemeClr val="bg1"/>
                </a:solidFill>
              </a:rPr>
              <a:t>“use a little wine?” </a:t>
            </a:r>
            <a:r>
              <a:rPr lang="en-US" sz="2400" dirty="0">
                <a:solidFill>
                  <a:schemeClr val="bg1"/>
                </a:solidFill>
              </a:rPr>
              <a:t>– medicinal; </a:t>
            </a:r>
            <a:r>
              <a:rPr lang="en-US" sz="2400" b="1" i="1" dirty="0">
                <a:solidFill>
                  <a:schemeClr val="bg1"/>
                </a:solidFill>
              </a:rPr>
              <a:t>“stomach’s sake,”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b="1" i="1" dirty="0">
                <a:solidFill>
                  <a:schemeClr val="bg1"/>
                </a:solidFill>
              </a:rPr>
              <a:t>“frequent infirmities”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NOTE:</a:t>
            </a:r>
            <a:r>
              <a:rPr lang="en-US" sz="2400" dirty="0">
                <a:solidFill>
                  <a:schemeClr val="bg1"/>
                </a:solidFill>
              </a:rPr>
              <a:t> NOT “drink wine,” RATHER </a:t>
            </a:r>
            <a:r>
              <a:rPr lang="en-US" sz="2400" b="1" i="1" dirty="0">
                <a:solidFill>
                  <a:schemeClr val="bg1"/>
                </a:solidFill>
              </a:rPr>
              <a:t>“USE a little wine”</a:t>
            </a:r>
            <a:r>
              <a:rPr lang="en-US" sz="2400" dirty="0">
                <a:solidFill>
                  <a:schemeClr val="bg1"/>
                </a:solidFill>
              </a:rPr>
              <a:t> (“take” a little wine as MEDICINE)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Alcohol not demanded by context, but IF alcohol, no authority for “social drinking,” but for medication.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73F57A-D5E1-28D9-4CB3-121C06815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735658-270A-8D75-091E-AFB444A3D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FCF10BE7-7EA0-B0E0-57EC-5398C37ACA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" y="7675"/>
            <a:ext cx="914398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9FB1C88-5F1D-C7DF-A4B3-E8EE7F6BF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370149" y="370151"/>
            <a:ext cx="6857999" cy="6117701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56000"/>
                </a:srgbClr>
              </a:gs>
              <a:gs pos="100000">
                <a:srgbClr val="000000">
                  <a:alpha val="0"/>
                </a:srgbClr>
              </a:gs>
              <a:gs pos="56000">
                <a:srgbClr val="000000">
                  <a:alpha val="37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11BF64-C99B-2F90-ADA1-0C08F9BE8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14375" y="964922"/>
            <a:ext cx="3418592" cy="4943507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  <a:gd name="connsiteX0" fmla="*/ 0 w 10019371"/>
              <a:gd name="connsiteY0" fmla="*/ 1655069 h 4920343"/>
              <a:gd name="connsiteX1" fmla="*/ 33577 w 10019371"/>
              <a:gd name="connsiteY1" fmla="*/ 0 h 4920343"/>
              <a:gd name="connsiteX2" fmla="*/ 10019371 w 10019371"/>
              <a:gd name="connsiteY2" fmla="*/ 0 h 4920343"/>
              <a:gd name="connsiteX3" fmla="*/ 10019371 w 10019371"/>
              <a:gd name="connsiteY3" fmla="*/ 4920343 h 4920343"/>
              <a:gd name="connsiteX4" fmla="*/ 33577 w 10019371"/>
              <a:gd name="connsiteY4" fmla="*/ 4920343 h 4920343"/>
              <a:gd name="connsiteX5" fmla="*/ 33577 w 10019371"/>
              <a:gd name="connsiteY5" fmla="*/ 4119525 h 4920343"/>
              <a:gd name="connsiteX0" fmla="*/ 0 w 9991028"/>
              <a:gd name="connsiteY0" fmla="*/ 1645173 h 4920343"/>
              <a:gd name="connsiteX1" fmla="*/ 5234 w 9991028"/>
              <a:gd name="connsiteY1" fmla="*/ 0 h 4920343"/>
              <a:gd name="connsiteX2" fmla="*/ 9991028 w 9991028"/>
              <a:gd name="connsiteY2" fmla="*/ 0 h 4920343"/>
              <a:gd name="connsiteX3" fmla="*/ 9991028 w 9991028"/>
              <a:gd name="connsiteY3" fmla="*/ 4920343 h 4920343"/>
              <a:gd name="connsiteX4" fmla="*/ 5234 w 9991028"/>
              <a:gd name="connsiteY4" fmla="*/ 4920343 h 4920343"/>
              <a:gd name="connsiteX5" fmla="*/ 5234 w 9991028"/>
              <a:gd name="connsiteY5" fmla="*/ 4119525 h 4920343"/>
              <a:gd name="connsiteX0" fmla="*/ 59 w 9986364"/>
              <a:gd name="connsiteY0" fmla="*/ 1639236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60 w 9986364"/>
              <a:gd name="connsiteY0" fmla="*/ 1847740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1626 w 9985937"/>
              <a:gd name="connsiteY0" fmla="*/ 1797498 h 4920343"/>
              <a:gd name="connsiteX1" fmla="*/ 143 w 9985937"/>
              <a:gd name="connsiteY1" fmla="*/ 0 h 4920343"/>
              <a:gd name="connsiteX2" fmla="*/ 9985937 w 9985937"/>
              <a:gd name="connsiteY2" fmla="*/ 0 h 4920343"/>
              <a:gd name="connsiteX3" fmla="*/ 9985937 w 9985937"/>
              <a:gd name="connsiteY3" fmla="*/ 4920343 h 4920343"/>
              <a:gd name="connsiteX4" fmla="*/ 143 w 9985937"/>
              <a:gd name="connsiteY4" fmla="*/ 4920343 h 4920343"/>
              <a:gd name="connsiteX5" fmla="*/ 143 w 9985937"/>
              <a:gd name="connsiteY5" fmla="*/ 4119525 h 4920343"/>
              <a:gd name="connsiteX0" fmla="*/ 62 w 9986364"/>
              <a:gd name="connsiteY0" fmla="*/ 1779914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7584 w 9985899"/>
              <a:gd name="connsiteY0" fmla="*/ 1779914 h 4920343"/>
              <a:gd name="connsiteX1" fmla="*/ 105 w 9985899"/>
              <a:gd name="connsiteY1" fmla="*/ 0 h 4920343"/>
              <a:gd name="connsiteX2" fmla="*/ 9985899 w 9985899"/>
              <a:gd name="connsiteY2" fmla="*/ 0 h 4920343"/>
              <a:gd name="connsiteX3" fmla="*/ 9985899 w 9985899"/>
              <a:gd name="connsiteY3" fmla="*/ 4920343 h 4920343"/>
              <a:gd name="connsiteX4" fmla="*/ 105 w 9985899"/>
              <a:gd name="connsiteY4" fmla="*/ 4920343 h 4920343"/>
              <a:gd name="connsiteX5" fmla="*/ 105 w 9985899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899" h="4920343">
                <a:moveTo>
                  <a:pt x="17584" y="1779914"/>
                </a:moveTo>
                <a:cubicBezTo>
                  <a:pt x="19329" y="1231523"/>
                  <a:pt x="-1640" y="548391"/>
                  <a:pt x="105" y="0"/>
                </a:cubicBezTo>
                <a:lnTo>
                  <a:pt x="9985899" y="0"/>
                </a:lnTo>
                <a:lnTo>
                  <a:pt x="9985899" y="4920343"/>
                </a:lnTo>
                <a:lnTo>
                  <a:pt x="105" y="4920343"/>
                </a:lnTo>
                <a:lnTo>
                  <a:pt x="105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E69147-E1D3-F591-483C-8E1637B05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571" y="4092784"/>
            <a:ext cx="2870200" cy="1663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F5529A-0AB0-2765-B9F4-FD284EB83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00" y="1862610"/>
            <a:ext cx="54610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983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735658-270A-8D75-091E-AFB444A3D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FCF10BE7-7EA0-B0E0-57EC-5398C37ACA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" y="7675"/>
            <a:ext cx="914398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9FB1C88-5F1D-C7DF-A4B3-E8EE7F6BF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370149" y="370151"/>
            <a:ext cx="6857999" cy="6117701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56000"/>
                </a:srgbClr>
              </a:gs>
              <a:gs pos="100000">
                <a:srgbClr val="000000">
                  <a:alpha val="0"/>
                </a:srgbClr>
              </a:gs>
              <a:gs pos="56000">
                <a:srgbClr val="000000">
                  <a:alpha val="37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11BF64-C99B-2F90-ADA1-0C08F9BE8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14375" y="964922"/>
            <a:ext cx="3418592" cy="4943507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  <a:gd name="connsiteX0" fmla="*/ 0 w 10019371"/>
              <a:gd name="connsiteY0" fmla="*/ 1655069 h 4920343"/>
              <a:gd name="connsiteX1" fmla="*/ 33577 w 10019371"/>
              <a:gd name="connsiteY1" fmla="*/ 0 h 4920343"/>
              <a:gd name="connsiteX2" fmla="*/ 10019371 w 10019371"/>
              <a:gd name="connsiteY2" fmla="*/ 0 h 4920343"/>
              <a:gd name="connsiteX3" fmla="*/ 10019371 w 10019371"/>
              <a:gd name="connsiteY3" fmla="*/ 4920343 h 4920343"/>
              <a:gd name="connsiteX4" fmla="*/ 33577 w 10019371"/>
              <a:gd name="connsiteY4" fmla="*/ 4920343 h 4920343"/>
              <a:gd name="connsiteX5" fmla="*/ 33577 w 10019371"/>
              <a:gd name="connsiteY5" fmla="*/ 4119525 h 4920343"/>
              <a:gd name="connsiteX0" fmla="*/ 0 w 9991028"/>
              <a:gd name="connsiteY0" fmla="*/ 1645173 h 4920343"/>
              <a:gd name="connsiteX1" fmla="*/ 5234 w 9991028"/>
              <a:gd name="connsiteY1" fmla="*/ 0 h 4920343"/>
              <a:gd name="connsiteX2" fmla="*/ 9991028 w 9991028"/>
              <a:gd name="connsiteY2" fmla="*/ 0 h 4920343"/>
              <a:gd name="connsiteX3" fmla="*/ 9991028 w 9991028"/>
              <a:gd name="connsiteY3" fmla="*/ 4920343 h 4920343"/>
              <a:gd name="connsiteX4" fmla="*/ 5234 w 9991028"/>
              <a:gd name="connsiteY4" fmla="*/ 4920343 h 4920343"/>
              <a:gd name="connsiteX5" fmla="*/ 5234 w 9991028"/>
              <a:gd name="connsiteY5" fmla="*/ 4119525 h 4920343"/>
              <a:gd name="connsiteX0" fmla="*/ 59 w 9986364"/>
              <a:gd name="connsiteY0" fmla="*/ 1639236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60 w 9986364"/>
              <a:gd name="connsiteY0" fmla="*/ 1847740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1626 w 9985937"/>
              <a:gd name="connsiteY0" fmla="*/ 1797498 h 4920343"/>
              <a:gd name="connsiteX1" fmla="*/ 143 w 9985937"/>
              <a:gd name="connsiteY1" fmla="*/ 0 h 4920343"/>
              <a:gd name="connsiteX2" fmla="*/ 9985937 w 9985937"/>
              <a:gd name="connsiteY2" fmla="*/ 0 h 4920343"/>
              <a:gd name="connsiteX3" fmla="*/ 9985937 w 9985937"/>
              <a:gd name="connsiteY3" fmla="*/ 4920343 h 4920343"/>
              <a:gd name="connsiteX4" fmla="*/ 143 w 9985937"/>
              <a:gd name="connsiteY4" fmla="*/ 4920343 h 4920343"/>
              <a:gd name="connsiteX5" fmla="*/ 143 w 9985937"/>
              <a:gd name="connsiteY5" fmla="*/ 4119525 h 4920343"/>
              <a:gd name="connsiteX0" fmla="*/ 62 w 9986364"/>
              <a:gd name="connsiteY0" fmla="*/ 1779914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7584 w 9985899"/>
              <a:gd name="connsiteY0" fmla="*/ 1779914 h 4920343"/>
              <a:gd name="connsiteX1" fmla="*/ 105 w 9985899"/>
              <a:gd name="connsiteY1" fmla="*/ 0 h 4920343"/>
              <a:gd name="connsiteX2" fmla="*/ 9985899 w 9985899"/>
              <a:gd name="connsiteY2" fmla="*/ 0 h 4920343"/>
              <a:gd name="connsiteX3" fmla="*/ 9985899 w 9985899"/>
              <a:gd name="connsiteY3" fmla="*/ 4920343 h 4920343"/>
              <a:gd name="connsiteX4" fmla="*/ 105 w 9985899"/>
              <a:gd name="connsiteY4" fmla="*/ 4920343 h 4920343"/>
              <a:gd name="connsiteX5" fmla="*/ 105 w 9985899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899" h="4920343">
                <a:moveTo>
                  <a:pt x="17584" y="1779914"/>
                </a:moveTo>
                <a:cubicBezTo>
                  <a:pt x="19329" y="1231523"/>
                  <a:pt x="-1640" y="548391"/>
                  <a:pt x="105" y="0"/>
                </a:cubicBezTo>
                <a:lnTo>
                  <a:pt x="9985899" y="0"/>
                </a:lnTo>
                <a:lnTo>
                  <a:pt x="9985899" y="4920343"/>
                </a:lnTo>
                <a:lnTo>
                  <a:pt x="105" y="4920343"/>
                </a:lnTo>
                <a:lnTo>
                  <a:pt x="105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E69147-E1D3-F591-483C-8E1637B05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571" y="4092784"/>
            <a:ext cx="2870200" cy="1663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F5529A-0AB0-2765-B9F4-FD284EB83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00" y="1862610"/>
            <a:ext cx="54610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0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F5F0AF-25DB-C741-82A0-41FB7F465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303494"/>
            <a:ext cx="8684623" cy="1309686"/>
          </a:xfrm>
          <a:prstGeom prst="rect">
            <a:avLst/>
          </a:prstGeom>
        </p:spPr>
      </p:pic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Exegesis VS Eisegesis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Exegesis</a:t>
            </a:r>
            <a:r>
              <a:rPr lang="en-US" sz="2800" dirty="0">
                <a:solidFill>
                  <a:schemeClr val="bg1"/>
                </a:solidFill>
              </a:rPr>
              <a:t> – to guide or lead out.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Cause – </a:t>
            </a:r>
            <a:r>
              <a:rPr lang="en-US" sz="2800" dirty="0">
                <a:solidFill>
                  <a:srgbClr val="FFC000"/>
                </a:solidFill>
              </a:rPr>
              <a:t>Ephesians 5:17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Eisegesis</a:t>
            </a:r>
            <a:r>
              <a:rPr lang="en-US" sz="2800" dirty="0">
                <a:solidFill>
                  <a:schemeClr val="bg1"/>
                </a:solidFill>
              </a:rPr>
              <a:t> – to guide or lead in.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Cause – Sectarianism, Practical Atheism, Self-Will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Abusing Scripture</a:t>
            </a:r>
          </a:p>
          <a:p>
            <a:pPr>
              <a:buClr>
                <a:schemeClr val="bg1"/>
              </a:buClr>
            </a:pPr>
            <a:r>
              <a:rPr lang="en-US" sz="2800" dirty="0">
                <a:solidFill>
                  <a:srgbClr val="FFC000"/>
                </a:solidFill>
              </a:rPr>
              <a:t>Matthew 4:5-7; 2 Peter 3:15-16; Luke 10:29</a:t>
            </a:r>
          </a:p>
        </p:txBody>
      </p:sp>
    </p:spTree>
    <p:extLst>
      <p:ext uri="{BB962C8B-B14F-4D97-AF65-F5344CB8AC3E}">
        <p14:creationId xmlns:p14="http://schemas.microsoft.com/office/powerpoint/2010/main" val="10598971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157EDF-0A27-96D7-845D-F3509FB2A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>
                <a:solidFill>
                  <a:schemeClr val="bg1"/>
                </a:solidFill>
              </a:rPr>
              <a:t>Wedding Feast in Cana </a:t>
            </a:r>
            <a:r>
              <a:rPr lang="en-US" sz="4100" dirty="0">
                <a:solidFill>
                  <a:schemeClr val="bg1"/>
                </a:solidFill>
              </a:rPr>
              <a:t>– </a:t>
            </a:r>
            <a:r>
              <a:rPr lang="en-US" sz="4100" dirty="0">
                <a:solidFill>
                  <a:srgbClr val="FFC000"/>
                </a:solidFill>
              </a:rPr>
              <a:t>John 2:1-11</a:t>
            </a:r>
            <a:endParaRPr lang="en-US" sz="4100" dirty="0">
              <a:solidFill>
                <a:schemeClr val="bg1"/>
              </a:solidFill>
            </a:endParaRPr>
          </a:p>
          <a:p>
            <a:r>
              <a:rPr lang="en-US" sz="3400" dirty="0">
                <a:solidFill>
                  <a:schemeClr val="bg1"/>
                </a:solidFill>
              </a:rPr>
              <a:t>Assumptions – (1) </a:t>
            </a:r>
            <a:r>
              <a:rPr lang="en-US" sz="3400" i="1" dirty="0">
                <a:solidFill>
                  <a:schemeClr val="bg1"/>
                </a:solidFill>
              </a:rPr>
              <a:t>“wine” </a:t>
            </a:r>
            <a:r>
              <a:rPr lang="en-US" sz="3400" dirty="0">
                <a:solidFill>
                  <a:schemeClr val="bg1"/>
                </a:solidFill>
              </a:rPr>
              <a:t>= fermented; (2) </a:t>
            </a:r>
            <a:r>
              <a:rPr lang="en-US" sz="3400" i="1" dirty="0">
                <a:solidFill>
                  <a:schemeClr val="bg1"/>
                </a:solidFill>
              </a:rPr>
              <a:t>“good wine”</a:t>
            </a:r>
            <a:r>
              <a:rPr lang="en-US" sz="3400" dirty="0">
                <a:solidFill>
                  <a:schemeClr val="bg1"/>
                </a:solidFill>
              </a:rPr>
              <a:t> = more potent; (3) </a:t>
            </a:r>
            <a:r>
              <a:rPr lang="en-US" sz="3400" i="1" dirty="0">
                <a:solidFill>
                  <a:schemeClr val="bg1"/>
                </a:solidFill>
              </a:rPr>
              <a:t>“well drunk” </a:t>
            </a:r>
            <a:r>
              <a:rPr lang="en-US" sz="3400" dirty="0">
                <a:solidFill>
                  <a:schemeClr val="bg1"/>
                </a:solidFill>
              </a:rPr>
              <a:t>= intoxicated</a:t>
            </a:r>
          </a:p>
          <a:p>
            <a:r>
              <a:rPr lang="en-US" sz="3400" i="1" dirty="0">
                <a:solidFill>
                  <a:schemeClr val="bg1"/>
                </a:solidFill>
              </a:rPr>
              <a:t>“Wine” </a:t>
            </a:r>
            <a:r>
              <a:rPr lang="en-US" sz="3400" dirty="0">
                <a:solidFill>
                  <a:schemeClr val="bg1"/>
                </a:solidFill>
              </a:rPr>
              <a:t>– </a:t>
            </a:r>
            <a:r>
              <a:rPr lang="en-US" sz="3400" i="1" dirty="0" err="1">
                <a:solidFill>
                  <a:schemeClr val="bg1"/>
                </a:solidFill>
              </a:rPr>
              <a:t>oinos</a:t>
            </a:r>
            <a:r>
              <a:rPr lang="en-US" sz="3400" dirty="0">
                <a:solidFill>
                  <a:schemeClr val="bg1"/>
                </a:solidFill>
              </a:rPr>
              <a:t> – either fermented or unfermented.</a:t>
            </a:r>
          </a:p>
          <a:p>
            <a:r>
              <a:rPr lang="en-US" sz="3400" i="1" dirty="0">
                <a:solidFill>
                  <a:schemeClr val="bg1"/>
                </a:solidFill>
              </a:rPr>
              <a:t>“Good wine” </a:t>
            </a:r>
            <a:r>
              <a:rPr lang="en-US" sz="3400" dirty="0">
                <a:solidFill>
                  <a:schemeClr val="bg1"/>
                </a:solidFill>
              </a:rPr>
              <a:t>– cf. </a:t>
            </a:r>
            <a:r>
              <a:rPr lang="en-US" sz="3400" dirty="0">
                <a:solidFill>
                  <a:srgbClr val="FFC000"/>
                </a:solidFill>
              </a:rPr>
              <a:t>v. 9 </a:t>
            </a:r>
            <a:r>
              <a:rPr lang="en-US" sz="3400" dirty="0">
                <a:solidFill>
                  <a:schemeClr val="bg1"/>
                </a:solidFill>
              </a:rPr>
              <a:t>– answers to the taste.</a:t>
            </a:r>
          </a:p>
          <a:p>
            <a:r>
              <a:rPr lang="en-US" sz="3400" i="1" dirty="0">
                <a:solidFill>
                  <a:schemeClr val="bg1"/>
                </a:solidFill>
              </a:rPr>
              <a:t>“Well drunk” </a:t>
            </a:r>
            <a:r>
              <a:rPr lang="en-US" sz="3400" dirty="0">
                <a:solidFill>
                  <a:schemeClr val="bg1"/>
                </a:solidFill>
              </a:rPr>
              <a:t>– to be moistened; to be drenched with liquid.</a:t>
            </a:r>
          </a:p>
          <a:p>
            <a:r>
              <a:rPr lang="en-US" sz="3400" dirty="0">
                <a:solidFill>
                  <a:schemeClr val="bg1"/>
                </a:solidFill>
              </a:rPr>
              <a:t>Implications (if wine was alcoholic): Jesus supplied alcohol (even stronger than before) to drunk people! He led others to sin – drunkenness.</a:t>
            </a:r>
          </a:p>
        </p:txBody>
      </p:sp>
    </p:spTree>
    <p:extLst>
      <p:ext uri="{BB962C8B-B14F-4D97-AF65-F5344CB8AC3E}">
        <p14:creationId xmlns:p14="http://schemas.microsoft.com/office/powerpoint/2010/main" val="1157217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New Wine/Wineskins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>
                <a:solidFill>
                  <a:srgbClr val="FFC000"/>
                </a:solidFill>
              </a:rPr>
              <a:t>Luke 5:37-39</a:t>
            </a:r>
            <a:endParaRPr lang="en-US" sz="3200" i="1" dirty="0">
              <a:solidFill>
                <a:srgbClr val="FFC000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Claim – </a:t>
            </a:r>
            <a:r>
              <a:rPr lang="en-US" sz="2400" i="1" dirty="0">
                <a:solidFill>
                  <a:schemeClr val="bg1"/>
                </a:solidFill>
              </a:rPr>
              <a:t>“new wine” </a:t>
            </a:r>
            <a:r>
              <a:rPr lang="en-US" sz="2400" dirty="0">
                <a:solidFill>
                  <a:schemeClr val="bg1"/>
                </a:solidFill>
              </a:rPr>
              <a:t>= fermenting; </a:t>
            </a:r>
            <a:r>
              <a:rPr lang="en-US" sz="2400" i="1" dirty="0">
                <a:solidFill>
                  <a:schemeClr val="bg1"/>
                </a:solidFill>
              </a:rPr>
              <a:t>“old wineskins” </a:t>
            </a:r>
            <a:r>
              <a:rPr lang="en-US" sz="2400" dirty="0">
                <a:solidFill>
                  <a:schemeClr val="bg1"/>
                </a:solidFill>
              </a:rPr>
              <a:t>will break when fermentation produces gas.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NOTE: Even NEW wineskins would break (</a:t>
            </a:r>
            <a:r>
              <a:rPr lang="en-US" sz="2400" dirty="0">
                <a:solidFill>
                  <a:srgbClr val="FFC000"/>
                </a:solidFill>
              </a:rPr>
              <a:t>cf. Job 32:19</a:t>
            </a:r>
            <a:r>
              <a:rPr lang="en-US" sz="2400" dirty="0">
                <a:solidFill>
                  <a:schemeClr val="bg1"/>
                </a:solidFill>
              </a:rPr>
              <a:t>).</a:t>
            </a:r>
          </a:p>
          <a:p>
            <a:r>
              <a:rPr lang="en-US" sz="2400" dirty="0">
                <a:solidFill>
                  <a:schemeClr val="bg1"/>
                </a:solidFill>
              </a:rPr>
              <a:t>Goal – preservation (</a:t>
            </a:r>
            <a:r>
              <a:rPr lang="en-US" sz="2400" dirty="0">
                <a:solidFill>
                  <a:srgbClr val="FFC000"/>
                </a:solidFill>
              </a:rPr>
              <a:t>v. 38</a:t>
            </a:r>
            <a:r>
              <a:rPr lang="en-US" sz="2400" dirty="0">
                <a:solidFill>
                  <a:schemeClr val="bg1"/>
                </a:solidFill>
              </a:rPr>
              <a:t>); </a:t>
            </a:r>
            <a:r>
              <a:rPr lang="en-US" sz="2400" i="1" dirty="0">
                <a:solidFill>
                  <a:schemeClr val="bg1"/>
                </a:solidFill>
              </a:rPr>
              <a:t>“old wineskins”</a:t>
            </a:r>
            <a:r>
              <a:rPr lang="en-US" sz="2400" dirty="0">
                <a:solidFill>
                  <a:schemeClr val="bg1"/>
                </a:solidFill>
              </a:rPr>
              <a:t> contain remains of </a:t>
            </a:r>
            <a:r>
              <a:rPr lang="en-US" sz="2400" i="1" dirty="0">
                <a:solidFill>
                  <a:schemeClr val="bg1"/>
                </a:solidFill>
              </a:rPr>
              <a:t>“old wine” </a:t>
            </a:r>
            <a:r>
              <a:rPr lang="en-US" sz="2400" dirty="0">
                <a:solidFill>
                  <a:schemeClr val="bg1"/>
                </a:solidFill>
              </a:rPr>
              <a:t>= fermentation of </a:t>
            </a:r>
            <a:r>
              <a:rPr lang="en-US" sz="2400" i="1" dirty="0">
                <a:solidFill>
                  <a:schemeClr val="bg1"/>
                </a:solidFill>
              </a:rPr>
              <a:t>“new wine”</a:t>
            </a:r>
            <a:r>
              <a:rPr lang="en-US" sz="2400" dirty="0">
                <a:solidFill>
                  <a:schemeClr val="bg1"/>
                </a:solidFill>
              </a:rPr>
              <a:t> = bursting skins. (So use </a:t>
            </a:r>
            <a:r>
              <a:rPr lang="en-US" sz="2400" i="1" dirty="0">
                <a:solidFill>
                  <a:schemeClr val="bg1"/>
                </a:solidFill>
              </a:rPr>
              <a:t>“new wineskins”</a:t>
            </a:r>
            <a:r>
              <a:rPr lang="en-US" sz="2400" dirty="0">
                <a:solidFill>
                  <a:schemeClr val="bg1"/>
                </a:solidFill>
              </a:rPr>
              <a:t> without remains of </a:t>
            </a:r>
            <a:r>
              <a:rPr lang="en-US" sz="2400" i="1" dirty="0">
                <a:solidFill>
                  <a:schemeClr val="bg1"/>
                </a:solidFill>
              </a:rPr>
              <a:t>“old wine” </a:t>
            </a:r>
            <a:r>
              <a:rPr lang="en-US" sz="2400" dirty="0">
                <a:solidFill>
                  <a:schemeClr val="bg1"/>
                </a:solidFill>
              </a:rPr>
              <a:t>to preserve the </a:t>
            </a:r>
            <a:r>
              <a:rPr lang="en-US" sz="2400" i="1" dirty="0">
                <a:solidFill>
                  <a:schemeClr val="bg1"/>
                </a:solidFill>
              </a:rPr>
              <a:t>“new wine.”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“old is better”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rgbClr val="FFC000"/>
                </a:solidFill>
              </a:rPr>
              <a:t>v. 39</a:t>
            </a:r>
            <a:r>
              <a:rPr lang="en-US" sz="2400" dirty="0">
                <a:solidFill>
                  <a:schemeClr val="bg1"/>
                </a:solidFill>
              </a:rPr>
              <a:t>)? – SAYS THE DRUNK!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18A829-94DA-2459-CF10-2ED2DD98D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1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Jesus, a Winebibber?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>
                <a:solidFill>
                  <a:srgbClr val="FFC000"/>
                </a:solidFill>
              </a:rPr>
              <a:t>Luke 7:31-35</a:t>
            </a:r>
            <a:endParaRPr lang="en-US" sz="2400" i="1" dirty="0">
              <a:solidFill>
                <a:srgbClr val="FFC000"/>
              </a:solidFill>
            </a:endParaRPr>
          </a:p>
          <a:p>
            <a:r>
              <a:rPr lang="en-US" sz="2400" i="1" dirty="0" err="1">
                <a:solidFill>
                  <a:schemeClr val="bg1"/>
                </a:solidFill>
              </a:rPr>
              <a:t>Oinos</a:t>
            </a:r>
            <a:r>
              <a:rPr lang="en-US" sz="2400" dirty="0">
                <a:solidFill>
                  <a:schemeClr val="bg1"/>
                </a:solidFill>
              </a:rPr>
              <a:t> – fermented or unfermented wine.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Who is accusing Jesus? – </a:t>
            </a:r>
            <a:r>
              <a:rPr lang="en-US" sz="2400" dirty="0">
                <a:solidFill>
                  <a:srgbClr val="FFC000"/>
                </a:solidFill>
              </a:rPr>
              <a:t>vv. 29-30 </a:t>
            </a:r>
            <a:r>
              <a:rPr lang="en-US" sz="2400" dirty="0">
                <a:solidFill>
                  <a:schemeClr val="bg1"/>
                </a:solidFill>
              </a:rPr>
              <a:t>– Pharisees!</a:t>
            </a:r>
          </a:p>
          <a:p>
            <a:r>
              <a:rPr lang="en-US" sz="2400" dirty="0">
                <a:solidFill>
                  <a:schemeClr val="bg1"/>
                </a:solidFill>
              </a:rPr>
              <a:t>Jesus’ Point: (</a:t>
            </a:r>
            <a:r>
              <a:rPr lang="en-US" sz="2400" dirty="0">
                <a:solidFill>
                  <a:srgbClr val="FFC000"/>
                </a:solidFill>
              </a:rPr>
              <a:t>v. 32</a:t>
            </a:r>
            <a:r>
              <a:rPr lang="en-US" sz="2400" dirty="0">
                <a:solidFill>
                  <a:schemeClr val="bg1"/>
                </a:solidFill>
              </a:rPr>
              <a:t>) – They are like children; (</a:t>
            </a:r>
            <a:r>
              <a:rPr lang="en-US" sz="2400" dirty="0">
                <a:solidFill>
                  <a:srgbClr val="FFC000"/>
                </a:solidFill>
              </a:rPr>
              <a:t>vv. 33-34</a:t>
            </a:r>
            <a:r>
              <a:rPr lang="en-US" sz="2400" dirty="0">
                <a:solidFill>
                  <a:schemeClr val="bg1"/>
                </a:solidFill>
              </a:rPr>
              <a:t>) – ABSURD accusations against John and Jesus!</a:t>
            </a:r>
          </a:p>
          <a:p>
            <a:r>
              <a:rPr lang="en-US" sz="2400" dirty="0">
                <a:solidFill>
                  <a:schemeClr val="bg1"/>
                </a:solidFill>
              </a:rPr>
              <a:t>NOTE: (</a:t>
            </a:r>
            <a:r>
              <a:rPr lang="en-US" sz="2400" dirty="0">
                <a:solidFill>
                  <a:srgbClr val="FFC000"/>
                </a:solidFill>
              </a:rPr>
              <a:t>v. 34</a:t>
            </a:r>
            <a:r>
              <a:rPr lang="en-US" sz="2400" dirty="0">
                <a:solidFill>
                  <a:schemeClr val="bg1"/>
                </a:solidFill>
              </a:rPr>
              <a:t>) – paired with </a:t>
            </a:r>
            <a:r>
              <a:rPr lang="en-US" sz="2400" i="1" dirty="0">
                <a:solidFill>
                  <a:schemeClr val="bg1"/>
                </a:solidFill>
              </a:rPr>
              <a:t>“glutton”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r>
              <a:rPr lang="en-US" sz="2400" i="1" dirty="0">
                <a:solidFill>
                  <a:schemeClr val="bg1"/>
                </a:solidFill>
              </a:rPr>
              <a:t>“friend of tax collectors and sinners”</a:t>
            </a:r>
            <a:r>
              <a:rPr lang="en-US" sz="2400" dirty="0">
                <a:solidFill>
                  <a:schemeClr val="bg1"/>
                </a:solidFill>
              </a:rPr>
              <a:t> shows it is an accusation of sin;     (</a:t>
            </a:r>
            <a:r>
              <a:rPr lang="en-US" sz="2400" dirty="0">
                <a:solidFill>
                  <a:srgbClr val="FFC000"/>
                </a:solidFill>
              </a:rPr>
              <a:t>v. 35</a:t>
            </a:r>
            <a:r>
              <a:rPr lang="en-US" sz="2400" dirty="0">
                <a:solidFill>
                  <a:schemeClr val="bg1"/>
                </a:solidFill>
              </a:rPr>
              <a:t>) – Accusations are unsupported.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2CAE5B-6933-C514-98AE-E93E2F53F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85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Jesus’ drink on the cross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>
                <a:solidFill>
                  <a:srgbClr val="FFC000"/>
                </a:solidFill>
              </a:rPr>
              <a:t>Matt. 27:34, 48; Mark 15:23, 36; John 19:28-30</a:t>
            </a:r>
            <a:endParaRPr lang="en-US" sz="2400" i="1" dirty="0">
              <a:solidFill>
                <a:srgbClr val="FFC000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First, He refused – </a:t>
            </a:r>
            <a:r>
              <a:rPr lang="en-US" sz="2400" dirty="0">
                <a:solidFill>
                  <a:srgbClr val="FFC000"/>
                </a:solidFill>
              </a:rPr>
              <a:t>Matthew 27:34; Mark 15:23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i="1" dirty="0">
                <a:solidFill>
                  <a:schemeClr val="bg1"/>
                </a:solidFill>
              </a:rPr>
              <a:t>“mingled with gall/myrrh”</a:t>
            </a:r>
            <a:r>
              <a:rPr lang="en-US" sz="2400" dirty="0">
                <a:solidFill>
                  <a:schemeClr val="bg1"/>
                </a:solidFill>
              </a:rPr>
              <a:t>) (as a narcotic, STRONG)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What He accepted was different – </a:t>
            </a:r>
            <a:r>
              <a:rPr lang="en-US" sz="2400" dirty="0">
                <a:solidFill>
                  <a:srgbClr val="FFC000"/>
                </a:solidFill>
              </a:rPr>
              <a:t>Matt. 27:48; Mark 15:36; John 19:29</a:t>
            </a:r>
            <a:r>
              <a:rPr lang="en-US" sz="2400" dirty="0">
                <a:solidFill>
                  <a:schemeClr val="bg1"/>
                </a:solidFill>
              </a:rPr>
              <a:t> – </a:t>
            </a:r>
            <a:r>
              <a:rPr lang="en-US" sz="2400" i="1" dirty="0">
                <a:solidFill>
                  <a:schemeClr val="bg1"/>
                </a:solidFill>
              </a:rPr>
              <a:t>“sour wine” </a:t>
            </a:r>
            <a:r>
              <a:rPr lang="en-US" sz="2400" dirty="0">
                <a:solidFill>
                  <a:schemeClr val="bg1"/>
                </a:solidFill>
              </a:rPr>
              <a:t>(NKJV); </a:t>
            </a:r>
            <a:r>
              <a:rPr lang="en-US" sz="2400" i="1" dirty="0">
                <a:solidFill>
                  <a:schemeClr val="bg1"/>
                </a:solidFill>
              </a:rPr>
              <a:t>“vinegar” </a:t>
            </a:r>
            <a:r>
              <a:rPr lang="en-US" sz="2400" dirty="0">
                <a:solidFill>
                  <a:schemeClr val="bg1"/>
                </a:solidFill>
              </a:rPr>
              <a:t>(ASV, KJV) (</a:t>
            </a:r>
            <a:r>
              <a:rPr lang="en-US" sz="2400" i="1" dirty="0" err="1">
                <a:solidFill>
                  <a:schemeClr val="bg1"/>
                </a:solidFill>
              </a:rPr>
              <a:t>oxos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r>
              <a:rPr lang="en-US" sz="2400" dirty="0">
                <a:solidFill>
                  <a:schemeClr val="bg1"/>
                </a:solidFill>
              </a:rPr>
              <a:t>Jesus refused the alcoholic/inebriating wine and accepted the vinegar wine which was not intoxicating.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8E350E-3F30-31D9-D0DA-0BCB564D8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1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Accusation on Pentecost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>
                <a:solidFill>
                  <a:srgbClr val="FFC000"/>
                </a:solidFill>
              </a:rPr>
              <a:t>Acts 2:13, 15</a:t>
            </a:r>
            <a:endParaRPr lang="en-US" sz="2400" i="1" dirty="0">
              <a:solidFill>
                <a:srgbClr val="FFC000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Peter’s argument does not necessarily supply every reason for not being drunk – (</a:t>
            </a:r>
            <a:r>
              <a:rPr lang="en-US" sz="2600" dirty="0">
                <a:solidFill>
                  <a:srgbClr val="FFC000"/>
                </a:solidFill>
              </a:rPr>
              <a:t>v. 15</a:t>
            </a:r>
            <a:r>
              <a:rPr lang="en-US" sz="2600" dirty="0">
                <a:solidFill>
                  <a:schemeClr val="bg1"/>
                </a:solidFill>
              </a:rPr>
              <a:t>) (3</a:t>
            </a:r>
            <a:r>
              <a:rPr lang="en-US" sz="2600" baseline="30000" dirty="0">
                <a:solidFill>
                  <a:schemeClr val="bg1"/>
                </a:solidFill>
              </a:rPr>
              <a:t>rd</a:t>
            </a:r>
            <a:r>
              <a:rPr lang="en-US" sz="2600" dirty="0">
                <a:solidFill>
                  <a:schemeClr val="bg1"/>
                </a:solidFill>
              </a:rPr>
              <a:t> hour, 9 AM)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Does it prove they would normally drink in moderation, or that they get drunk, just not so early?</a:t>
            </a:r>
          </a:p>
          <a:p>
            <a:r>
              <a:rPr lang="en-US" sz="2600" dirty="0">
                <a:solidFill>
                  <a:schemeClr val="bg1"/>
                </a:solidFill>
              </a:rPr>
              <a:t>Mockers – (</a:t>
            </a:r>
            <a:r>
              <a:rPr lang="en-US" sz="2600" dirty="0">
                <a:solidFill>
                  <a:srgbClr val="FFC000"/>
                </a:solidFill>
              </a:rPr>
              <a:t>v. 13</a:t>
            </a:r>
            <a:r>
              <a:rPr lang="en-US" sz="2600" dirty="0">
                <a:solidFill>
                  <a:schemeClr val="bg1"/>
                </a:solidFill>
              </a:rPr>
              <a:t>) – </a:t>
            </a:r>
            <a:r>
              <a:rPr lang="en-US" sz="2600" i="1" dirty="0">
                <a:solidFill>
                  <a:schemeClr val="bg1"/>
                </a:solidFill>
              </a:rPr>
              <a:t>“new wine”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en-US" sz="2600" i="1" dirty="0" err="1">
                <a:solidFill>
                  <a:schemeClr val="bg1"/>
                </a:solidFill>
              </a:rPr>
              <a:t>gleukos</a:t>
            </a:r>
            <a:r>
              <a:rPr lang="en-US" sz="2600" dirty="0">
                <a:solidFill>
                  <a:schemeClr val="bg1"/>
                </a:solidFill>
              </a:rPr>
              <a:t>) – not intoxicating.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They were dismissing the conclusion others were reaching (</a:t>
            </a:r>
            <a:r>
              <a:rPr lang="en-US" sz="2600" dirty="0">
                <a:solidFill>
                  <a:srgbClr val="FFC000"/>
                </a:solidFill>
              </a:rPr>
              <a:t>vv. 11-12</a:t>
            </a:r>
            <a:r>
              <a:rPr lang="en-US" sz="2600" dirty="0">
                <a:solidFill>
                  <a:schemeClr val="bg1"/>
                </a:solidFill>
              </a:rPr>
              <a:t>), not making a serious argument.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45EB93-0DB5-2F8F-A64E-8C28874F3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7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lass of red wine&#10;&#10;Description automatically generated with low confidence">
            <a:extLst>
              <a:ext uri="{FF2B5EF4-FFF2-40B4-BE49-F238E27FC236}">
                <a16:creationId xmlns:a16="http://schemas.microsoft.com/office/drawing/2014/main" id="{E1A5E937-849B-30EE-D927-9D9B27F76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657"/>
          <a:stretch/>
        </p:blipFill>
        <p:spPr>
          <a:xfrm>
            <a:off x="7077694" y="-122954"/>
            <a:ext cx="2185058" cy="262864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5928-6FD5-01D9-A799-94ABD260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48" y="1607343"/>
            <a:ext cx="8572995" cy="4953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Wine in </a:t>
            </a:r>
            <a:r>
              <a:rPr lang="en-US" sz="3200" b="1" dirty="0">
                <a:solidFill>
                  <a:srgbClr val="FFC000"/>
                </a:solidFill>
              </a:rPr>
              <a:t>Romans 14:21</a:t>
            </a:r>
            <a:endParaRPr lang="en-US" sz="2400" b="1" i="1" dirty="0">
              <a:solidFill>
                <a:srgbClr val="FFC000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Context: Prior dietary restrictions now a matter of conscience, not enjoined by the Law of Christ. Preserve unity (</a:t>
            </a:r>
            <a:r>
              <a:rPr lang="en-US" sz="2600" dirty="0">
                <a:solidFill>
                  <a:srgbClr val="FFC000"/>
                </a:solidFill>
              </a:rPr>
              <a:t>v. 3</a:t>
            </a:r>
            <a:r>
              <a:rPr lang="en-US" sz="2600" dirty="0">
                <a:solidFill>
                  <a:schemeClr val="bg1"/>
                </a:solidFill>
              </a:rPr>
              <a:t>).</a:t>
            </a:r>
          </a:p>
          <a:p>
            <a:r>
              <a:rPr lang="en-US" sz="2600" dirty="0">
                <a:solidFill>
                  <a:schemeClr val="bg1"/>
                </a:solidFill>
              </a:rPr>
              <a:t>Matters which are pure – (</a:t>
            </a:r>
            <a:r>
              <a:rPr lang="en-US" sz="2600" dirty="0">
                <a:solidFill>
                  <a:srgbClr val="FFC000"/>
                </a:solidFill>
              </a:rPr>
              <a:t>vv. 14, 16, 20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dirty="0">
                <a:solidFill>
                  <a:schemeClr val="bg1"/>
                </a:solidFill>
              </a:rPr>
              <a:t>Matters God approves – (</a:t>
            </a:r>
            <a:r>
              <a:rPr lang="en-US" sz="2600" dirty="0">
                <a:solidFill>
                  <a:srgbClr val="FFC000"/>
                </a:solidFill>
              </a:rPr>
              <a:t>vv. 3-6</a:t>
            </a:r>
            <a:r>
              <a:rPr lang="en-US" sz="2600" dirty="0">
                <a:solidFill>
                  <a:schemeClr val="bg1"/>
                </a:solidFill>
              </a:rPr>
              <a:t>) (Alcohol fit? – </a:t>
            </a:r>
            <a:r>
              <a:rPr lang="en-US" sz="2600" dirty="0">
                <a:solidFill>
                  <a:srgbClr val="FFC000"/>
                </a:solidFill>
              </a:rPr>
              <a:t>Proverbs 20:1; 23:31; 1 Peter 5:8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dirty="0">
                <a:solidFill>
                  <a:schemeClr val="bg1"/>
                </a:solidFill>
              </a:rPr>
              <a:t>Brethren overly strict, not morally loose – (</a:t>
            </a:r>
            <a:r>
              <a:rPr lang="en-US" sz="2600" dirty="0">
                <a:solidFill>
                  <a:srgbClr val="FFC000"/>
                </a:solidFill>
              </a:rPr>
              <a:t>vv. 1-3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A9E73A-5D8C-99E8-58BF-F4CAF6A2D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2" y="309531"/>
            <a:ext cx="8660925" cy="148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6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iseVTI">
  <a:themeElements>
    <a:clrScheme name="Poise">
      <a:dk1>
        <a:sysClr val="windowText" lastClr="000000"/>
      </a:dk1>
      <a:lt1>
        <a:sysClr val="window" lastClr="FFFFFF"/>
      </a:lt1>
      <a:dk2>
        <a:srgbClr val="403739"/>
      </a:dk2>
      <a:lt2>
        <a:srgbClr val="F4E9E6"/>
      </a:lt2>
      <a:accent1>
        <a:srgbClr val="B18083"/>
      </a:accent1>
      <a:accent2>
        <a:srgbClr val="C17A69"/>
      </a:accent2>
      <a:accent3>
        <a:srgbClr val="CE9573"/>
      </a:accent3>
      <a:accent4>
        <a:srgbClr val="82907A"/>
      </a:accent4>
      <a:accent5>
        <a:srgbClr val="9A9966"/>
      </a:accent5>
      <a:accent6>
        <a:srgbClr val="AB9955"/>
      </a:accent6>
      <a:hlink>
        <a:srgbClr val="A97979"/>
      </a:hlink>
      <a:folHlink>
        <a:srgbClr val="BB7563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225</TotalTime>
  <Words>943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Goudy Old Style</vt:lpstr>
      <vt:lpstr>Univers Light</vt:lpstr>
      <vt:lpstr>PoiseVTI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6</cp:revision>
  <dcterms:created xsi:type="dcterms:W3CDTF">2023-04-01T17:03:04Z</dcterms:created>
  <dcterms:modified xsi:type="dcterms:W3CDTF">2023-04-08T16:43:28Z</dcterms:modified>
</cp:coreProperties>
</file>