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1A1F-B20F-88CE-72AE-F30082A2F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C0737-44CA-EC5B-2D63-947584D55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A5AD-7EDE-D5C2-06BE-2887471B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90EE-BE6C-0D7F-EACD-929834B0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A7C0D-3C2A-BB4F-B1F9-3EF34F33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0932-1C69-C026-D0E2-C71F1732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71007-DB0A-9EEE-49A1-9DEF7BC7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5CD49-9E6A-FB1C-872D-CBA5ADFD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09241-8A82-36A4-CCC0-41AF8F87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552A-4525-612B-BCA5-F38733A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7B3F3-DD33-2E0B-6EF7-6082EE27F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2110A-0921-A925-8589-3D68195BB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18EA8-848D-ECA5-7918-A7EA0C13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010E8-4297-D3DF-F2A0-A823F23E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54527-53BF-D3B8-028C-7A5A482B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FCEE-BC89-BA9A-56D8-E54F5470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9770-7E38-E301-6FF0-97CBF657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A5AA-5257-D080-9BD6-14ADA338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240D-B0C5-5DF2-AFF6-DC2F4011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5AC7-55E5-AF51-76E7-6A44B17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2522-FF69-6F11-160D-360A28E0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738B4-464E-E55E-659F-41B3D5756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D6A4C-A4FB-C591-4ADA-9356D799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B6B0-621A-B1F8-EF93-581305CB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7DD73-F8B5-A0BD-B0C4-31321173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6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7CC0-D495-E817-901E-19957417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4ABF-EE6B-F454-5BF7-8C7EDB431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675EF-B228-DCD7-DFDD-CEA24C5F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FB5F-397E-F4A1-B214-DFCCEBB1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7E7DD-1163-CB72-2C66-047ABA4E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9A2BD-F0E9-5A71-021B-3DB66740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E21B-80C6-EFDC-6478-F540D969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68A5B-52EA-B016-40B6-19DEF190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616A-9186-2883-26DD-CCD012376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79666-195B-7C64-AAE7-46246C2F1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581AC-2282-2EC7-1A2E-5CC1D2250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F3AF6-FFDA-3CED-5CC4-7D28F01F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F5DF-93F9-FEB0-4FC5-59D8731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EE9CC-0F04-E245-FBA6-3C963862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9F86-96DF-6257-524F-8EC46DC8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85D61-9C6D-B05F-C92F-819CD524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554E6-FD31-4864-1A28-0A1ED919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2E5C-9FD0-FCE5-AFE7-C4E1461F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7C2AB-524E-02FB-0C1D-0043ADDE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41847-C300-9831-654F-FE4BE223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21B3-8140-023F-3DF5-2B7BE2CD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9644-4C42-CFED-F286-9FECFA30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F284-B1E3-180E-2EDC-D453A329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284C6-626C-36F9-A8EB-790C74206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12550-364C-6DFA-1468-E6DD66F2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34B3F-D327-2154-1332-3F802AF8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38155-9380-8187-37B4-D0530D85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A2B0-C1D4-945D-854C-92901748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1F2BF-C80B-B50F-E435-4E442D015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71079-64AE-457E-C4CF-28783DA31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566EA-828C-4821-A911-EF2283A9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9BDA8-CA5F-8A63-5096-28ED20C8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CB31-ECE0-F04E-8FB1-59B59A8A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5931D-CF2C-2C89-52DE-6C061791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30E8B-1BEC-0AC2-8496-A856FA7D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D9CD-2993-E180-A0DC-8DE496130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07EF-7F35-4B44-979E-E3FDFC91E89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DCC2-2317-DEDE-5BAA-D60E6923F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4D3C-63EA-507E-F1F1-FA6286D3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4D50-0E8C-674A-BA61-102C5B32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AB61-8310-1DA1-2738-82ADDC4C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34C0-2926-106D-EC5B-A5BBD16D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2EDE6EC-3F20-85B3-E52F-61E3DA42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01" y="0"/>
            <a:ext cx="5187863" cy="18239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Apostles </a:t>
            </a:r>
            <a:r>
              <a:rPr lang="en-US" sz="3600" dirty="0">
                <a:solidFill>
                  <a:srgbClr val="FFC000"/>
                </a:solidFill>
              </a:rPr>
              <a:t>(vv. 17-19)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Sent by Jesus into the world with a mission – </a:t>
            </a:r>
            <a:r>
              <a:rPr lang="en-US" sz="3600" dirty="0">
                <a:solidFill>
                  <a:srgbClr val="FFC000"/>
                </a:solidFill>
              </a:rPr>
              <a:t>cf. Luke 19:10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To bear fruit – </a:t>
            </a:r>
            <a:r>
              <a:rPr lang="en-US" sz="3600" dirty="0">
                <a:solidFill>
                  <a:srgbClr val="FFC000"/>
                </a:solidFill>
              </a:rPr>
              <a:t>John 15:8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To bear witness – </a:t>
            </a:r>
            <a:r>
              <a:rPr lang="en-US" sz="3600" dirty="0">
                <a:solidFill>
                  <a:srgbClr val="FFC000"/>
                </a:solidFill>
              </a:rPr>
              <a:t>John 15:26-27; 16:8-11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To make disciples –              </a:t>
            </a:r>
            <a:r>
              <a:rPr lang="en-US" sz="3600" dirty="0">
                <a:solidFill>
                  <a:srgbClr val="FFC000"/>
                </a:solidFill>
              </a:rPr>
              <a:t>Matthew 28:18-20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2EDE6EC-3F20-85B3-E52F-61E3DA42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01" y="0"/>
            <a:ext cx="5187863" cy="18239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All Believers </a:t>
            </a:r>
            <a:r>
              <a:rPr lang="en-US" sz="3600" dirty="0">
                <a:solidFill>
                  <a:srgbClr val="FFC000"/>
                </a:solidFill>
              </a:rPr>
              <a:t>(vv. 17-19)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20) </a:t>
            </a:r>
            <a:r>
              <a:rPr lang="en-US" sz="3600" dirty="0">
                <a:solidFill>
                  <a:schemeClr val="bg1"/>
                </a:solidFill>
              </a:rPr>
              <a:t>– the apostles’ work finds success, and many will believe.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21) </a:t>
            </a:r>
            <a:r>
              <a:rPr lang="en-US" sz="3600" dirty="0">
                <a:solidFill>
                  <a:schemeClr val="bg1"/>
                </a:solidFill>
              </a:rPr>
              <a:t>– they unite will with Christ and God and cause the world to believe Jesus.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22-23) </a:t>
            </a:r>
            <a:r>
              <a:rPr lang="en-US" sz="3600" dirty="0">
                <a:solidFill>
                  <a:schemeClr val="bg1"/>
                </a:solidFill>
              </a:rPr>
              <a:t>– transformed, unified, the world will know Jesus through them.</a:t>
            </a:r>
          </a:p>
        </p:txBody>
      </p:sp>
      <p:pic>
        <p:nvPicPr>
          <p:cNvPr id="2" name="Picture 1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8C78F-B958-801C-22AF-59AF9C6A1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52848" y="-2300375"/>
            <a:ext cx="3557990" cy="1900685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6ED61D6-2AB4-E184-C30A-ADD840AC9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6440" y="-2300375"/>
            <a:ext cx="4147705" cy="1823438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DE065F0-A0B5-9796-0181-E313F3C79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29969" y="7639050"/>
            <a:ext cx="2712232" cy="182343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FF600-55F6-8889-38B2-51769FEDD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2796" y="7649604"/>
            <a:ext cx="6528148" cy="18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608" y="69746"/>
            <a:ext cx="7276042" cy="6301929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2EDE6EC-3F20-85B3-E52F-61E3DA42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895" y="5408034"/>
            <a:ext cx="5187863" cy="1823962"/>
          </a:xfrm>
          <a:prstGeom prst="rect">
            <a:avLst/>
          </a:prstGeom>
        </p:spPr>
      </p:pic>
      <p:pic>
        <p:nvPicPr>
          <p:cNvPr id="2" name="Picture 1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8C78F-B958-801C-22AF-59AF9C6A1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37" y="-76723"/>
            <a:ext cx="3557990" cy="1900685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6ED61D6-2AB4-E184-C30A-ADD840AC9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973" y="1333501"/>
            <a:ext cx="4147705" cy="1823438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DE065F0-A0B5-9796-0181-E313F3C79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709" y="2695451"/>
            <a:ext cx="2712232" cy="182343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FF600-55F6-8889-38B2-51769FEDD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751" y="4047478"/>
            <a:ext cx="6528148" cy="18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A4D633-4ED7-6C6A-77D0-EC45CCA0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51" y="-232229"/>
            <a:ext cx="7772400" cy="67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3238CD1-7B42-9E4B-B37E-8982449B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38" y="0"/>
            <a:ext cx="3557990" cy="19006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Begins </a:t>
            </a:r>
            <a:r>
              <a:rPr lang="en-US" sz="3600" dirty="0">
                <a:solidFill>
                  <a:srgbClr val="FFC000"/>
                </a:solidFill>
              </a:rPr>
              <a:t>(vv. 1-5)</a:t>
            </a:r>
            <a:r>
              <a:rPr lang="en-US" sz="3600" dirty="0">
                <a:solidFill>
                  <a:schemeClr val="bg1"/>
                </a:solidFill>
              </a:rPr>
              <a:t> and ends </a:t>
            </a:r>
            <a:r>
              <a:rPr lang="en-US" sz="3600" dirty="0">
                <a:solidFill>
                  <a:srgbClr val="FFC000"/>
                </a:solidFill>
              </a:rPr>
              <a:t>(vv. 22-26) </a:t>
            </a:r>
            <a:r>
              <a:rPr lang="en-US" sz="3600" dirty="0">
                <a:solidFill>
                  <a:schemeClr val="bg1"/>
                </a:solidFill>
              </a:rPr>
              <a:t>with glory under consideration.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Glory of Father and Son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FFC000"/>
                </a:solidFill>
              </a:rPr>
              <a:t>(vv. 1-5)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5) </a:t>
            </a:r>
            <a:r>
              <a:rPr lang="en-US" sz="3600" dirty="0">
                <a:solidFill>
                  <a:schemeClr val="bg1"/>
                </a:solidFill>
              </a:rPr>
              <a:t>– requested restored glory.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22) </a:t>
            </a:r>
            <a:r>
              <a:rPr lang="en-US" sz="3600" dirty="0">
                <a:solidFill>
                  <a:schemeClr val="bg1"/>
                </a:solidFill>
              </a:rPr>
              <a:t>– glory given on earth.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1-3) </a:t>
            </a:r>
            <a:r>
              <a:rPr lang="en-US" sz="3600" dirty="0">
                <a:solidFill>
                  <a:schemeClr val="bg1"/>
                </a:solidFill>
              </a:rPr>
              <a:t>– requested restored glory for returned glory to Father.</a:t>
            </a:r>
          </a:p>
        </p:txBody>
      </p:sp>
    </p:spTree>
    <p:extLst>
      <p:ext uri="{BB962C8B-B14F-4D97-AF65-F5344CB8AC3E}">
        <p14:creationId xmlns:p14="http://schemas.microsoft.com/office/powerpoint/2010/main" val="2823985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3238CD1-7B42-9E4B-B37E-8982449B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38" y="0"/>
            <a:ext cx="3557990" cy="19006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Begins </a:t>
            </a:r>
            <a:r>
              <a:rPr lang="en-US" sz="3600" dirty="0">
                <a:solidFill>
                  <a:srgbClr val="FFC000"/>
                </a:solidFill>
              </a:rPr>
              <a:t>(vv. 1-5)</a:t>
            </a:r>
            <a:r>
              <a:rPr lang="en-US" sz="3600" dirty="0">
                <a:solidFill>
                  <a:schemeClr val="bg1"/>
                </a:solidFill>
              </a:rPr>
              <a:t> and ends </a:t>
            </a:r>
            <a:r>
              <a:rPr lang="en-US" sz="3600" dirty="0">
                <a:solidFill>
                  <a:srgbClr val="FFC000"/>
                </a:solidFill>
              </a:rPr>
              <a:t>(vv. 22-26) </a:t>
            </a:r>
            <a:r>
              <a:rPr lang="en-US" sz="3600" dirty="0">
                <a:solidFill>
                  <a:schemeClr val="bg1"/>
                </a:solidFill>
              </a:rPr>
              <a:t>with glory under consideration.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Glory of Believers </a:t>
            </a:r>
            <a:r>
              <a:rPr lang="en-US" sz="3600" dirty="0">
                <a:solidFill>
                  <a:srgbClr val="FFC000"/>
                </a:solidFill>
              </a:rPr>
              <a:t>(vv. 22-26)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1-3) </a:t>
            </a:r>
            <a:r>
              <a:rPr lang="en-US" sz="3600" dirty="0">
                <a:solidFill>
                  <a:schemeClr val="bg1"/>
                </a:solidFill>
              </a:rPr>
              <a:t>– glory to God in their salvation.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20, 22) </a:t>
            </a:r>
            <a:r>
              <a:rPr lang="en-US" sz="3600" dirty="0">
                <a:solidFill>
                  <a:schemeClr val="bg1"/>
                </a:solidFill>
              </a:rPr>
              <a:t>– they are given glory.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24) </a:t>
            </a:r>
            <a:r>
              <a:rPr lang="en-US" sz="3600" dirty="0">
                <a:solidFill>
                  <a:schemeClr val="bg1"/>
                </a:solidFill>
              </a:rPr>
              <a:t>– the glory will be consummated in heaven.</a:t>
            </a:r>
          </a:p>
        </p:txBody>
      </p:sp>
    </p:spTree>
    <p:extLst>
      <p:ext uri="{BB962C8B-B14F-4D97-AF65-F5344CB8AC3E}">
        <p14:creationId xmlns:p14="http://schemas.microsoft.com/office/powerpoint/2010/main" val="25781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DFB3018-6A71-50B3-4B1C-B2E2A380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80" y="0"/>
            <a:ext cx="4147705" cy="1823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Election – </a:t>
            </a:r>
            <a:r>
              <a:rPr lang="en-US" sz="3600" dirty="0">
                <a:solidFill>
                  <a:srgbClr val="FFC000"/>
                </a:solidFill>
              </a:rPr>
              <a:t>1 Peter 1:1-2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Concerning the Apostles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6-9, 11-12)</a:t>
            </a:r>
            <a:r>
              <a:rPr lang="en-US" sz="3600" dirty="0">
                <a:solidFill>
                  <a:schemeClr val="bg1"/>
                </a:solidFill>
              </a:rPr>
              <a:t> – given Jesus by Father.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John, Andrew, Peter, Philip, Nathanael – </a:t>
            </a:r>
            <a:r>
              <a:rPr lang="en-US" sz="3600" dirty="0">
                <a:solidFill>
                  <a:srgbClr val="FFC000"/>
                </a:solidFill>
              </a:rPr>
              <a:t>John 1:35-51</a:t>
            </a:r>
          </a:p>
          <a:p>
            <a:r>
              <a:rPr lang="en-US" sz="3600" dirty="0">
                <a:solidFill>
                  <a:schemeClr val="bg1"/>
                </a:solidFill>
              </a:rPr>
              <a:t>What about Judas? – </a:t>
            </a:r>
            <a:r>
              <a:rPr lang="en-US" sz="3600" dirty="0">
                <a:solidFill>
                  <a:srgbClr val="FFC000"/>
                </a:solidFill>
              </a:rPr>
              <a:t>(vv. 6, 12); John 13:2, 27; 12:4-6</a:t>
            </a:r>
          </a:p>
          <a:p>
            <a:r>
              <a:rPr lang="en-US" sz="3600" dirty="0">
                <a:solidFill>
                  <a:schemeClr val="bg1"/>
                </a:solidFill>
              </a:rPr>
              <a:t>Called, followed faithfully –       </a:t>
            </a:r>
            <a:r>
              <a:rPr lang="en-US" sz="3600" dirty="0">
                <a:solidFill>
                  <a:srgbClr val="FFC000"/>
                </a:solidFill>
              </a:rPr>
              <a:t>John 15:3-4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DFB3018-6A71-50B3-4B1C-B2E2A380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80" y="0"/>
            <a:ext cx="4147705" cy="1823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Election – </a:t>
            </a:r>
            <a:r>
              <a:rPr lang="en-US" sz="3600" dirty="0">
                <a:solidFill>
                  <a:srgbClr val="FFC000"/>
                </a:solidFill>
              </a:rPr>
              <a:t>1 Peter 1:1-2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Concerning All Believers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24) </a:t>
            </a:r>
            <a:r>
              <a:rPr lang="en-US" sz="3600" dirty="0">
                <a:solidFill>
                  <a:schemeClr val="bg1"/>
                </a:solidFill>
              </a:rPr>
              <a:t>– given of the Father.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How? – </a:t>
            </a:r>
            <a:r>
              <a:rPr lang="en-US" sz="3600" dirty="0">
                <a:solidFill>
                  <a:srgbClr val="FFC000"/>
                </a:solidFill>
              </a:rPr>
              <a:t>(v. 20) </a:t>
            </a:r>
            <a:r>
              <a:rPr lang="en-US" sz="3600" dirty="0">
                <a:solidFill>
                  <a:schemeClr val="bg1"/>
                </a:solidFill>
              </a:rPr>
              <a:t>– heard, received, believed apostles’ word.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John 6:37, 44-45 </a:t>
            </a:r>
            <a:r>
              <a:rPr lang="en-US" sz="3600" dirty="0">
                <a:solidFill>
                  <a:schemeClr val="bg1"/>
                </a:solidFill>
              </a:rPr>
              <a:t>– given of Father, came to Jesus – taught, heard, learned.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Only those who believe and obey are elected – </a:t>
            </a:r>
            <a:r>
              <a:rPr lang="en-US" sz="3600" dirty="0">
                <a:solidFill>
                  <a:srgbClr val="FFC000"/>
                </a:solidFill>
              </a:rPr>
              <a:t>John 1:11-13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3C7C352-EA5E-9245-AAFA-048E7368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717" y="0"/>
            <a:ext cx="2712232" cy="1823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Revelation of the Father Demonstrates Their Unity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7-8) </a:t>
            </a:r>
            <a:r>
              <a:rPr lang="en-US" sz="3600" dirty="0">
                <a:solidFill>
                  <a:schemeClr val="bg1"/>
                </a:solidFill>
              </a:rPr>
              <a:t>– one doctrine.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John 6:41-42, 62-69 </a:t>
            </a:r>
            <a:r>
              <a:rPr lang="en-US" sz="3600" dirty="0">
                <a:solidFill>
                  <a:schemeClr val="bg1"/>
                </a:solidFill>
              </a:rPr>
              <a:t>– Jesus sent by God, has words of life.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10-11) </a:t>
            </a:r>
            <a:r>
              <a:rPr lang="en-US" sz="3600" dirty="0">
                <a:solidFill>
                  <a:schemeClr val="bg1"/>
                </a:solidFill>
              </a:rPr>
              <a:t>– Jesus and God are one.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John 14:19-21 </a:t>
            </a:r>
            <a:r>
              <a:rPr lang="en-US" sz="3600" dirty="0">
                <a:solidFill>
                  <a:schemeClr val="bg1"/>
                </a:solidFill>
              </a:rPr>
              <a:t>– disciples to realize this unity.</a:t>
            </a:r>
          </a:p>
        </p:txBody>
      </p:sp>
    </p:spTree>
    <p:extLst>
      <p:ext uri="{BB962C8B-B14F-4D97-AF65-F5344CB8AC3E}">
        <p14:creationId xmlns:p14="http://schemas.microsoft.com/office/powerpoint/2010/main" val="16539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3C7C352-EA5E-9245-AAFA-048E7368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717" y="0"/>
            <a:ext cx="2712232" cy="1823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Believers are to be United Together with the Father and the Son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20-23) </a:t>
            </a:r>
            <a:r>
              <a:rPr lang="en-US" sz="3600" dirty="0">
                <a:solidFill>
                  <a:schemeClr val="bg1"/>
                </a:solidFill>
              </a:rPr>
              <a:t>– united through apostles’ word with Father and Son.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22) </a:t>
            </a:r>
            <a:r>
              <a:rPr lang="en-US" sz="3600" dirty="0">
                <a:solidFill>
                  <a:schemeClr val="bg1"/>
                </a:solidFill>
              </a:rPr>
              <a:t>– given glory promotes unity.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Not a unity in diversity – </a:t>
            </a:r>
            <a:r>
              <a:rPr lang="en-US" sz="3600" i="1" dirty="0">
                <a:solidFill>
                  <a:schemeClr val="bg1"/>
                </a:solidFill>
              </a:rPr>
              <a:t>“one, as You, Father, are in Me, and I in You” </a:t>
            </a:r>
            <a:r>
              <a:rPr lang="en-US" sz="3600" dirty="0">
                <a:solidFill>
                  <a:srgbClr val="FFC000"/>
                </a:solidFill>
              </a:rPr>
              <a:t>(v. 21)</a:t>
            </a:r>
          </a:p>
        </p:txBody>
      </p:sp>
    </p:spTree>
    <p:extLst>
      <p:ext uri="{BB962C8B-B14F-4D97-AF65-F5344CB8AC3E}">
        <p14:creationId xmlns:p14="http://schemas.microsoft.com/office/powerpoint/2010/main" val="18044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C34A4-5E37-07E1-C79F-26073139B7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9974"/>
                </a:schemeClr>
              </a:gs>
              <a:gs pos="50000">
                <a:schemeClr val="tx1">
                  <a:alpha val="54915"/>
                </a:schemeClr>
              </a:gs>
              <a:gs pos="74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315978-A6D9-99FD-B0AC-6231D52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205" y="2737588"/>
            <a:ext cx="4757320" cy="412041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1C9A856-B232-FA06-6683-185D2B73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59" y="0"/>
            <a:ext cx="6528148" cy="1812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38FF-59B7-0520-950B-CEA88CBE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65545"/>
            <a:ext cx="6934845" cy="526003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Prayer of consecration – </a:t>
            </a:r>
            <a:r>
              <a:rPr lang="en-US" sz="3600" dirty="0">
                <a:solidFill>
                  <a:srgbClr val="FFC000"/>
                </a:solidFill>
              </a:rPr>
              <a:t>(v. 19)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How does God sanctify us?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11-12) </a:t>
            </a:r>
            <a:r>
              <a:rPr lang="en-US" sz="3600" dirty="0">
                <a:solidFill>
                  <a:schemeClr val="bg1"/>
                </a:solidFill>
              </a:rPr>
              <a:t>– kept by the Father’s name.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(vv. 14-19) </a:t>
            </a:r>
            <a:r>
              <a:rPr lang="en-US" sz="3600" dirty="0">
                <a:solidFill>
                  <a:schemeClr val="bg1"/>
                </a:solidFill>
              </a:rPr>
              <a:t>– though in the world, set apart from the world by the word, and fit for God’s service.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2 Thessalonians 2:13-15 </a:t>
            </a:r>
            <a:r>
              <a:rPr lang="en-US" sz="3600" dirty="0">
                <a:solidFill>
                  <a:schemeClr val="bg1"/>
                </a:solidFill>
              </a:rPr>
              <a:t>– sanctified by Spirit/truth.</a:t>
            </a:r>
          </a:p>
        </p:txBody>
      </p:sp>
    </p:spTree>
    <p:extLst>
      <p:ext uri="{BB962C8B-B14F-4D97-AF65-F5344CB8AC3E}">
        <p14:creationId xmlns:p14="http://schemas.microsoft.com/office/powerpoint/2010/main" val="27353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543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2023-05-18T16:31:24Z</dcterms:created>
  <dcterms:modified xsi:type="dcterms:W3CDTF">2023-05-20T20:14:34Z</dcterms:modified>
</cp:coreProperties>
</file>