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8" r:id="rId20"/>
    <p:sldId id="289" r:id="rId21"/>
    <p:sldId id="290" r:id="rId22"/>
    <p:sldId id="291" r:id="rId23"/>
    <p:sldId id="292" r:id="rId24"/>
    <p:sldId id="293" r:id="rId25"/>
    <p:sldId id="294" r:id="rId26"/>
    <p:sldId id="295" r:id="rId27"/>
    <p:sldId id="296" r:id="rId28"/>
    <p:sldId id="297" r:id="rId29"/>
    <p:sldId id="298" r:id="rId30"/>
    <p:sldId id="284" r:id="rId31"/>
    <p:sldId id="299" r:id="rId32"/>
    <p:sldId id="300" r:id="rId33"/>
    <p:sldId id="286" r:id="rId34"/>
    <p:sldId id="287" r:id="rId35"/>
    <p:sldId id="301" r:id="rId36"/>
    <p:sldId id="2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9"/>
  </p:normalViewPr>
  <p:slideViewPr>
    <p:cSldViewPr snapToGrid="0">
      <p:cViewPr varScale="1">
        <p:scale>
          <a:sx n="88" d="100"/>
          <a:sy n="88" d="100"/>
        </p:scale>
        <p:origin x="1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288A-4BF1-CDBA-BA5B-A6A648A93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0C863-FE62-B423-8385-3A9F49EA5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7523F2-E5B8-CD12-B195-3ED672B71E16}"/>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5" name="Footer Placeholder 4">
            <a:extLst>
              <a:ext uri="{FF2B5EF4-FFF2-40B4-BE49-F238E27FC236}">
                <a16:creationId xmlns:a16="http://schemas.microsoft.com/office/drawing/2014/main" id="{37E1FB92-FD6E-906E-EB74-5BFC5674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150BA-DE3F-F5FD-6C8A-E0379EF7F16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59557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73D3-6A40-3EE7-13A3-CC2BC529AB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1C76F-A47E-0C8B-6201-2F7FB35F1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7C3B-4284-4155-1086-FC3F85A8C54C}"/>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5" name="Footer Placeholder 4">
            <a:extLst>
              <a:ext uri="{FF2B5EF4-FFF2-40B4-BE49-F238E27FC236}">
                <a16:creationId xmlns:a16="http://schemas.microsoft.com/office/drawing/2014/main" id="{61A61E08-04B6-C6B6-1BAF-B5D8702E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B4AC6-D983-AFE0-070F-91171A3967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99771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6C759-DEAA-1B38-50CF-5A70515619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336B6-7CE7-A9CB-0681-330875C79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0AE4B-376B-04A0-8570-BCC88294B003}"/>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5" name="Footer Placeholder 4">
            <a:extLst>
              <a:ext uri="{FF2B5EF4-FFF2-40B4-BE49-F238E27FC236}">
                <a16:creationId xmlns:a16="http://schemas.microsoft.com/office/drawing/2014/main" id="{28DF2EFB-1401-9904-168F-38DA9522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A80D0-9CF7-9401-FB0D-4845871CDA9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03675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0088-CF36-F28F-4883-73A4842F8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FF6B7-DDF0-F655-B970-0385A37C5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D321C-7A2F-AFBE-C382-F530BB7EB6EE}"/>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5" name="Footer Placeholder 4">
            <a:extLst>
              <a:ext uri="{FF2B5EF4-FFF2-40B4-BE49-F238E27FC236}">
                <a16:creationId xmlns:a16="http://schemas.microsoft.com/office/drawing/2014/main" id="{ED5409D0-4584-16E0-E7EC-BD76F2240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4F2E-2187-875A-1FA7-B3E8A98F06E7}"/>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0027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FB12-1270-7838-B7E8-F4124ABE4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82181-6479-BAE2-AE47-FA4EDB248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638AD-EA3A-1F81-7C0B-73C87EC755EB}"/>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5" name="Footer Placeholder 4">
            <a:extLst>
              <a:ext uri="{FF2B5EF4-FFF2-40B4-BE49-F238E27FC236}">
                <a16:creationId xmlns:a16="http://schemas.microsoft.com/office/drawing/2014/main" id="{742F41B7-FC39-ADD7-A72A-39305CC7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8C100-6867-D38E-3B50-B57128855D8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2470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65FD-15B8-DA59-B3CF-8E0DDA4D5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932D1-50F7-A29D-8C14-0962C2A32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65919-311C-484E-D590-4FD0411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13AE9-93AA-14DA-D956-2BB56249E151}"/>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6" name="Footer Placeholder 5">
            <a:extLst>
              <a:ext uri="{FF2B5EF4-FFF2-40B4-BE49-F238E27FC236}">
                <a16:creationId xmlns:a16="http://schemas.microsoft.com/office/drawing/2014/main" id="{7235D093-8F61-8F36-7E78-DBA0302B5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64DE6-1795-5287-86B2-FC9F626534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13278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70FE-99F4-1203-7C31-5754F70DE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3889B-6D05-871D-F981-BC27331D5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50F0CD-00A8-75EA-C1D3-094D8CEAA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01D22-9A24-AB1E-D163-E22C27F9C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087A45-696A-4176-4E96-F9B5FBDD1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33AAB-3581-5412-0BFC-A60B115A1144}"/>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8" name="Footer Placeholder 7">
            <a:extLst>
              <a:ext uri="{FF2B5EF4-FFF2-40B4-BE49-F238E27FC236}">
                <a16:creationId xmlns:a16="http://schemas.microsoft.com/office/drawing/2014/main" id="{EA22CA08-5E20-8B9D-BC11-0E622EC72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F10FA-D8B4-049F-A39A-430714D8AB44}"/>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753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8FF1-24EE-B0EA-ED89-DF4F45B17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6A5A6-9F5E-6897-37A8-143FCCE3CFEE}"/>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4" name="Footer Placeholder 3">
            <a:extLst>
              <a:ext uri="{FF2B5EF4-FFF2-40B4-BE49-F238E27FC236}">
                <a16:creationId xmlns:a16="http://schemas.microsoft.com/office/drawing/2014/main" id="{706B8EE0-955E-74F9-B02A-C5F956350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E4196-4F2A-EEC2-2CB6-D15B96C1762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3706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F5DE-5FC6-0815-0989-A61713B7956D}"/>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3" name="Footer Placeholder 2">
            <a:extLst>
              <a:ext uri="{FF2B5EF4-FFF2-40B4-BE49-F238E27FC236}">
                <a16:creationId xmlns:a16="http://schemas.microsoft.com/office/drawing/2014/main" id="{F0B57EAB-4FFD-3246-4147-220958FC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1E19A-FC4F-688D-487C-BE57DFB078BA}"/>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980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FC7D-7A82-9864-FB64-3F349192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4134C-8A2F-06F1-7ED8-100E68371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C69C6-03E8-F383-B787-ABB779742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FC465-EBFF-E098-CAF8-86AC8057935C}"/>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6" name="Footer Placeholder 5">
            <a:extLst>
              <a:ext uri="{FF2B5EF4-FFF2-40B4-BE49-F238E27FC236}">
                <a16:creationId xmlns:a16="http://schemas.microsoft.com/office/drawing/2014/main" id="{28DE7241-1D59-B429-2252-27CE299C8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A5DA4-E65C-F3E2-AF2C-CEDAE04FC1A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56974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6181-8D5B-4F3C-4376-3F16CDFEA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A037C-89EB-9E2A-3BA4-BBC29DA28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754FD-18CC-28ED-093E-5E3C3C94C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82629-6D53-97DA-C349-F95E125BFCDF}"/>
              </a:ext>
            </a:extLst>
          </p:cNvPr>
          <p:cNvSpPr>
            <a:spLocks noGrp="1"/>
          </p:cNvSpPr>
          <p:nvPr>
            <p:ph type="dt" sz="half" idx="10"/>
          </p:nvPr>
        </p:nvSpPr>
        <p:spPr/>
        <p:txBody>
          <a:bodyPr/>
          <a:lstStyle/>
          <a:p>
            <a:fld id="{E9B1C2ED-7EFE-5F4F-97F0-0FBB682BF37C}" type="datetimeFigureOut">
              <a:rPr lang="en-US" smtClean="0"/>
              <a:t>5/13/23</a:t>
            </a:fld>
            <a:endParaRPr lang="en-US"/>
          </a:p>
        </p:txBody>
      </p:sp>
      <p:sp>
        <p:nvSpPr>
          <p:cNvPr id="6" name="Footer Placeholder 5">
            <a:extLst>
              <a:ext uri="{FF2B5EF4-FFF2-40B4-BE49-F238E27FC236}">
                <a16:creationId xmlns:a16="http://schemas.microsoft.com/office/drawing/2014/main" id="{05A4F227-8864-4F58-019F-C04879126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EDD4D-9D72-1405-876E-961CC49EDE8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268174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853E6-9764-4C5D-F9D5-D4E6B7108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94BF1-6A8A-0BB4-77A3-0ED5FE11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643F4-2DCE-5766-DCE7-C0412C472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C2ED-7EFE-5F4F-97F0-0FBB682BF37C}" type="datetimeFigureOut">
              <a:rPr lang="en-US" smtClean="0"/>
              <a:t>5/13/23</a:t>
            </a:fld>
            <a:endParaRPr lang="en-US"/>
          </a:p>
        </p:txBody>
      </p:sp>
      <p:sp>
        <p:nvSpPr>
          <p:cNvPr id="5" name="Footer Placeholder 4">
            <a:extLst>
              <a:ext uri="{FF2B5EF4-FFF2-40B4-BE49-F238E27FC236}">
                <a16:creationId xmlns:a16="http://schemas.microsoft.com/office/drawing/2014/main" id="{887B09E5-9BD4-E59A-2F43-F8268085F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CD2786-D778-63FC-D9AC-0AF823671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DC5F-35F6-A449-B9F6-B10E8C1C837D}" type="slidenum">
              <a:rPr lang="en-US" smtClean="0"/>
              <a:t>‹#›</a:t>
            </a:fld>
            <a:endParaRPr lang="en-US"/>
          </a:p>
        </p:txBody>
      </p:sp>
    </p:spTree>
    <p:extLst>
      <p:ext uri="{BB962C8B-B14F-4D97-AF65-F5344CB8AC3E}">
        <p14:creationId xmlns:p14="http://schemas.microsoft.com/office/powerpoint/2010/main" val="415287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F606-1B00-53AF-0026-61DE8A8EA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BA94D-158B-C5B1-03D8-E7073591D9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161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Scientific Accuracy</a:t>
            </a:r>
          </a:p>
          <a:p>
            <a:r>
              <a:rPr lang="en-US" sz="3600" dirty="0">
                <a:solidFill>
                  <a:schemeClr val="bg1"/>
                </a:solidFill>
              </a:rPr>
              <a:t>Bible author claims to be the wisdom and power behind the cosmos – </a:t>
            </a:r>
            <a:r>
              <a:rPr lang="en-US" sz="3600" dirty="0">
                <a:solidFill>
                  <a:srgbClr val="FFC000"/>
                </a:solidFill>
              </a:rPr>
              <a:t>Psalm 19:1; Romans 1:20; Hebrews 3:4;    Acts 17:24, 28</a:t>
            </a:r>
          </a:p>
          <a:p>
            <a:r>
              <a:rPr lang="en-US" sz="3600" dirty="0">
                <a:solidFill>
                  <a:schemeClr val="bg1"/>
                </a:solidFill>
              </a:rPr>
              <a:t>Evidence of such knowledge of the universe?</a:t>
            </a:r>
          </a:p>
        </p:txBody>
      </p:sp>
    </p:spTree>
    <p:extLst>
      <p:ext uri="{BB962C8B-B14F-4D97-AF65-F5344CB8AC3E}">
        <p14:creationId xmlns:p14="http://schemas.microsoft.com/office/powerpoint/2010/main" val="3264628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Scientific Accuracy</a:t>
            </a:r>
          </a:p>
          <a:p>
            <a:r>
              <a:rPr lang="en-US" sz="3600" dirty="0">
                <a:solidFill>
                  <a:schemeClr val="bg1"/>
                </a:solidFill>
              </a:rPr>
              <a:t>Law of Biogenesis – life only comes from life of the same kind – </a:t>
            </a:r>
            <a:r>
              <a:rPr lang="en-US" sz="3600" dirty="0">
                <a:solidFill>
                  <a:srgbClr val="FFC000"/>
                </a:solidFill>
              </a:rPr>
              <a:t>Matthew 7:16-18; Genesis 1:11, 24</a:t>
            </a:r>
          </a:p>
          <a:p>
            <a:r>
              <a:rPr lang="en-US" sz="3600" dirty="0">
                <a:solidFill>
                  <a:schemeClr val="bg1"/>
                </a:solidFill>
              </a:rPr>
              <a:t>Spherical Earth – </a:t>
            </a:r>
            <a:r>
              <a:rPr lang="en-US" sz="3600" dirty="0">
                <a:solidFill>
                  <a:srgbClr val="FFC000"/>
                </a:solidFill>
              </a:rPr>
              <a:t>Job 26:10</a:t>
            </a:r>
          </a:p>
          <a:p>
            <a:r>
              <a:rPr lang="en-US" sz="3600" dirty="0">
                <a:solidFill>
                  <a:schemeClr val="bg1"/>
                </a:solidFill>
              </a:rPr>
              <a:t>Suspended Earth – </a:t>
            </a:r>
            <a:r>
              <a:rPr lang="en-US" sz="3600" dirty="0">
                <a:solidFill>
                  <a:srgbClr val="FFC000"/>
                </a:solidFill>
              </a:rPr>
              <a:t>Job 26:7</a:t>
            </a:r>
          </a:p>
          <a:p>
            <a:r>
              <a:rPr lang="en-US" sz="3600" dirty="0">
                <a:solidFill>
                  <a:schemeClr val="bg1"/>
                </a:solidFill>
              </a:rPr>
              <a:t>Water Cycle – </a:t>
            </a:r>
            <a:r>
              <a:rPr lang="en-US" sz="3600" dirty="0">
                <a:solidFill>
                  <a:srgbClr val="FFC000"/>
                </a:solidFill>
              </a:rPr>
              <a:t>Job 36:27-28; Ecclesiastes 1:7</a:t>
            </a:r>
          </a:p>
          <a:p>
            <a:r>
              <a:rPr lang="en-US" sz="3600" dirty="0">
                <a:solidFill>
                  <a:schemeClr val="bg1"/>
                </a:solidFill>
              </a:rPr>
              <a:t>Life is in the Blood – </a:t>
            </a:r>
            <a:r>
              <a:rPr lang="en-US" sz="3600" dirty="0">
                <a:solidFill>
                  <a:srgbClr val="FFC000"/>
                </a:solidFill>
              </a:rPr>
              <a:t>Leviticus 17:11</a:t>
            </a:r>
          </a:p>
        </p:txBody>
      </p:sp>
    </p:spTree>
    <p:extLst>
      <p:ext uri="{BB962C8B-B14F-4D97-AF65-F5344CB8AC3E}">
        <p14:creationId xmlns:p14="http://schemas.microsoft.com/office/powerpoint/2010/main" val="3902984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5676900" cy="4667250"/>
          </a:xfrm>
        </p:spPr>
        <p:txBody>
          <a:bodyPr>
            <a:noAutofit/>
          </a:bodyPr>
          <a:lstStyle/>
          <a:p>
            <a:pPr marL="0" indent="0">
              <a:buNone/>
            </a:pPr>
            <a:r>
              <a:rPr lang="en-US" sz="4000" b="1" dirty="0">
                <a:solidFill>
                  <a:schemeClr val="bg1"/>
                </a:solidFill>
              </a:rPr>
              <a:t>Historical Accuracy</a:t>
            </a:r>
          </a:p>
          <a:p>
            <a:r>
              <a:rPr lang="en-US" sz="3600" dirty="0">
                <a:solidFill>
                  <a:schemeClr val="bg1"/>
                </a:solidFill>
              </a:rPr>
              <a:t>Hittite civilization – </a:t>
            </a:r>
            <a:r>
              <a:rPr lang="en-US" sz="3600" dirty="0">
                <a:solidFill>
                  <a:srgbClr val="FFC000"/>
                </a:solidFill>
              </a:rPr>
              <a:t>Joshua 11:3-4; 2 Samuel 11:3; 12:9</a:t>
            </a:r>
          </a:p>
          <a:p>
            <a:r>
              <a:rPr lang="en-US" sz="3600" dirty="0">
                <a:solidFill>
                  <a:schemeClr val="bg1"/>
                </a:solidFill>
              </a:rPr>
              <a:t>Unknown outside the Bible until 1906 – Hugo </a:t>
            </a:r>
            <a:r>
              <a:rPr lang="en-US" sz="3600" dirty="0" err="1">
                <a:solidFill>
                  <a:schemeClr val="bg1"/>
                </a:solidFill>
              </a:rPr>
              <a:t>Winckler</a:t>
            </a:r>
            <a:r>
              <a:rPr lang="en-US" sz="3600" dirty="0">
                <a:solidFill>
                  <a:schemeClr val="bg1"/>
                </a:solidFill>
              </a:rPr>
              <a:t> found over 10,000 clay tablets with Hittite and Akkadian texts.</a:t>
            </a:r>
            <a:endParaRPr lang="en-US" sz="3600" dirty="0">
              <a:solidFill>
                <a:srgbClr val="FFC000"/>
              </a:solidFill>
            </a:endParaRPr>
          </a:p>
        </p:txBody>
      </p:sp>
      <p:pic>
        <p:nvPicPr>
          <p:cNvPr id="5" name="Picture 4" descr="A picture containing artifact, ancient history&#10;&#10;Description automatically generated">
            <a:extLst>
              <a:ext uri="{FF2B5EF4-FFF2-40B4-BE49-F238E27FC236}">
                <a16:creationId xmlns:a16="http://schemas.microsoft.com/office/drawing/2014/main" id="{BBA76EDF-88D3-6DF3-EE14-47D4CC7E21BF}"/>
              </a:ext>
            </a:extLst>
          </p:cNvPr>
          <p:cNvPicPr>
            <a:picLocks noChangeAspect="1"/>
          </p:cNvPicPr>
          <p:nvPr/>
        </p:nvPicPr>
        <p:blipFill>
          <a:blip r:embed="rId3"/>
          <a:stretch>
            <a:fillRect/>
          </a:stretch>
        </p:blipFill>
        <p:spPr>
          <a:xfrm>
            <a:off x="6519038" y="2076692"/>
            <a:ext cx="5079379" cy="4198953"/>
          </a:xfrm>
          <a:prstGeom prst="rect">
            <a:avLst/>
          </a:prstGeom>
        </p:spPr>
      </p:pic>
    </p:spTree>
    <p:extLst>
      <p:ext uri="{BB962C8B-B14F-4D97-AF65-F5344CB8AC3E}">
        <p14:creationId xmlns:p14="http://schemas.microsoft.com/office/powerpoint/2010/main" val="3056720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5676900" cy="4667250"/>
          </a:xfrm>
        </p:spPr>
        <p:txBody>
          <a:bodyPr>
            <a:noAutofit/>
          </a:bodyPr>
          <a:lstStyle/>
          <a:p>
            <a:pPr marL="0" indent="0">
              <a:buNone/>
            </a:pPr>
            <a:r>
              <a:rPr lang="en-US" sz="4000" b="1" dirty="0">
                <a:solidFill>
                  <a:schemeClr val="bg1"/>
                </a:solidFill>
              </a:rPr>
              <a:t>Historical Accuracy</a:t>
            </a:r>
          </a:p>
          <a:p>
            <a:r>
              <a:rPr lang="en-US" sz="3600" dirty="0">
                <a:solidFill>
                  <a:schemeClr val="bg1"/>
                </a:solidFill>
              </a:rPr>
              <a:t>Moabite Stone – Discovered in 1868 by a missionary named Klein.</a:t>
            </a:r>
          </a:p>
          <a:p>
            <a:r>
              <a:rPr lang="en-US" sz="3600" dirty="0">
                <a:solidFill>
                  <a:schemeClr val="bg1"/>
                </a:solidFill>
              </a:rPr>
              <a:t>Mentions </a:t>
            </a:r>
            <a:r>
              <a:rPr lang="en-US" sz="3600" dirty="0" err="1">
                <a:solidFill>
                  <a:schemeClr val="bg1"/>
                </a:solidFill>
              </a:rPr>
              <a:t>Omri</a:t>
            </a:r>
            <a:r>
              <a:rPr lang="en-US" sz="3600" dirty="0">
                <a:solidFill>
                  <a:schemeClr val="bg1"/>
                </a:solidFill>
              </a:rPr>
              <a:t> as king of Israel – </a:t>
            </a:r>
            <a:r>
              <a:rPr lang="en-US" sz="3600" dirty="0">
                <a:solidFill>
                  <a:srgbClr val="FFC000"/>
                </a:solidFill>
              </a:rPr>
              <a:t>1 Kings 16:21-28</a:t>
            </a:r>
          </a:p>
          <a:p>
            <a:r>
              <a:rPr lang="en-US" sz="3600" dirty="0">
                <a:solidFill>
                  <a:schemeClr val="bg1"/>
                </a:solidFill>
              </a:rPr>
              <a:t>In close connection with Moab – </a:t>
            </a:r>
            <a:r>
              <a:rPr lang="en-US" sz="3600" dirty="0">
                <a:solidFill>
                  <a:srgbClr val="FFC000"/>
                </a:solidFill>
              </a:rPr>
              <a:t>2 Kings 3:4-5</a:t>
            </a:r>
          </a:p>
        </p:txBody>
      </p:sp>
      <p:pic>
        <p:nvPicPr>
          <p:cNvPr id="8" name="Picture 7" descr="A picture containing art, museum&#10;&#10;Description automatically generated">
            <a:extLst>
              <a:ext uri="{FF2B5EF4-FFF2-40B4-BE49-F238E27FC236}">
                <a16:creationId xmlns:a16="http://schemas.microsoft.com/office/drawing/2014/main" id="{0649D4EE-A222-70B1-C20B-9D7557CF3AB6}"/>
              </a:ext>
            </a:extLst>
          </p:cNvPr>
          <p:cNvPicPr>
            <a:picLocks noChangeAspect="1"/>
          </p:cNvPicPr>
          <p:nvPr/>
        </p:nvPicPr>
        <p:blipFill>
          <a:blip r:embed="rId3"/>
          <a:stretch>
            <a:fillRect/>
          </a:stretch>
        </p:blipFill>
        <p:spPr>
          <a:xfrm>
            <a:off x="7555419" y="1897295"/>
            <a:ext cx="3006618" cy="4667250"/>
          </a:xfrm>
          <a:prstGeom prst="rect">
            <a:avLst/>
          </a:prstGeom>
        </p:spPr>
      </p:pic>
    </p:spTree>
    <p:extLst>
      <p:ext uri="{BB962C8B-B14F-4D97-AF65-F5344CB8AC3E}">
        <p14:creationId xmlns:p14="http://schemas.microsoft.com/office/powerpoint/2010/main" val="2815277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5676900" cy="4667250"/>
          </a:xfrm>
        </p:spPr>
        <p:txBody>
          <a:bodyPr>
            <a:noAutofit/>
          </a:bodyPr>
          <a:lstStyle/>
          <a:p>
            <a:pPr marL="0" indent="0">
              <a:buNone/>
            </a:pPr>
            <a:r>
              <a:rPr lang="en-US" sz="4000" b="1" dirty="0">
                <a:solidFill>
                  <a:schemeClr val="bg1"/>
                </a:solidFill>
              </a:rPr>
              <a:t>Historical Accuracy</a:t>
            </a:r>
          </a:p>
          <a:p>
            <a:r>
              <a:rPr lang="en-US" sz="3600" dirty="0">
                <a:solidFill>
                  <a:schemeClr val="bg1"/>
                </a:solidFill>
              </a:rPr>
              <a:t>Sennacherib’s Prism – Found by R. Taylor in 1830.</a:t>
            </a:r>
          </a:p>
          <a:p>
            <a:r>
              <a:rPr lang="en-US" sz="3600" dirty="0">
                <a:solidFill>
                  <a:schemeClr val="bg1"/>
                </a:solidFill>
              </a:rPr>
              <a:t>Sennacherib – Assyrian king (704-681 B.C.) – </a:t>
            </a:r>
            <a:r>
              <a:rPr lang="en-US" sz="3600" dirty="0">
                <a:solidFill>
                  <a:srgbClr val="FFC000"/>
                </a:solidFill>
              </a:rPr>
              <a:t>2 Kings 18-19; 2 Chron. 32; Isa. 36-37</a:t>
            </a:r>
          </a:p>
          <a:p>
            <a:r>
              <a:rPr lang="en-US" sz="3600" dirty="0">
                <a:solidFill>
                  <a:srgbClr val="FFC000"/>
                </a:solidFill>
              </a:rPr>
              <a:t>1 Kings 18:13 </a:t>
            </a:r>
            <a:r>
              <a:rPr lang="en-US" sz="3600" dirty="0">
                <a:solidFill>
                  <a:schemeClr val="bg1"/>
                </a:solidFill>
              </a:rPr>
              <a:t>– detailed on prism.</a:t>
            </a:r>
            <a:endParaRPr lang="en-US" sz="3600" dirty="0">
              <a:solidFill>
                <a:srgbClr val="FFC000"/>
              </a:solidFill>
            </a:endParaRPr>
          </a:p>
        </p:txBody>
      </p:sp>
      <p:pic>
        <p:nvPicPr>
          <p:cNvPr id="5" name="Picture 4" descr="A picture containing book, wall, indoor&#10;&#10;Description automatically generated">
            <a:extLst>
              <a:ext uri="{FF2B5EF4-FFF2-40B4-BE49-F238E27FC236}">
                <a16:creationId xmlns:a16="http://schemas.microsoft.com/office/drawing/2014/main" id="{5677F686-994B-9AD7-C88D-D6C5812B87E1}"/>
              </a:ext>
            </a:extLst>
          </p:cNvPr>
          <p:cNvPicPr>
            <a:picLocks noChangeAspect="1"/>
          </p:cNvPicPr>
          <p:nvPr/>
        </p:nvPicPr>
        <p:blipFill>
          <a:blip r:embed="rId3"/>
          <a:stretch>
            <a:fillRect/>
          </a:stretch>
        </p:blipFill>
        <p:spPr>
          <a:xfrm>
            <a:off x="7659853" y="1988637"/>
            <a:ext cx="2797750" cy="4476400"/>
          </a:xfrm>
          <a:prstGeom prst="rect">
            <a:avLst/>
          </a:prstGeom>
        </p:spPr>
      </p:pic>
    </p:spTree>
    <p:extLst>
      <p:ext uri="{BB962C8B-B14F-4D97-AF65-F5344CB8AC3E}">
        <p14:creationId xmlns:p14="http://schemas.microsoft.com/office/powerpoint/2010/main" val="3364662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5676900" cy="4667250"/>
          </a:xfrm>
        </p:spPr>
        <p:txBody>
          <a:bodyPr>
            <a:noAutofit/>
          </a:bodyPr>
          <a:lstStyle/>
          <a:p>
            <a:pPr marL="0" indent="0">
              <a:buNone/>
            </a:pPr>
            <a:r>
              <a:rPr lang="en-US" sz="4000" b="1" dirty="0">
                <a:solidFill>
                  <a:schemeClr val="bg1"/>
                </a:solidFill>
              </a:rPr>
              <a:t>Historical Accuracy</a:t>
            </a:r>
          </a:p>
          <a:p>
            <a:r>
              <a:rPr lang="en-US" sz="3600" dirty="0">
                <a:solidFill>
                  <a:schemeClr val="bg1"/>
                </a:solidFill>
              </a:rPr>
              <a:t>Pilate Inscription – Pilate in Bible not found among archaeological evidence until inscription found in 1961.</a:t>
            </a:r>
          </a:p>
        </p:txBody>
      </p:sp>
      <p:pic>
        <p:nvPicPr>
          <p:cNvPr id="6" name="Picture 5" descr="A picture containing artifact, limestone, museum&#10;&#10;Description automatically generated">
            <a:extLst>
              <a:ext uri="{FF2B5EF4-FFF2-40B4-BE49-F238E27FC236}">
                <a16:creationId xmlns:a16="http://schemas.microsoft.com/office/drawing/2014/main" id="{6E2EC73B-D638-54FE-DD8A-D3B0509341E4}"/>
              </a:ext>
            </a:extLst>
          </p:cNvPr>
          <p:cNvPicPr>
            <a:picLocks noChangeAspect="1"/>
          </p:cNvPicPr>
          <p:nvPr/>
        </p:nvPicPr>
        <p:blipFill>
          <a:blip r:embed="rId3"/>
          <a:stretch>
            <a:fillRect/>
          </a:stretch>
        </p:blipFill>
        <p:spPr>
          <a:xfrm>
            <a:off x="7199705" y="1926956"/>
            <a:ext cx="3718045" cy="4371573"/>
          </a:xfrm>
          <a:prstGeom prst="rect">
            <a:avLst/>
          </a:prstGeom>
        </p:spPr>
      </p:pic>
    </p:spTree>
    <p:extLst>
      <p:ext uri="{BB962C8B-B14F-4D97-AF65-F5344CB8AC3E}">
        <p14:creationId xmlns:p14="http://schemas.microsoft.com/office/powerpoint/2010/main" val="3709695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God’s claim – </a:t>
            </a:r>
            <a:r>
              <a:rPr lang="en-US" sz="3600" dirty="0">
                <a:solidFill>
                  <a:srgbClr val="FFC000"/>
                </a:solidFill>
              </a:rPr>
              <a:t>Isaiah 41:21-24; 46:8-10</a:t>
            </a:r>
          </a:p>
          <a:p>
            <a:r>
              <a:rPr lang="en-US" sz="3600" dirty="0">
                <a:solidFill>
                  <a:schemeClr val="bg1"/>
                </a:solidFill>
              </a:rPr>
              <a:t>If He inspired the Bible, then all prophecies will prove true.</a:t>
            </a:r>
          </a:p>
          <a:p>
            <a:pPr lvl="1"/>
            <a:r>
              <a:rPr lang="en-US" sz="3600" dirty="0">
                <a:solidFill>
                  <a:schemeClr val="bg1"/>
                </a:solidFill>
              </a:rPr>
              <a:t>The test of prophecy – </a:t>
            </a:r>
            <a:r>
              <a:rPr lang="en-US" sz="3600" dirty="0">
                <a:solidFill>
                  <a:srgbClr val="FFC000"/>
                </a:solidFill>
              </a:rPr>
              <a:t>Ezekiel 2:5; 33:33; Jeremiah 28:9; Deuteronomy 18:21-22</a:t>
            </a:r>
          </a:p>
          <a:p>
            <a:pPr lvl="1"/>
            <a:r>
              <a:rPr lang="en-US" sz="3600" dirty="0">
                <a:solidFill>
                  <a:schemeClr val="bg1"/>
                </a:solidFill>
              </a:rPr>
              <a:t>Prophetic perfect – EX: </a:t>
            </a:r>
            <a:r>
              <a:rPr lang="en-US" sz="3600" dirty="0">
                <a:solidFill>
                  <a:srgbClr val="FFC000"/>
                </a:solidFill>
              </a:rPr>
              <a:t>Isaiah 21:9</a:t>
            </a:r>
          </a:p>
          <a:p>
            <a:r>
              <a:rPr lang="en-US" sz="3600" dirty="0">
                <a:solidFill>
                  <a:schemeClr val="bg1"/>
                </a:solidFill>
              </a:rPr>
              <a:t>If they do not, then the Bible is a charade.</a:t>
            </a:r>
            <a:endParaRPr lang="en-US" sz="3600" dirty="0">
              <a:solidFill>
                <a:srgbClr val="FFC000"/>
              </a:solidFill>
            </a:endParaRPr>
          </a:p>
        </p:txBody>
      </p:sp>
    </p:spTree>
    <p:extLst>
      <p:ext uri="{BB962C8B-B14F-4D97-AF65-F5344CB8AC3E}">
        <p14:creationId xmlns:p14="http://schemas.microsoft.com/office/powerpoint/2010/main" val="97716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Daniel’s interpretation of Nebuchadnezzar’s dream – </a:t>
            </a:r>
            <a:r>
              <a:rPr lang="en-US" sz="3600" dirty="0">
                <a:solidFill>
                  <a:srgbClr val="FFC000"/>
                </a:solidFill>
              </a:rPr>
              <a:t>Daniel 2:31-45</a:t>
            </a:r>
          </a:p>
          <a:p>
            <a:r>
              <a:rPr lang="en-US" sz="3600" dirty="0">
                <a:solidFill>
                  <a:schemeClr val="bg1"/>
                </a:solidFill>
              </a:rPr>
              <a:t>Daniel's time – </a:t>
            </a:r>
            <a:r>
              <a:rPr lang="en-US" sz="3600" dirty="0">
                <a:solidFill>
                  <a:srgbClr val="FFC000"/>
                </a:solidFill>
              </a:rPr>
              <a:t>Daniel 1:1, 21 </a:t>
            </a:r>
            <a:r>
              <a:rPr lang="en-US" sz="3600" dirty="0">
                <a:solidFill>
                  <a:schemeClr val="bg1"/>
                </a:solidFill>
              </a:rPr>
              <a:t>– 605-538 B.C.</a:t>
            </a:r>
          </a:p>
          <a:p>
            <a:r>
              <a:rPr lang="en-US" sz="3600" dirty="0">
                <a:solidFill>
                  <a:schemeClr val="bg1"/>
                </a:solidFill>
              </a:rPr>
              <a:t>Head of gold (Babylon); Chest/arms of silver (</a:t>
            </a:r>
            <a:r>
              <a:rPr lang="en-US" sz="3600" dirty="0" err="1">
                <a:solidFill>
                  <a:schemeClr val="bg1"/>
                </a:solidFill>
              </a:rPr>
              <a:t>Medo</a:t>
            </a:r>
            <a:r>
              <a:rPr lang="en-US" sz="3600" dirty="0">
                <a:solidFill>
                  <a:schemeClr val="bg1"/>
                </a:solidFill>
              </a:rPr>
              <a:t>-Persia); Belly/Thighs of bronze (Greece); Legs/feet of iron/clay (Rome)</a:t>
            </a:r>
          </a:p>
          <a:p>
            <a:pPr lvl="1"/>
            <a:r>
              <a:rPr lang="en-US" sz="3600" dirty="0">
                <a:solidFill>
                  <a:schemeClr val="bg1"/>
                </a:solidFill>
              </a:rPr>
              <a:t>Medo-Persia take over – </a:t>
            </a:r>
            <a:r>
              <a:rPr lang="en-US" sz="3600" dirty="0">
                <a:solidFill>
                  <a:srgbClr val="FFC000"/>
                </a:solidFill>
              </a:rPr>
              <a:t>Daniel 5:30-31 </a:t>
            </a:r>
            <a:r>
              <a:rPr lang="en-US" sz="3600" dirty="0">
                <a:solidFill>
                  <a:schemeClr val="bg1"/>
                </a:solidFill>
              </a:rPr>
              <a:t>(539 B.C.)</a:t>
            </a:r>
          </a:p>
          <a:p>
            <a:endParaRPr lang="en-US" sz="3600" dirty="0">
              <a:solidFill>
                <a:srgbClr val="FFC000"/>
              </a:solidFill>
            </a:endParaRPr>
          </a:p>
        </p:txBody>
      </p:sp>
    </p:spTree>
    <p:extLst>
      <p:ext uri="{BB962C8B-B14F-4D97-AF65-F5344CB8AC3E}">
        <p14:creationId xmlns:p14="http://schemas.microsoft.com/office/powerpoint/2010/main" val="112322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err="1">
                <a:solidFill>
                  <a:schemeClr val="bg1"/>
                </a:solidFill>
              </a:rPr>
              <a:t>Medo</a:t>
            </a:r>
            <a:r>
              <a:rPr lang="en-US" sz="3600" dirty="0">
                <a:solidFill>
                  <a:schemeClr val="bg1"/>
                </a:solidFill>
              </a:rPr>
              <a:t>-Persia and Greece specified – </a:t>
            </a:r>
            <a:r>
              <a:rPr lang="en-US" sz="3600" dirty="0">
                <a:solidFill>
                  <a:srgbClr val="FFC000"/>
                </a:solidFill>
              </a:rPr>
              <a:t>Daniel 8</a:t>
            </a:r>
            <a:r>
              <a:rPr lang="en-US" sz="3600" dirty="0">
                <a:solidFill>
                  <a:schemeClr val="bg1"/>
                </a:solidFill>
              </a:rPr>
              <a:t> – Goat attacking Ram.</a:t>
            </a:r>
          </a:p>
          <a:p>
            <a:pPr lvl="1"/>
            <a:r>
              <a:rPr lang="en-US" sz="3600" dirty="0">
                <a:solidFill>
                  <a:schemeClr val="bg1"/>
                </a:solidFill>
              </a:rPr>
              <a:t>Time of vision – </a:t>
            </a:r>
            <a:r>
              <a:rPr lang="en-US" sz="3600" dirty="0">
                <a:solidFill>
                  <a:srgbClr val="FFC000"/>
                </a:solidFill>
              </a:rPr>
              <a:t>(v. 1) </a:t>
            </a:r>
            <a:r>
              <a:rPr lang="en-US" sz="3600" dirty="0">
                <a:solidFill>
                  <a:schemeClr val="bg1"/>
                </a:solidFill>
              </a:rPr>
              <a:t>– </a:t>
            </a:r>
            <a:r>
              <a:rPr lang="en-US" sz="3600" dirty="0" err="1">
                <a:solidFill>
                  <a:schemeClr val="bg1"/>
                </a:solidFill>
              </a:rPr>
              <a:t>aprox</a:t>
            </a:r>
            <a:r>
              <a:rPr lang="en-US" sz="3600" dirty="0">
                <a:solidFill>
                  <a:schemeClr val="bg1"/>
                </a:solidFill>
              </a:rPr>
              <a:t>. 550 B.C.</a:t>
            </a:r>
          </a:p>
          <a:p>
            <a:pPr lvl="1"/>
            <a:r>
              <a:rPr lang="en-US" sz="3600" dirty="0">
                <a:solidFill>
                  <a:schemeClr val="bg1"/>
                </a:solidFill>
              </a:rPr>
              <a:t>Initial vision – </a:t>
            </a:r>
            <a:r>
              <a:rPr lang="en-US" sz="3600" dirty="0">
                <a:solidFill>
                  <a:srgbClr val="FFC000"/>
                </a:solidFill>
              </a:rPr>
              <a:t>(vv. 3-14)</a:t>
            </a:r>
          </a:p>
          <a:p>
            <a:pPr lvl="1"/>
            <a:r>
              <a:rPr lang="en-US" sz="3600" dirty="0">
                <a:solidFill>
                  <a:schemeClr val="bg1"/>
                </a:solidFill>
              </a:rPr>
              <a:t>Interpretation – </a:t>
            </a:r>
            <a:r>
              <a:rPr lang="en-US" sz="3600" dirty="0">
                <a:solidFill>
                  <a:srgbClr val="FFC000"/>
                </a:solidFill>
              </a:rPr>
              <a:t>(vv. 20-26)</a:t>
            </a:r>
          </a:p>
        </p:txBody>
      </p:sp>
    </p:spTree>
    <p:extLst>
      <p:ext uri="{BB962C8B-B14F-4D97-AF65-F5344CB8AC3E}">
        <p14:creationId xmlns:p14="http://schemas.microsoft.com/office/powerpoint/2010/main" val="42165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err="1">
                <a:solidFill>
                  <a:schemeClr val="bg1"/>
                </a:solidFill>
              </a:rPr>
              <a:t>Medo</a:t>
            </a:r>
            <a:r>
              <a:rPr lang="en-US" sz="3600" dirty="0">
                <a:solidFill>
                  <a:schemeClr val="bg1"/>
                </a:solidFill>
              </a:rPr>
              <a:t>-Persia and Greece specified – </a:t>
            </a:r>
            <a:r>
              <a:rPr lang="en-US" sz="3600" dirty="0">
                <a:solidFill>
                  <a:srgbClr val="FFC000"/>
                </a:solidFill>
              </a:rPr>
              <a:t>Daniel 8</a:t>
            </a:r>
            <a:r>
              <a:rPr lang="en-US" sz="3600" dirty="0">
                <a:solidFill>
                  <a:schemeClr val="bg1"/>
                </a:solidFill>
              </a:rPr>
              <a:t> – Goat attacking Ram.</a:t>
            </a:r>
          </a:p>
          <a:p>
            <a:pPr lvl="1">
              <a:buClr>
                <a:schemeClr val="bg1"/>
              </a:buClr>
            </a:pPr>
            <a:r>
              <a:rPr lang="en-US" sz="3600" dirty="0">
                <a:solidFill>
                  <a:srgbClr val="FFC000"/>
                </a:solidFill>
              </a:rPr>
              <a:t>(v. 20) </a:t>
            </a:r>
            <a:r>
              <a:rPr lang="en-US" sz="3600" dirty="0">
                <a:solidFill>
                  <a:schemeClr val="bg1"/>
                </a:solidFill>
              </a:rPr>
              <a:t>– Ram – Media and Persia</a:t>
            </a:r>
          </a:p>
          <a:p>
            <a:pPr lvl="1"/>
            <a:r>
              <a:rPr lang="en-US" sz="3600" i="1" dirty="0">
                <a:solidFill>
                  <a:schemeClr val="bg1"/>
                </a:solidFill>
              </a:rPr>
              <a:t>“one [horn] was higher than the other, and the higher one came up last”</a:t>
            </a:r>
            <a:r>
              <a:rPr lang="en-US" sz="3600" dirty="0">
                <a:solidFill>
                  <a:schemeClr val="bg1"/>
                </a:solidFill>
              </a:rPr>
              <a:t> </a:t>
            </a:r>
            <a:r>
              <a:rPr lang="en-US" sz="3600" dirty="0">
                <a:solidFill>
                  <a:srgbClr val="FFC000"/>
                </a:solidFill>
              </a:rPr>
              <a:t>(v. 3)</a:t>
            </a:r>
            <a:r>
              <a:rPr lang="en-US" sz="3600" dirty="0">
                <a:solidFill>
                  <a:schemeClr val="bg1"/>
                </a:solidFill>
              </a:rPr>
              <a:t>.</a:t>
            </a:r>
          </a:p>
          <a:p>
            <a:pPr lvl="1"/>
            <a:r>
              <a:rPr lang="en-US" sz="3600" dirty="0">
                <a:solidFill>
                  <a:schemeClr val="bg1"/>
                </a:solidFill>
              </a:rPr>
              <a:t>Herodotus: “On the present occasion the Persians under Cyrus rose against the Medes and from then onwards were masters of Asia.” </a:t>
            </a:r>
          </a:p>
        </p:txBody>
      </p:sp>
    </p:spTree>
    <p:extLst>
      <p:ext uri="{BB962C8B-B14F-4D97-AF65-F5344CB8AC3E}">
        <p14:creationId xmlns:p14="http://schemas.microsoft.com/office/powerpoint/2010/main" val="23600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book&#10;&#10;Description automatically generated with medium confidence">
            <a:extLst>
              <a:ext uri="{FF2B5EF4-FFF2-40B4-BE49-F238E27FC236}">
                <a16:creationId xmlns:a16="http://schemas.microsoft.com/office/drawing/2014/main" id="{1C30D09A-11F9-2C0B-D729-E9D8797E3D2D}"/>
              </a:ext>
            </a:extLst>
          </p:cNvPr>
          <p:cNvPicPr>
            <a:picLocks noChangeAspect="1"/>
          </p:cNvPicPr>
          <p:nvPr/>
        </p:nvPicPr>
        <p:blipFill rotWithShape="1">
          <a:blip r:embed="rId2"/>
          <a:srcRect l="20871" t="29636" r="20649" b="7822"/>
          <a:stretch/>
        </p:blipFill>
        <p:spPr>
          <a:xfrm>
            <a:off x="-585223" y="2893923"/>
            <a:ext cx="5302189" cy="3964077"/>
          </a:xfrm>
          <a:prstGeom prst="rect">
            <a:avLst/>
          </a:prstGeom>
        </p:spPr>
      </p:pic>
      <p:pic>
        <p:nvPicPr>
          <p:cNvPr id="7" name="Picture 6" descr="A yellow text on a black background&#10;&#10;Description automatically generated with low confidence">
            <a:extLst>
              <a:ext uri="{FF2B5EF4-FFF2-40B4-BE49-F238E27FC236}">
                <a16:creationId xmlns:a16="http://schemas.microsoft.com/office/drawing/2014/main" id="{508BFCA1-C874-6957-A026-0B7B520D8B27}"/>
              </a:ext>
            </a:extLst>
          </p:cNvPr>
          <p:cNvPicPr>
            <a:picLocks noChangeAspect="1"/>
          </p:cNvPicPr>
          <p:nvPr/>
        </p:nvPicPr>
        <p:blipFill>
          <a:blip r:embed="rId3"/>
          <a:stretch>
            <a:fillRect/>
          </a:stretch>
        </p:blipFill>
        <p:spPr>
          <a:xfrm>
            <a:off x="1046217" y="1721520"/>
            <a:ext cx="10099565" cy="34149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C24D858-2262-BE5B-30FD-32B7F67815B7}"/>
              </a:ext>
            </a:extLst>
          </p:cNvPr>
          <p:cNvPicPr>
            <a:picLocks noChangeAspect="1"/>
          </p:cNvPicPr>
          <p:nvPr/>
        </p:nvPicPr>
        <p:blipFill>
          <a:blip r:embed="rId4"/>
          <a:stretch>
            <a:fillRect/>
          </a:stretch>
        </p:blipFill>
        <p:spPr>
          <a:xfrm>
            <a:off x="3791983" y="4087746"/>
            <a:ext cx="6938362" cy="1945063"/>
          </a:xfrm>
          <a:prstGeom prst="rect">
            <a:avLst/>
          </a:prstGeom>
        </p:spPr>
      </p:pic>
    </p:spTree>
    <p:extLst>
      <p:ext uri="{BB962C8B-B14F-4D97-AF65-F5344CB8AC3E}">
        <p14:creationId xmlns:p14="http://schemas.microsoft.com/office/powerpoint/2010/main" val="2438986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err="1">
                <a:solidFill>
                  <a:schemeClr val="bg1"/>
                </a:solidFill>
              </a:rPr>
              <a:t>Medo</a:t>
            </a:r>
            <a:r>
              <a:rPr lang="en-US" sz="3600" dirty="0">
                <a:solidFill>
                  <a:schemeClr val="bg1"/>
                </a:solidFill>
              </a:rPr>
              <a:t>-Persia and Greece specified – </a:t>
            </a:r>
            <a:r>
              <a:rPr lang="en-US" sz="3600" dirty="0">
                <a:solidFill>
                  <a:srgbClr val="FFC000"/>
                </a:solidFill>
              </a:rPr>
              <a:t>Daniel 8</a:t>
            </a:r>
            <a:r>
              <a:rPr lang="en-US" sz="3600" dirty="0">
                <a:solidFill>
                  <a:schemeClr val="bg1"/>
                </a:solidFill>
              </a:rPr>
              <a:t> – Goat attacking Ram.</a:t>
            </a:r>
          </a:p>
          <a:p>
            <a:pPr lvl="1">
              <a:buClr>
                <a:schemeClr val="bg1"/>
              </a:buClr>
            </a:pPr>
            <a:r>
              <a:rPr lang="en-US" sz="3600" dirty="0">
                <a:solidFill>
                  <a:srgbClr val="FFC000"/>
                </a:solidFill>
              </a:rPr>
              <a:t>(v. 21) </a:t>
            </a:r>
            <a:r>
              <a:rPr lang="en-US" sz="3600" dirty="0">
                <a:solidFill>
                  <a:schemeClr val="bg1"/>
                </a:solidFill>
              </a:rPr>
              <a:t>– Male goat – Greece</a:t>
            </a:r>
          </a:p>
          <a:p>
            <a:pPr lvl="2">
              <a:buClr>
                <a:schemeClr val="bg1"/>
              </a:buClr>
            </a:pPr>
            <a:r>
              <a:rPr lang="en-US" sz="3600" i="1" dirty="0">
                <a:solidFill>
                  <a:schemeClr val="bg1"/>
                </a:solidFill>
              </a:rPr>
              <a:t>“Large horn…is the first king” </a:t>
            </a:r>
            <a:r>
              <a:rPr lang="en-US" sz="3600" dirty="0">
                <a:solidFill>
                  <a:schemeClr val="bg1"/>
                </a:solidFill>
              </a:rPr>
              <a:t>– Alexander the Great</a:t>
            </a:r>
          </a:p>
          <a:p>
            <a:pPr lvl="1">
              <a:buClr>
                <a:schemeClr val="bg1"/>
              </a:buClr>
            </a:pPr>
            <a:r>
              <a:rPr lang="en-US" sz="3600" dirty="0">
                <a:solidFill>
                  <a:srgbClr val="FFC000"/>
                </a:solidFill>
              </a:rPr>
              <a:t>(v. 7) </a:t>
            </a:r>
            <a:r>
              <a:rPr lang="en-US" sz="3600" dirty="0">
                <a:solidFill>
                  <a:schemeClr val="bg1"/>
                </a:solidFill>
              </a:rPr>
              <a:t>– Greece defeating </a:t>
            </a:r>
            <a:r>
              <a:rPr lang="en-US" sz="3600" dirty="0" err="1">
                <a:solidFill>
                  <a:schemeClr val="bg1"/>
                </a:solidFill>
              </a:rPr>
              <a:t>Medo</a:t>
            </a:r>
            <a:r>
              <a:rPr lang="en-US" sz="3600" dirty="0">
                <a:solidFill>
                  <a:schemeClr val="bg1"/>
                </a:solidFill>
              </a:rPr>
              <a:t>-Persia – 330 B.C. (prophecy – 550 B.C.) – Battle of the Persian Gates. </a:t>
            </a:r>
          </a:p>
        </p:txBody>
      </p:sp>
    </p:spTree>
    <p:extLst>
      <p:ext uri="{BB962C8B-B14F-4D97-AF65-F5344CB8AC3E}">
        <p14:creationId xmlns:p14="http://schemas.microsoft.com/office/powerpoint/2010/main" val="21917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err="1">
                <a:solidFill>
                  <a:schemeClr val="bg1"/>
                </a:solidFill>
              </a:rPr>
              <a:t>Medo</a:t>
            </a:r>
            <a:r>
              <a:rPr lang="en-US" sz="3600" dirty="0">
                <a:solidFill>
                  <a:schemeClr val="bg1"/>
                </a:solidFill>
              </a:rPr>
              <a:t>-Persia and Greece specified – </a:t>
            </a:r>
            <a:r>
              <a:rPr lang="en-US" sz="3600" dirty="0">
                <a:solidFill>
                  <a:srgbClr val="FFC000"/>
                </a:solidFill>
              </a:rPr>
              <a:t>Daniel 8</a:t>
            </a:r>
            <a:r>
              <a:rPr lang="en-US" sz="3600" dirty="0">
                <a:solidFill>
                  <a:schemeClr val="bg1"/>
                </a:solidFill>
              </a:rPr>
              <a:t> – Goat attacking Ram.</a:t>
            </a:r>
          </a:p>
          <a:p>
            <a:pPr lvl="1">
              <a:buClr>
                <a:schemeClr val="bg1"/>
              </a:buClr>
            </a:pPr>
            <a:r>
              <a:rPr lang="en-US" sz="3600" dirty="0">
                <a:solidFill>
                  <a:srgbClr val="FFC000"/>
                </a:solidFill>
              </a:rPr>
              <a:t>(v. 22) </a:t>
            </a:r>
            <a:r>
              <a:rPr lang="en-US" sz="3600" dirty="0">
                <a:solidFill>
                  <a:schemeClr val="bg1"/>
                </a:solidFill>
              </a:rPr>
              <a:t>– broken horn, 4 horns in place = 4 kingdoms.</a:t>
            </a:r>
          </a:p>
          <a:p>
            <a:pPr lvl="1">
              <a:buClr>
                <a:schemeClr val="bg1"/>
              </a:buClr>
            </a:pPr>
            <a:r>
              <a:rPr lang="en-US" sz="3600" dirty="0">
                <a:solidFill>
                  <a:schemeClr val="bg1"/>
                </a:solidFill>
              </a:rPr>
              <a:t>Divided among 4 generals after Alexander’s death.</a:t>
            </a:r>
          </a:p>
          <a:p>
            <a:pPr lvl="1">
              <a:buClr>
                <a:schemeClr val="bg1"/>
              </a:buClr>
            </a:pPr>
            <a:r>
              <a:rPr lang="en-US" sz="3200" dirty="0">
                <a:solidFill>
                  <a:schemeClr val="bg1"/>
                </a:solidFill>
              </a:rPr>
              <a:t>“[T]he Macedonian Empire split into four main kingdoms—the one of </a:t>
            </a:r>
            <a:r>
              <a:rPr lang="en-US" sz="3200" dirty="0" err="1">
                <a:solidFill>
                  <a:schemeClr val="bg1"/>
                </a:solidFill>
              </a:rPr>
              <a:t>Seleucus</a:t>
            </a:r>
            <a:r>
              <a:rPr lang="en-US" sz="3200" dirty="0">
                <a:solidFill>
                  <a:schemeClr val="bg1"/>
                </a:solidFill>
              </a:rPr>
              <a:t> (Asia), Ptolemy (Egypt), Lysimachus (Thrace), and Antipater’s son </a:t>
            </a:r>
            <a:r>
              <a:rPr lang="en-US" sz="3200" dirty="0" err="1">
                <a:solidFill>
                  <a:schemeClr val="bg1"/>
                </a:solidFill>
              </a:rPr>
              <a:t>Cassander</a:t>
            </a:r>
            <a:r>
              <a:rPr lang="en-US" sz="3200" dirty="0">
                <a:solidFill>
                  <a:schemeClr val="bg1"/>
                </a:solidFill>
              </a:rPr>
              <a:t> (Macedonia, including Greece)” </a:t>
            </a:r>
            <a:r>
              <a:rPr lang="en-US" sz="2000" dirty="0">
                <a:solidFill>
                  <a:schemeClr val="bg1"/>
                </a:solidFill>
              </a:rPr>
              <a:t>(http://</a:t>
            </a:r>
            <a:r>
              <a:rPr lang="en-US" sz="2000" dirty="0" err="1">
                <a:solidFill>
                  <a:schemeClr val="bg1"/>
                </a:solidFill>
              </a:rPr>
              <a:t>www.historyofmacedonia.org</a:t>
            </a:r>
            <a:r>
              <a:rPr lang="en-US" sz="2000" dirty="0">
                <a:solidFill>
                  <a:schemeClr val="bg1"/>
                </a:solidFill>
              </a:rPr>
              <a:t>/</a:t>
            </a:r>
            <a:r>
              <a:rPr lang="en-US" sz="2000" dirty="0" err="1">
                <a:solidFill>
                  <a:schemeClr val="bg1"/>
                </a:solidFill>
              </a:rPr>
              <a:t>AncientMacedonia</a:t>
            </a:r>
            <a:r>
              <a:rPr lang="en-US" sz="2000" dirty="0">
                <a:solidFill>
                  <a:schemeClr val="bg1"/>
                </a:solidFill>
              </a:rPr>
              <a:t>/</a:t>
            </a:r>
            <a:r>
              <a:rPr lang="en-US" sz="2000" dirty="0" err="1">
                <a:solidFill>
                  <a:schemeClr val="bg1"/>
                </a:solidFill>
              </a:rPr>
              <a:t>AlexandertheGreat.html</a:t>
            </a:r>
            <a:r>
              <a:rPr lang="en-US" sz="20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47676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err="1">
                <a:solidFill>
                  <a:schemeClr val="bg1"/>
                </a:solidFill>
              </a:rPr>
              <a:t>Medo</a:t>
            </a:r>
            <a:r>
              <a:rPr lang="en-US" sz="3600" dirty="0">
                <a:solidFill>
                  <a:schemeClr val="bg1"/>
                </a:solidFill>
              </a:rPr>
              <a:t>-Persia and Greece specified – </a:t>
            </a:r>
            <a:r>
              <a:rPr lang="en-US" sz="3600" dirty="0">
                <a:solidFill>
                  <a:srgbClr val="FFC000"/>
                </a:solidFill>
              </a:rPr>
              <a:t>Daniel 8</a:t>
            </a:r>
            <a:r>
              <a:rPr lang="en-US" sz="3600" dirty="0">
                <a:solidFill>
                  <a:schemeClr val="bg1"/>
                </a:solidFill>
              </a:rPr>
              <a:t> – Goat attacking Ram.</a:t>
            </a:r>
          </a:p>
          <a:p>
            <a:pPr lvl="1">
              <a:buClr>
                <a:schemeClr val="bg1"/>
              </a:buClr>
            </a:pPr>
            <a:r>
              <a:rPr lang="en-US" sz="3600" dirty="0">
                <a:solidFill>
                  <a:srgbClr val="FFC000"/>
                </a:solidFill>
              </a:rPr>
              <a:t>(vv. 9, 23-26) </a:t>
            </a:r>
            <a:r>
              <a:rPr lang="en-US" sz="3600" dirty="0">
                <a:solidFill>
                  <a:schemeClr val="bg1"/>
                </a:solidFill>
              </a:rPr>
              <a:t>– little horn (king) out of one of the 4.</a:t>
            </a:r>
          </a:p>
          <a:p>
            <a:pPr lvl="1">
              <a:buClr>
                <a:schemeClr val="bg1"/>
              </a:buClr>
            </a:pPr>
            <a:r>
              <a:rPr lang="en-US" sz="3600" dirty="0">
                <a:solidFill>
                  <a:schemeClr val="bg1"/>
                </a:solidFill>
              </a:rPr>
              <a:t>“The little horn (v. 9), which arose out of the four, is generally agreed to mean Antiochus Epiphanes (175-163 B.C.), of the Syrian branch of the Greek Empire, who made a determined effort to stamp out the Jewish religion” (Halley’s Bible Handbook, 440). </a:t>
            </a:r>
          </a:p>
        </p:txBody>
      </p:sp>
    </p:spTree>
    <p:extLst>
      <p:ext uri="{BB962C8B-B14F-4D97-AF65-F5344CB8AC3E}">
        <p14:creationId xmlns:p14="http://schemas.microsoft.com/office/powerpoint/2010/main" val="68177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err="1">
                <a:solidFill>
                  <a:schemeClr val="bg1"/>
                </a:solidFill>
              </a:rPr>
              <a:t>Medo</a:t>
            </a:r>
            <a:r>
              <a:rPr lang="en-US" sz="3600" dirty="0">
                <a:solidFill>
                  <a:schemeClr val="bg1"/>
                </a:solidFill>
              </a:rPr>
              <a:t>-Persia and Greece specified – </a:t>
            </a:r>
            <a:r>
              <a:rPr lang="en-US" sz="3600" dirty="0">
                <a:solidFill>
                  <a:srgbClr val="FFC000"/>
                </a:solidFill>
              </a:rPr>
              <a:t>Daniel 8</a:t>
            </a:r>
            <a:r>
              <a:rPr lang="en-US" sz="3600" dirty="0">
                <a:solidFill>
                  <a:schemeClr val="bg1"/>
                </a:solidFill>
              </a:rPr>
              <a:t> – Goat attacking Ram.</a:t>
            </a:r>
          </a:p>
          <a:p>
            <a:pPr lvl="1">
              <a:buClr>
                <a:schemeClr val="bg1"/>
              </a:buClr>
            </a:pPr>
            <a:r>
              <a:rPr lang="en-US" sz="3600" dirty="0">
                <a:solidFill>
                  <a:srgbClr val="FFC000"/>
                </a:solidFill>
              </a:rPr>
              <a:t>(vv. 9, 23-26) </a:t>
            </a:r>
            <a:r>
              <a:rPr lang="en-US" sz="3600" dirty="0">
                <a:solidFill>
                  <a:schemeClr val="bg1"/>
                </a:solidFill>
              </a:rPr>
              <a:t>– little horn (king) out of one of the 4.</a:t>
            </a:r>
          </a:p>
          <a:p>
            <a:pPr lvl="1">
              <a:buClr>
                <a:schemeClr val="bg1"/>
              </a:buClr>
            </a:pPr>
            <a:r>
              <a:rPr lang="en-US" sz="3600" dirty="0">
                <a:solidFill>
                  <a:schemeClr val="bg1"/>
                </a:solidFill>
              </a:rPr>
              <a:t>Antiochus Epiphanes: Exalted self – </a:t>
            </a:r>
            <a:r>
              <a:rPr lang="en-US" sz="3600" dirty="0">
                <a:solidFill>
                  <a:srgbClr val="FFC000"/>
                </a:solidFill>
              </a:rPr>
              <a:t>(vv. 11, 25)</a:t>
            </a:r>
          </a:p>
        </p:txBody>
      </p:sp>
    </p:spTree>
    <p:extLst>
      <p:ext uri="{BB962C8B-B14F-4D97-AF65-F5344CB8AC3E}">
        <p14:creationId xmlns:p14="http://schemas.microsoft.com/office/powerpoint/2010/main" val="92374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3600" dirty="0">
                <a:solidFill>
                  <a:schemeClr val="bg1"/>
                </a:solidFill>
              </a:rPr>
              <a:t>“</a:t>
            </a:r>
            <a:r>
              <a:rPr lang="en-US" sz="3600" dirty="0" err="1">
                <a:solidFill>
                  <a:schemeClr val="bg1"/>
                </a:solidFill>
              </a:rPr>
              <a:t>Tetradrachma</a:t>
            </a:r>
            <a:r>
              <a:rPr lang="en-US" sz="3600" dirty="0">
                <a:solidFill>
                  <a:schemeClr val="bg1"/>
                </a:solidFill>
              </a:rPr>
              <a:t> of the Seleucid Empire of Antiochus IV Epiphanes…This coin portrays Zeus enthroned; the obverse bears the portrait of Antiochus IV with the inscription ‘of King Antiochus God Manifest’” </a:t>
            </a:r>
            <a:r>
              <a:rPr lang="en-US" dirty="0">
                <a:solidFill>
                  <a:schemeClr val="bg1"/>
                </a:solidFill>
              </a:rPr>
              <a:t>(Archer, Gleason L., A Survey of Old Testament Introduction, 439) </a:t>
            </a:r>
            <a:endParaRPr lang="en-US" sz="3600" dirty="0">
              <a:solidFill>
                <a:schemeClr val="bg1"/>
              </a:solidFill>
            </a:endParaRPr>
          </a:p>
        </p:txBody>
      </p:sp>
      <p:pic>
        <p:nvPicPr>
          <p:cNvPr id="5" name="Picture 4" descr="A close-up of a coin&#10;&#10;Description automatically generated with medium confidence">
            <a:extLst>
              <a:ext uri="{FF2B5EF4-FFF2-40B4-BE49-F238E27FC236}">
                <a16:creationId xmlns:a16="http://schemas.microsoft.com/office/drawing/2014/main" id="{728A48CE-3D93-B4F8-7324-9D38FFBADE86}"/>
              </a:ext>
            </a:extLst>
          </p:cNvPr>
          <p:cNvPicPr>
            <a:picLocks noChangeAspect="1"/>
          </p:cNvPicPr>
          <p:nvPr/>
        </p:nvPicPr>
        <p:blipFill>
          <a:blip r:embed="rId3"/>
          <a:stretch>
            <a:fillRect/>
          </a:stretch>
        </p:blipFill>
        <p:spPr>
          <a:xfrm>
            <a:off x="5519781" y="4146749"/>
            <a:ext cx="4865093" cy="2363045"/>
          </a:xfrm>
          <a:prstGeom prst="rect">
            <a:avLst/>
          </a:prstGeom>
        </p:spPr>
      </p:pic>
    </p:spTree>
    <p:extLst>
      <p:ext uri="{BB962C8B-B14F-4D97-AF65-F5344CB8AC3E}">
        <p14:creationId xmlns:p14="http://schemas.microsoft.com/office/powerpoint/2010/main" val="37860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err="1">
                <a:solidFill>
                  <a:schemeClr val="bg1"/>
                </a:solidFill>
              </a:rPr>
              <a:t>Medo</a:t>
            </a:r>
            <a:r>
              <a:rPr lang="en-US" sz="3600" dirty="0">
                <a:solidFill>
                  <a:schemeClr val="bg1"/>
                </a:solidFill>
              </a:rPr>
              <a:t>-Persia and Greece specified – </a:t>
            </a:r>
            <a:r>
              <a:rPr lang="en-US" sz="3600" dirty="0">
                <a:solidFill>
                  <a:srgbClr val="FFC000"/>
                </a:solidFill>
              </a:rPr>
              <a:t>Daniel 8</a:t>
            </a:r>
            <a:r>
              <a:rPr lang="en-US" sz="3600" dirty="0">
                <a:solidFill>
                  <a:schemeClr val="bg1"/>
                </a:solidFill>
              </a:rPr>
              <a:t> – Goat attacking Ram.</a:t>
            </a:r>
          </a:p>
          <a:p>
            <a:pPr lvl="1">
              <a:buClr>
                <a:schemeClr val="bg1"/>
              </a:buClr>
            </a:pPr>
            <a:r>
              <a:rPr lang="en-US" sz="3600" dirty="0">
                <a:solidFill>
                  <a:srgbClr val="FFC000"/>
                </a:solidFill>
              </a:rPr>
              <a:t>(vv. 9, 23-26) </a:t>
            </a:r>
            <a:r>
              <a:rPr lang="en-US" sz="3600" dirty="0">
                <a:solidFill>
                  <a:schemeClr val="bg1"/>
                </a:solidFill>
              </a:rPr>
              <a:t>– little horn (king) out of one of the 4.</a:t>
            </a:r>
          </a:p>
          <a:p>
            <a:pPr lvl="1">
              <a:buClr>
                <a:schemeClr val="bg1"/>
              </a:buClr>
            </a:pPr>
            <a:r>
              <a:rPr lang="en-US" sz="3600" dirty="0">
                <a:solidFill>
                  <a:schemeClr val="bg1"/>
                </a:solidFill>
              </a:rPr>
              <a:t>Antiochus Epiphanes: </a:t>
            </a:r>
            <a:r>
              <a:rPr lang="en-US" sz="3600" i="1" dirty="0">
                <a:solidFill>
                  <a:schemeClr val="bg1"/>
                </a:solidFill>
              </a:rPr>
              <a:t>“grew exceedingly great toward…the Glorious land” </a:t>
            </a:r>
            <a:r>
              <a:rPr lang="en-US" sz="3600" dirty="0">
                <a:solidFill>
                  <a:srgbClr val="FFC000"/>
                </a:solidFill>
              </a:rPr>
              <a:t>(v. 9)</a:t>
            </a:r>
            <a:r>
              <a:rPr lang="en-US" sz="3600" dirty="0">
                <a:solidFill>
                  <a:schemeClr val="bg1"/>
                </a:solidFill>
              </a:rPr>
              <a:t>; </a:t>
            </a:r>
            <a:r>
              <a:rPr lang="en-US" sz="3600" i="1" dirty="0">
                <a:solidFill>
                  <a:schemeClr val="bg1"/>
                </a:solidFill>
              </a:rPr>
              <a:t>“and by him the daily sacrifices were taken away” </a:t>
            </a:r>
            <a:r>
              <a:rPr lang="en-US" sz="3600" dirty="0">
                <a:solidFill>
                  <a:srgbClr val="FFC000"/>
                </a:solidFill>
              </a:rPr>
              <a:t>(v. 11) </a:t>
            </a:r>
          </a:p>
        </p:txBody>
      </p:sp>
    </p:spTree>
    <p:extLst>
      <p:ext uri="{BB962C8B-B14F-4D97-AF65-F5344CB8AC3E}">
        <p14:creationId xmlns:p14="http://schemas.microsoft.com/office/powerpoint/2010/main" val="377384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3600" dirty="0">
                <a:solidFill>
                  <a:schemeClr val="bg1"/>
                </a:solidFill>
              </a:rPr>
              <a:t>“And Antiochus, after he had smitten Egypt, returned in the hundred and forty and third year and went up against Israel and Jerusalem with a heavy multitude and entered into the sanctuary in pride…And when he had taken all, he went away into his own land. And he made a great slaughter, and spoke with great pride.”                                                                 (1 Maccabees 1:20-24; Bibliotheca, The Apocrypha, 390)</a:t>
            </a:r>
          </a:p>
          <a:p>
            <a:r>
              <a:rPr lang="en-US" sz="3200" i="1" dirty="0">
                <a:solidFill>
                  <a:schemeClr val="bg1"/>
                </a:solidFill>
              </a:rPr>
              <a:t>“grew exceedingly great toward…the Glorious land” </a:t>
            </a:r>
            <a:r>
              <a:rPr lang="en-US" sz="3200" dirty="0">
                <a:solidFill>
                  <a:schemeClr val="bg1"/>
                </a:solidFill>
              </a:rPr>
              <a:t>(</a:t>
            </a:r>
            <a:r>
              <a:rPr lang="en-US" sz="3200" dirty="0">
                <a:solidFill>
                  <a:srgbClr val="FFC000"/>
                </a:solidFill>
              </a:rPr>
              <a:t>Daniel 8:9</a:t>
            </a:r>
            <a:r>
              <a:rPr lang="en-US" sz="3200" dirty="0">
                <a:solidFill>
                  <a:schemeClr val="bg1"/>
                </a:solidFill>
              </a:rPr>
              <a:t>)</a:t>
            </a:r>
          </a:p>
        </p:txBody>
      </p:sp>
    </p:spTree>
    <p:extLst>
      <p:ext uri="{BB962C8B-B14F-4D97-AF65-F5344CB8AC3E}">
        <p14:creationId xmlns:p14="http://schemas.microsoft.com/office/powerpoint/2010/main" val="276511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3600" dirty="0">
                <a:solidFill>
                  <a:schemeClr val="bg1"/>
                </a:solidFill>
              </a:rPr>
              <a:t>“And the king [Antiochus Epiphanes] sent letters by the hand of messengers to Jerusalem and the cities of Judah, that they should follow laws strange to the land, and should forbid whole burnt offerings and sacrifice and drink offerings in the sanctuary, and should profane the sabbaths and feasts, and pollute the sanctuary and holy ones.”             (1 Maccabees 1:44-46; Bibliotheca, The Apocrypha, 392)</a:t>
            </a:r>
          </a:p>
          <a:p>
            <a:r>
              <a:rPr lang="en-US" sz="3200" i="1" dirty="0">
                <a:solidFill>
                  <a:schemeClr val="bg1"/>
                </a:solidFill>
              </a:rPr>
              <a:t>“and by him the daily sacrifices were taken away” </a:t>
            </a:r>
            <a:r>
              <a:rPr lang="en-US" sz="3200" dirty="0">
                <a:solidFill>
                  <a:schemeClr val="bg1"/>
                </a:solidFill>
              </a:rPr>
              <a:t>(</a:t>
            </a:r>
            <a:r>
              <a:rPr lang="en-US" sz="3200" dirty="0">
                <a:solidFill>
                  <a:srgbClr val="FFC000"/>
                </a:solidFill>
              </a:rPr>
              <a:t>Daniel 8:11</a:t>
            </a:r>
            <a:r>
              <a:rPr lang="en-US" sz="3200" dirty="0">
                <a:solidFill>
                  <a:schemeClr val="bg1"/>
                </a:solidFill>
              </a:rPr>
              <a:t>)</a:t>
            </a:r>
          </a:p>
        </p:txBody>
      </p:sp>
    </p:spTree>
    <p:extLst>
      <p:ext uri="{BB962C8B-B14F-4D97-AF65-F5344CB8AC3E}">
        <p14:creationId xmlns:p14="http://schemas.microsoft.com/office/powerpoint/2010/main" val="27359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Medo-Persia and Greece specified – </a:t>
            </a:r>
            <a:r>
              <a:rPr lang="en-US" sz="3600" dirty="0">
                <a:solidFill>
                  <a:srgbClr val="FFC000"/>
                </a:solidFill>
              </a:rPr>
              <a:t>Daniel 8</a:t>
            </a:r>
            <a:r>
              <a:rPr lang="en-US" sz="3600" dirty="0">
                <a:solidFill>
                  <a:schemeClr val="bg1"/>
                </a:solidFill>
              </a:rPr>
              <a:t> – Goat attacking Ram.</a:t>
            </a:r>
          </a:p>
          <a:p>
            <a:pPr lvl="1">
              <a:buClr>
                <a:schemeClr val="bg1"/>
              </a:buClr>
            </a:pPr>
            <a:r>
              <a:rPr lang="en-US" sz="3600" dirty="0">
                <a:solidFill>
                  <a:srgbClr val="FFC000"/>
                </a:solidFill>
              </a:rPr>
              <a:t>(vv. 9, 23-26) </a:t>
            </a:r>
            <a:r>
              <a:rPr lang="en-US" sz="3600" dirty="0">
                <a:solidFill>
                  <a:schemeClr val="bg1"/>
                </a:solidFill>
              </a:rPr>
              <a:t>– little horn (king) out of one of the 4.</a:t>
            </a:r>
          </a:p>
          <a:p>
            <a:pPr lvl="1">
              <a:buClr>
                <a:schemeClr val="bg1"/>
              </a:buClr>
            </a:pPr>
            <a:r>
              <a:rPr lang="en-US" sz="3600" dirty="0">
                <a:solidFill>
                  <a:schemeClr val="bg1"/>
                </a:solidFill>
              </a:rPr>
              <a:t>Antiochus Epiphanes: </a:t>
            </a:r>
            <a:r>
              <a:rPr lang="en-US" sz="3600" i="1" dirty="0">
                <a:solidFill>
                  <a:schemeClr val="bg1"/>
                </a:solidFill>
              </a:rPr>
              <a:t>“But he shall be broken without human means”</a:t>
            </a:r>
            <a:r>
              <a:rPr lang="en-US" sz="3600" dirty="0">
                <a:solidFill>
                  <a:schemeClr val="bg1"/>
                </a:solidFill>
              </a:rPr>
              <a:t> </a:t>
            </a:r>
            <a:r>
              <a:rPr lang="en-US" sz="3600" dirty="0">
                <a:solidFill>
                  <a:srgbClr val="FFC000"/>
                </a:solidFill>
              </a:rPr>
              <a:t>(v. 25) </a:t>
            </a:r>
          </a:p>
        </p:txBody>
      </p:sp>
    </p:spTree>
    <p:extLst>
      <p:ext uri="{BB962C8B-B14F-4D97-AF65-F5344CB8AC3E}">
        <p14:creationId xmlns:p14="http://schemas.microsoft.com/office/powerpoint/2010/main" val="157275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3200" dirty="0">
                <a:solidFill>
                  <a:schemeClr val="bg1"/>
                </a:solidFill>
              </a:rPr>
              <a:t>Died because of a distemper, or fever – “he was confounded, and by the anxiety he was in fell into a distemper, which, as it lasted a great while, and as his pains increased upon him, so he at length perceived he should die in a little time; so he called his friends to him, and told them that his distemper was severe upon him; and confessed withal, that this calamity was sent upon him for the miseries he had brought upon the Jewish nation, while he plundered their temple, and contemned their God; and when he had said this, he gave up the ghost.”                                           (Josephus, Antiquity of the Jews, 12:9:1) </a:t>
            </a:r>
            <a:endParaRPr lang="en-US" dirty="0">
              <a:solidFill>
                <a:schemeClr val="bg1"/>
              </a:solidFill>
            </a:endParaRPr>
          </a:p>
        </p:txBody>
      </p:sp>
    </p:spTree>
    <p:extLst>
      <p:ext uri="{BB962C8B-B14F-4D97-AF65-F5344CB8AC3E}">
        <p14:creationId xmlns:p14="http://schemas.microsoft.com/office/powerpoint/2010/main" val="21514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lstStyle/>
          <a:p>
            <a:pPr marL="0" indent="0">
              <a:buNone/>
            </a:pPr>
            <a:r>
              <a:rPr lang="en-US" sz="4000" b="1" dirty="0">
                <a:solidFill>
                  <a:schemeClr val="bg1"/>
                </a:solidFill>
              </a:rPr>
              <a:t>Inspiration Claim Places God as Author</a:t>
            </a:r>
          </a:p>
          <a:p>
            <a:r>
              <a:rPr lang="en-US" sz="3600" dirty="0">
                <a:solidFill>
                  <a:schemeClr val="bg1"/>
                </a:solidFill>
              </a:rPr>
              <a:t>Omnipotent – </a:t>
            </a:r>
            <a:r>
              <a:rPr lang="en-US" sz="3600" dirty="0">
                <a:solidFill>
                  <a:srgbClr val="FFC000"/>
                </a:solidFill>
              </a:rPr>
              <a:t>Romans 1:20; Genesis 17:1</a:t>
            </a:r>
          </a:p>
          <a:p>
            <a:pPr lvl="1"/>
            <a:r>
              <a:rPr lang="en-US" sz="3600" dirty="0">
                <a:solidFill>
                  <a:schemeClr val="bg1"/>
                </a:solidFill>
              </a:rPr>
              <a:t>No contradiction or corruption.</a:t>
            </a:r>
          </a:p>
          <a:p>
            <a:r>
              <a:rPr lang="en-US" sz="3600" dirty="0">
                <a:solidFill>
                  <a:schemeClr val="bg1"/>
                </a:solidFill>
              </a:rPr>
              <a:t>Omniscient – </a:t>
            </a:r>
            <a:r>
              <a:rPr lang="en-US" sz="3600" dirty="0">
                <a:solidFill>
                  <a:srgbClr val="FFC000"/>
                </a:solidFill>
              </a:rPr>
              <a:t>Psalm 147:5; Isaiah 40:28 </a:t>
            </a:r>
          </a:p>
          <a:p>
            <a:pPr lvl="1"/>
            <a:r>
              <a:rPr lang="en-US" sz="3600" dirty="0">
                <a:solidFill>
                  <a:schemeClr val="bg1"/>
                </a:solidFill>
              </a:rPr>
              <a:t>Factual and consistent.</a:t>
            </a:r>
          </a:p>
        </p:txBody>
      </p:sp>
    </p:spTree>
    <p:extLst>
      <p:ext uri="{BB962C8B-B14F-4D97-AF65-F5344CB8AC3E}">
        <p14:creationId xmlns:p14="http://schemas.microsoft.com/office/powerpoint/2010/main" val="18168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200" dirty="0">
                <a:solidFill>
                  <a:schemeClr val="bg1"/>
                </a:solidFill>
              </a:rPr>
              <a:t>Head of gold (Babylon); Chest/arms of silver (Medo-Persia); Belly/Thighs of bronze (Greece); Legs/feet of iron/clay (Rome)    (</a:t>
            </a:r>
            <a:r>
              <a:rPr lang="en-US" sz="3200" dirty="0">
                <a:solidFill>
                  <a:srgbClr val="FFC000"/>
                </a:solidFill>
              </a:rPr>
              <a:t>cf. Daniel 2</a:t>
            </a:r>
            <a:r>
              <a:rPr lang="en-US" sz="3200" dirty="0">
                <a:solidFill>
                  <a:schemeClr val="bg1"/>
                </a:solidFill>
              </a:rPr>
              <a:t>)</a:t>
            </a:r>
          </a:p>
          <a:p>
            <a:pPr lvl="1"/>
            <a:r>
              <a:rPr lang="en-US" sz="3200" dirty="0">
                <a:solidFill>
                  <a:schemeClr val="bg1"/>
                </a:solidFill>
              </a:rPr>
              <a:t>Medo-Persia take over – </a:t>
            </a:r>
            <a:r>
              <a:rPr lang="en-US" sz="3200" dirty="0">
                <a:solidFill>
                  <a:srgbClr val="FFC000"/>
                </a:solidFill>
              </a:rPr>
              <a:t>Daniel 5:30-31 </a:t>
            </a:r>
            <a:r>
              <a:rPr lang="en-US" sz="3200" dirty="0">
                <a:solidFill>
                  <a:schemeClr val="bg1"/>
                </a:solidFill>
              </a:rPr>
              <a:t>(539 B.C.)</a:t>
            </a:r>
          </a:p>
          <a:p>
            <a:pPr lvl="1"/>
            <a:r>
              <a:rPr lang="en-US" sz="3200" dirty="0">
                <a:solidFill>
                  <a:schemeClr val="bg1"/>
                </a:solidFill>
              </a:rPr>
              <a:t>Greece take over – </a:t>
            </a:r>
            <a:r>
              <a:rPr lang="en-US" sz="3200" dirty="0">
                <a:solidFill>
                  <a:srgbClr val="FFC000"/>
                </a:solidFill>
              </a:rPr>
              <a:t>Daniel 8</a:t>
            </a:r>
            <a:r>
              <a:rPr lang="en-US" sz="3200" dirty="0">
                <a:solidFill>
                  <a:schemeClr val="bg1"/>
                </a:solidFill>
              </a:rPr>
              <a:t> – Goat attacking Ram. (330 B.C.)</a:t>
            </a:r>
          </a:p>
          <a:p>
            <a:pPr lvl="1"/>
            <a:r>
              <a:rPr lang="en-US" sz="3200" dirty="0">
                <a:solidFill>
                  <a:schemeClr val="bg1"/>
                </a:solidFill>
              </a:rPr>
              <a:t>Greece followed by Rome (146 B.C.) </a:t>
            </a:r>
          </a:p>
          <a:p>
            <a:pPr lvl="1"/>
            <a:r>
              <a:rPr lang="en-US" sz="3200" i="1" dirty="0">
                <a:solidFill>
                  <a:schemeClr val="bg1"/>
                </a:solidFill>
              </a:rPr>
              <a:t>“in the days of these kings…” </a:t>
            </a:r>
            <a:r>
              <a:rPr lang="en-US" sz="3200" dirty="0">
                <a:solidFill>
                  <a:schemeClr val="bg1"/>
                </a:solidFill>
              </a:rPr>
              <a:t>– </a:t>
            </a:r>
            <a:r>
              <a:rPr lang="en-US" sz="3200" dirty="0">
                <a:solidFill>
                  <a:srgbClr val="FFC000"/>
                </a:solidFill>
              </a:rPr>
              <a:t>Daniel 2:44-45 </a:t>
            </a:r>
            <a:r>
              <a:rPr lang="en-US" sz="3200" dirty="0">
                <a:solidFill>
                  <a:schemeClr val="bg1"/>
                </a:solidFill>
              </a:rPr>
              <a:t>– God’s eternal kingdom.</a:t>
            </a:r>
            <a:endParaRPr lang="en-US" sz="3200" dirty="0">
              <a:solidFill>
                <a:srgbClr val="FFC000"/>
              </a:solidFill>
            </a:endParaRPr>
          </a:p>
          <a:p>
            <a:endParaRPr lang="en-US" sz="3600" dirty="0">
              <a:solidFill>
                <a:schemeClr val="bg1"/>
              </a:solidFill>
            </a:endParaRPr>
          </a:p>
        </p:txBody>
      </p:sp>
    </p:spTree>
    <p:extLst>
      <p:ext uri="{BB962C8B-B14F-4D97-AF65-F5344CB8AC3E}">
        <p14:creationId xmlns:p14="http://schemas.microsoft.com/office/powerpoint/2010/main" val="226193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pPr marL="285750" lvl="1" indent="-285750"/>
            <a:r>
              <a:rPr lang="en-US" sz="3600" i="1" dirty="0">
                <a:solidFill>
                  <a:schemeClr val="bg1"/>
                </a:solidFill>
              </a:rPr>
              <a:t>“in the days of these kings…” </a:t>
            </a:r>
            <a:r>
              <a:rPr lang="en-US" sz="3600" dirty="0">
                <a:solidFill>
                  <a:schemeClr val="bg1"/>
                </a:solidFill>
              </a:rPr>
              <a:t>– </a:t>
            </a:r>
            <a:r>
              <a:rPr lang="en-US" sz="3600" dirty="0">
                <a:solidFill>
                  <a:srgbClr val="FFC000"/>
                </a:solidFill>
              </a:rPr>
              <a:t>Daniel 2:44-45 </a:t>
            </a:r>
            <a:r>
              <a:rPr lang="en-US" sz="3600" dirty="0">
                <a:solidFill>
                  <a:schemeClr val="bg1"/>
                </a:solidFill>
              </a:rPr>
              <a:t>– God’s eternal kingdom.</a:t>
            </a:r>
          </a:p>
          <a:p>
            <a:pPr marL="285750" lvl="1" indent="-285750">
              <a:buClr>
                <a:schemeClr val="bg1"/>
              </a:buClr>
            </a:pPr>
            <a:r>
              <a:rPr lang="en-US" sz="3600" dirty="0">
                <a:solidFill>
                  <a:srgbClr val="FFC000"/>
                </a:solidFill>
              </a:rPr>
              <a:t>Mark 9:1 </a:t>
            </a:r>
            <a:r>
              <a:rPr lang="en-US" sz="3600" dirty="0">
                <a:solidFill>
                  <a:schemeClr val="bg1"/>
                </a:solidFill>
              </a:rPr>
              <a:t>– within the generation of those Jesus spoke to Himself.</a:t>
            </a:r>
          </a:p>
          <a:p>
            <a:pPr marL="742950" lvl="2" indent="-285750"/>
            <a:r>
              <a:rPr lang="en-US" sz="3200" dirty="0">
                <a:solidFill>
                  <a:schemeClr val="bg1"/>
                </a:solidFill>
              </a:rPr>
              <a:t>“According to The Skeptics Annotated Bible, in Mark 9:1, ‘Jesus falsely prophesies that the end of the world will come within his listeners’ lifetimes.’”</a:t>
            </a:r>
            <a:r>
              <a:rPr lang="en-US" sz="1800" dirty="0">
                <a:solidFill>
                  <a:schemeClr val="bg1"/>
                </a:solidFill>
              </a:rPr>
              <a:t> (https://</a:t>
            </a:r>
            <a:r>
              <a:rPr lang="en-US" sz="1800" dirty="0" err="1">
                <a:solidFill>
                  <a:schemeClr val="bg1"/>
                </a:solidFill>
              </a:rPr>
              <a:t>apologeticspress.org</a:t>
            </a:r>
            <a:r>
              <a:rPr lang="en-US" sz="1800" dirty="0">
                <a:solidFill>
                  <a:schemeClr val="bg1"/>
                </a:solidFill>
              </a:rPr>
              <a:t>/a-failed-prophecy-of-christ-5956/) </a:t>
            </a:r>
          </a:p>
          <a:p>
            <a:pPr marL="742950" lvl="2" indent="-285750"/>
            <a:r>
              <a:rPr lang="en-US" sz="3200" dirty="0">
                <a:solidFill>
                  <a:schemeClr val="bg1"/>
                </a:solidFill>
              </a:rPr>
              <a:t>Spiritual (</a:t>
            </a:r>
            <a:r>
              <a:rPr lang="en-US" sz="3200" dirty="0">
                <a:solidFill>
                  <a:srgbClr val="FFC000"/>
                </a:solidFill>
              </a:rPr>
              <a:t>cf. John 18:36</a:t>
            </a:r>
            <a:r>
              <a:rPr lang="en-US" sz="3200" dirty="0">
                <a:solidFill>
                  <a:schemeClr val="bg1"/>
                </a:solidFill>
              </a:rPr>
              <a:t>) – </a:t>
            </a:r>
            <a:r>
              <a:rPr lang="en-US" sz="3200" dirty="0">
                <a:solidFill>
                  <a:srgbClr val="FFC000"/>
                </a:solidFill>
              </a:rPr>
              <a:t>Acts 1:5-8; 2 </a:t>
            </a:r>
            <a:r>
              <a:rPr lang="en-US" sz="3200" dirty="0">
                <a:solidFill>
                  <a:schemeClr val="bg1"/>
                </a:solidFill>
              </a:rPr>
              <a:t>(30 A.D.) (Church)</a:t>
            </a:r>
          </a:p>
          <a:p>
            <a:endParaRPr lang="en-US" sz="3600" dirty="0">
              <a:solidFill>
                <a:schemeClr val="bg1"/>
              </a:solidFill>
            </a:endParaRPr>
          </a:p>
        </p:txBody>
      </p:sp>
    </p:spTree>
    <p:extLst>
      <p:ext uri="{BB962C8B-B14F-4D97-AF65-F5344CB8AC3E}">
        <p14:creationId xmlns:p14="http://schemas.microsoft.com/office/powerpoint/2010/main" val="30603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pPr marL="285750" lvl="1" indent="-285750"/>
            <a:r>
              <a:rPr lang="en-US" sz="3600" dirty="0">
                <a:solidFill>
                  <a:schemeClr val="bg1"/>
                </a:solidFill>
              </a:rPr>
              <a:t>Critics baselessly argue that Daniel could not have been written during the time it claims.</a:t>
            </a:r>
          </a:p>
          <a:p>
            <a:pPr marL="742950" lvl="2" indent="-285750"/>
            <a:r>
              <a:rPr lang="en-US" sz="3600" dirty="0">
                <a:solidFill>
                  <a:schemeClr val="bg1"/>
                </a:solidFill>
              </a:rPr>
              <a:t>Argument made simply based on the sheer accuracy of the prophecies. Claim </a:t>
            </a:r>
            <a:r>
              <a:rPr lang="en-US" sz="3600" i="1" dirty="0" err="1">
                <a:solidFill>
                  <a:schemeClr val="bg1"/>
                </a:solidFill>
              </a:rPr>
              <a:t>vaticinia</a:t>
            </a:r>
            <a:r>
              <a:rPr lang="en-US" sz="3600" i="1" dirty="0">
                <a:solidFill>
                  <a:schemeClr val="bg1"/>
                </a:solidFill>
              </a:rPr>
              <a:t> ex </a:t>
            </a:r>
            <a:r>
              <a:rPr lang="en-US" sz="3600" i="1" dirty="0" err="1">
                <a:solidFill>
                  <a:schemeClr val="bg1"/>
                </a:solidFill>
              </a:rPr>
              <a:t>eventu</a:t>
            </a:r>
            <a:r>
              <a:rPr lang="en-US" sz="3600" i="1" dirty="0">
                <a:solidFill>
                  <a:schemeClr val="bg1"/>
                </a:solidFill>
              </a:rPr>
              <a:t> </a:t>
            </a:r>
            <a:r>
              <a:rPr lang="en-US" sz="3600" dirty="0">
                <a:solidFill>
                  <a:schemeClr val="bg1"/>
                </a:solidFill>
              </a:rPr>
              <a:t>(predictions from the event). </a:t>
            </a:r>
          </a:p>
          <a:p>
            <a:pPr marL="285750" lvl="1" indent="-285750"/>
            <a:r>
              <a:rPr lang="en-US" sz="3600" dirty="0">
                <a:solidFill>
                  <a:schemeClr val="bg1"/>
                </a:solidFill>
              </a:rPr>
              <a:t>Jesus referred to Daniel as the work of Daniel the prophet (605-538 B.C.) – </a:t>
            </a:r>
            <a:r>
              <a:rPr lang="en-US" sz="3600" dirty="0">
                <a:solidFill>
                  <a:srgbClr val="FFC000"/>
                </a:solidFill>
              </a:rPr>
              <a:t>Matthew 24:15</a:t>
            </a:r>
          </a:p>
        </p:txBody>
      </p:sp>
    </p:spTree>
    <p:extLst>
      <p:ext uri="{BB962C8B-B14F-4D97-AF65-F5344CB8AC3E}">
        <p14:creationId xmlns:p14="http://schemas.microsoft.com/office/powerpoint/2010/main" val="149065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Cyrus Named:</a:t>
            </a:r>
          </a:p>
          <a:p>
            <a:pPr lvl="1"/>
            <a:r>
              <a:rPr lang="en-US" sz="3600" dirty="0">
                <a:solidFill>
                  <a:schemeClr val="bg1"/>
                </a:solidFill>
              </a:rPr>
              <a:t>Isaiah – 740-700 B.C.</a:t>
            </a:r>
          </a:p>
          <a:p>
            <a:pPr lvl="2"/>
            <a:r>
              <a:rPr lang="en-US" sz="3600" dirty="0">
                <a:solidFill>
                  <a:schemeClr val="bg1"/>
                </a:solidFill>
              </a:rPr>
              <a:t>Babylon prophesied to fall to the Medes –                </a:t>
            </a:r>
            <a:r>
              <a:rPr lang="en-US" sz="3600" dirty="0">
                <a:solidFill>
                  <a:srgbClr val="FFC000"/>
                </a:solidFill>
              </a:rPr>
              <a:t>Isaiah 13:17-10; 21:9</a:t>
            </a:r>
          </a:p>
          <a:p>
            <a:pPr lvl="2"/>
            <a:r>
              <a:rPr lang="en-US" sz="3600" dirty="0">
                <a:solidFill>
                  <a:schemeClr val="bg1"/>
                </a:solidFill>
              </a:rPr>
              <a:t>Babylon’s rise – 605 B.C.; Fall – 539 B.C.</a:t>
            </a:r>
          </a:p>
          <a:p>
            <a:pPr lvl="1"/>
            <a:r>
              <a:rPr lang="en-US" sz="3600" dirty="0">
                <a:solidFill>
                  <a:schemeClr val="bg1"/>
                </a:solidFill>
              </a:rPr>
              <a:t>Name of the man to lead the Medes specified –       </a:t>
            </a:r>
            <a:r>
              <a:rPr lang="en-US" sz="3600" dirty="0">
                <a:solidFill>
                  <a:srgbClr val="FFC000"/>
                </a:solidFill>
              </a:rPr>
              <a:t>Isaiah 44:28; 45:1-7</a:t>
            </a:r>
            <a:r>
              <a:rPr lang="en-US" sz="3600" dirty="0">
                <a:solidFill>
                  <a:schemeClr val="bg1"/>
                </a:solidFill>
              </a:rPr>
              <a:t> – 150 years before Cyrus was born.</a:t>
            </a:r>
          </a:p>
        </p:txBody>
      </p:sp>
    </p:spTree>
    <p:extLst>
      <p:ext uri="{BB962C8B-B14F-4D97-AF65-F5344CB8AC3E}">
        <p14:creationId xmlns:p14="http://schemas.microsoft.com/office/powerpoint/2010/main" val="404098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Messianic Prophecy (Over 300 prophecies):</a:t>
            </a:r>
          </a:p>
          <a:p>
            <a:pPr lvl="1"/>
            <a:r>
              <a:rPr lang="en-US" sz="3600" dirty="0">
                <a:solidFill>
                  <a:schemeClr val="bg1"/>
                </a:solidFill>
              </a:rPr>
              <a:t>Birthplace – </a:t>
            </a:r>
            <a:r>
              <a:rPr lang="en-US" sz="3600" dirty="0">
                <a:solidFill>
                  <a:srgbClr val="FFC000"/>
                </a:solidFill>
              </a:rPr>
              <a:t>Micah 5:2 </a:t>
            </a:r>
            <a:r>
              <a:rPr lang="en-US" sz="3600" dirty="0">
                <a:solidFill>
                  <a:schemeClr val="bg1"/>
                </a:solidFill>
              </a:rPr>
              <a:t>(735-700 B.C.); </a:t>
            </a:r>
            <a:r>
              <a:rPr lang="en-US" sz="3600" dirty="0">
                <a:solidFill>
                  <a:srgbClr val="FFC000"/>
                </a:solidFill>
              </a:rPr>
              <a:t>Matthew 2:3-5</a:t>
            </a:r>
          </a:p>
          <a:p>
            <a:pPr lvl="1"/>
            <a:r>
              <a:rPr lang="en-US" sz="3600" dirty="0">
                <a:solidFill>
                  <a:schemeClr val="bg1"/>
                </a:solidFill>
              </a:rPr>
              <a:t>Death with wicked – </a:t>
            </a:r>
            <a:r>
              <a:rPr lang="en-US" sz="3600" dirty="0">
                <a:solidFill>
                  <a:srgbClr val="FFC000"/>
                </a:solidFill>
              </a:rPr>
              <a:t>Isaiah 53:8-9 </a:t>
            </a:r>
            <a:r>
              <a:rPr lang="en-US" sz="3600" dirty="0">
                <a:solidFill>
                  <a:schemeClr val="bg1"/>
                </a:solidFill>
              </a:rPr>
              <a:t>(740-700 B.C.);      </a:t>
            </a:r>
            <a:r>
              <a:rPr lang="en-US" sz="3600" dirty="0">
                <a:solidFill>
                  <a:srgbClr val="FFC000"/>
                </a:solidFill>
              </a:rPr>
              <a:t>Luke 23:32-33</a:t>
            </a:r>
          </a:p>
          <a:p>
            <a:pPr lvl="1"/>
            <a:r>
              <a:rPr lang="en-US" sz="3600" dirty="0">
                <a:solidFill>
                  <a:schemeClr val="bg1"/>
                </a:solidFill>
              </a:rPr>
              <a:t>Death, hands/feet pierced – </a:t>
            </a:r>
            <a:r>
              <a:rPr lang="en-US" sz="3600" dirty="0">
                <a:solidFill>
                  <a:srgbClr val="FFC000"/>
                </a:solidFill>
              </a:rPr>
              <a:t>Psalm 22:16 </a:t>
            </a:r>
            <a:r>
              <a:rPr lang="en-US" sz="3600" dirty="0">
                <a:solidFill>
                  <a:schemeClr val="bg1"/>
                </a:solidFill>
              </a:rPr>
              <a:t>(1010-970 B.C.); </a:t>
            </a:r>
            <a:r>
              <a:rPr lang="en-US" sz="3600" dirty="0">
                <a:solidFill>
                  <a:srgbClr val="FFC000"/>
                </a:solidFill>
              </a:rPr>
              <a:t>Matthew 27:35; John 20:24-28</a:t>
            </a:r>
          </a:p>
          <a:p>
            <a:pPr lvl="1"/>
            <a:r>
              <a:rPr lang="en-US" sz="3600" dirty="0">
                <a:solidFill>
                  <a:schemeClr val="bg1"/>
                </a:solidFill>
              </a:rPr>
              <a:t>Could not have been contrived by Jesus. Done to Him.</a:t>
            </a:r>
          </a:p>
        </p:txBody>
      </p:sp>
    </p:spTree>
    <p:extLst>
      <p:ext uri="{BB962C8B-B14F-4D97-AF65-F5344CB8AC3E}">
        <p14:creationId xmlns:p14="http://schemas.microsoft.com/office/powerpoint/2010/main" val="35037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lgn="ctr">
              <a:buNone/>
            </a:pPr>
            <a:endParaRPr lang="en-US" sz="4400" i="1" dirty="0">
              <a:solidFill>
                <a:schemeClr val="bg1"/>
              </a:solidFill>
            </a:endParaRPr>
          </a:p>
          <a:p>
            <a:pPr marL="0" indent="0" algn="ctr">
              <a:buNone/>
            </a:pPr>
            <a:r>
              <a:rPr lang="en-US" sz="4400" i="1" dirty="0">
                <a:solidFill>
                  <a:schemeClr val="bg1"/>
                </a:solidFill>
              </a:rPr>
              <a:t>“no prophecy of Scripture is of any private interpretation, for </a:t>
            </a:r>
            <a:r>
              <a:rPr lang="en-US" sz="4400" i="1" dirty="0">
                <a:solidFill>
                  <a:srgbClr val="FFC000"/>
                </a:solidFill>
              </a:rPr>
              <a:t>prophecy never came by the will of man</a:t>
            </a:r>
            <a:r>
              <a:rPr lang="en-US" sz="4400" i="1" dirty="0">
                <a:solidFill>
                  <a:schemeClr val="bg1"/>
                </a:solidFill>
              </a:rPr>
              <a:t>, but holy men of God spoke as </a:t>
            </a:r>
            <a:r>
              <a:rPr lang="en-US" sz="4400" i="1" dirty="0">
                <a:solidFill>
                  <a:srgbClr val="FFC000"/>
                </a:solidFill>
              </a:rPr>
              <a:t>they were moved by the Holy Spirit</a:t>
            </a:r>
            <a:r>
              <a:rPr lang="en-US" sz="4400" i="1" dirty="0">
                <a:solidFill>
                  <a:schemeClr val="bg1"/>
                </a:solidFill>
              </a:rPr>
              <a:t>.”</a:t>
            </a:r>
          </a:p>
          <a:p>
            <a:pPr marL="0" indent="0" algn="ctr">
              <a:buNone/>
            </a:pPr>
            <a:r>
              <a:rPr lang="en-US" sz="4400" dirty="0">
                <a:solidFill>
                  <a:schemeClr val="bg1"/>
                </a:solidFill>
              </a:rPr>
              <a:t>(</a:t>
            </a:r>
            <a:r>
              <a:rPr lang="en-US" sz="4400" dirty="0">
                <a:solidFill>
                  <a:srgbClr val="FFC000"/>
                </a:solidFill>
              </a:rPr>
              <a:t>2 Peter 1:20</a:t>
            </a:r>
            <a:r>
              <a:rPr lang="en-US" sz="4400" dirty="0">
                <a:solidFill>
                  <a:schemeClr val="bg1"/>
                </a:solidFill>
              </a:rPr>
              <a:t>-21)</a:t>
            </a:r>
            <a:endParaRPr lang="en-US" sz="4000" dirty="0">
              <a:solidFill>
                <a:schemeClr val="bg1"/>
              </a:solidFill>
            </a:endParaRPr>
          </a:p>
        </p:txBody>
      </p:sp>
    </p:spTree>
    <p:extLst>
      <p:ext uri="{BB962C8B-B14F-4D97-AF65-F5344CB8AC3E}">
        <p14:creationId xmlns:p14="http://schemas.microsoft.com/office/powerpoint/2010/main" val="374794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book&#10;&#10;Description automatically generated with medium confidence">
            <a:extLst>
              <a:ext uri="{FF2B5EF4-FFF2-40B4-BE49-F238E27FC236}">
                <a16:creationId xmlns:a16="http://schemas.microsoft.com/office/drawing/2014/main" id="{1C30D09A-11F9-2C0B-D729-E9D8797E3D2D}"/>
              </a:ext>
            </a:extLst>
          </p:cNvPr>
          <p:cNvPicPr>
            <a:picLocks noChangeAspect="1"/>
          </p:cNvPicPr>
          <p:nvPr/>
        </p:nvPicPr>
        <p:blipFill rotWithShape="1">
          <a:blip r:embed="rId2"/>
          <a:srcRect l="20871" t="29636" r="20649" b="7822"/>
          <a:stretch/>
        </p:blipFill>
        <p:spPr>
          <a:xfrm>
            <a:off x="-585223" y="2893923"/>
            <a:ext cx="5302189" cy="3964077"/>
          </a:xfrm>
          <a:prstGeom prst="rect">
            <a:avLst/>
          </a:prstGeom>
        </p:spPr>
      </p:pic>
      <p:pic>
        <p:nvPicPr>
          <p:cNvPr id="7" name="Picture 6" descr="A yellow text on a black background&#10;&#10;Description automatically generated with low confidence">
            <a:extLst>
              <a:ext uri="{FF2B5EF4-FFF2-40B4-BE49-F238E27FC236}">
                <a16:creationId xmlns:a16="http://schemas.microsoft.com/office/drawing/2014/main" id="{508BFCA1-C874-6957-A026-0B7B520D8B27}"/>
              </a:ext>
            </a:extLst>
          </p:cNvPr>
          <p:cNvPicPr>
            <a:picLocks noChangeAspect="1"/>
          </p:cNvPicPr>
          <p:nvPr/>
        </p:nvPicPr>
        <p:blipFill>
          <a:blip r:embed="rId3"/>
          <a:stretch>
            <a:fillRect/>
          </a:stretch>
        </p:blipFill>
        <p:spPr>
          <a:xfrm>
            <a:off x="1046217" y="1721520"/>
            <a:ext cx="10099565" cy="34149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C24D858-2262-BE5B-30FD-32B7F67815B7}"/>
              </a:ext>
            </a:extLst>
          </p:cNvPr>
          <p:cNvPicPr>
            <a:picLocks noChangeAspect="1"/>
          </p:cNvPicPr>
          <p:nvPr/>
        </p:nvPicPr>
        <p:blipFill>
          <a:blip r:embed="rId4"/>
          <a:stretch>
            <a:fillRect/>
          </a:stretch>
        </p:blipFill>
        <p:spPr>
          <a:xfrm>
            <a:off x="3791983" y="4087746"/>
            <a:ext cx="6938362" cy="1945063"/>
          </a:xfrm>
          <a:prstGeom prst="rect">
            <a:avLst/>
          </a:prstGeom>
        </p:spPr>
      </p:pic>
    </p:spTree>
    <p:extLst>
      <p:ext uri="{BB962C8B-B14F-4D97-AF65-F5344CB8AC3E}">
        <p14:creationId xmlns:p14="http://schemas.microsoft.com/office/powerpoint/2010/main" val="2910633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Supposed Contradictions</a:t>
            </a:r>
          </a:p>
          <a:p>
            <a:r>
              <a:rPr lang="en-US" sz="3200" dirty="0">
                <a:solidFill>
                  <a:schemeClr val="bg1"/>
                </a:solidFill>
              </a:rPr>
              <a:t>“In the testimony of witnesses before a court, nothing is more common than for apparent contradictions to arise between credible witnesses or between different statements off the same witness. In all such cases, it is considered entirely logical and legitimate for counsel to show that on some reasonable hypothesis the statements can be harmonized.” </a:t>
            </a:r>
            <a:r>
              <a:rPr lang="en-US" dirty="0">
                <a:solidFill>
                  <a:schemeClr val="bg1"/>
                </a:solidFill>
              </a:rPr>
              <a:t>(</a:t>
            </a:r>
            <a:r>
              <a:rPr lang="en-US" dirty="0" err="1">
                <a:solidFill>
                  <a:schemeClr val="bg1"/>
                </a:solidFill>
              </a:rPr>
              <a:t>McGgarvey</a:t>
            </a:r>
            <a:r>
              <a:rPr lang="en-US" dirty="0">
                <a:solidFill>
                  <a:schemeClr val="bg1"/>
                </a:solidFill>
              </a:rPr>
              <a:t>, J.W., Short Essays in Biblical Criticism, 303) </a:t>
            </a:r>
            <a:endParaRPr lang="en-US" sz="3200" dirty="0">
              <a:solidFill>
                <a:schemeClr val="bg1"/>
              </a:solidFill>
            </a:endParaRPr>
          </a:p>
          <a:p>
            <a:r>
              <a:rPr lang="en-US" sz="3200" dirty="0">
                <a:solidFill>
                  <a:schemeClr val="bg1"/>
                </a:solidFill>
              </a:rPr>
              <a:t>“A mere difference does not a contradiction make!” </a:t>
            </a:r>
          </a:p>
        </p:txBody>
      </p:sp>
    </p:spTree>
    <p:extLst>
      <p:ext uri="{BB962C8B-B14F-4D97-AF65-F5344CB8AC3E}">
        <p14:creationId xmlns:p14="http://schemas.microsoft.com/office/powerpoint/2010/main" val="2670687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Supposed Contradictions</a:t>
            </a:r>
          </a:p>
          <a:p>
            <a:r>
              <a:rPr lang="en-US" sz="3600" dirty="0">
                <a:solidFill>
                  <a:schemeClr val="bg1"/>
                </a:solidFill>
              </a:rPr>
              <a:t>Time of Jesus’ trial and death:</a:t>
            </a:r>
          </a:p>
          <a:p>
            <a:pPr lvl="1">
              <a:buClr>
                <a:schemeClr val="bg1"/>
              </a:buClr>
            </a:pPr>
            <a:r>
              <a:rPr lang="en-US" sz="3600" dirty="0">
                <a:solidFill>
                  <a:srgbClr val="FFC000"/>
                </a:solidFill>
              </a:rPr>
              <a:t>Mark 15:25 </a:t>
            </a:r>
            <a:r>
              <a:rPr lang="en-US" sz="3600" dirty="0">
                <a:solidFill>
                  <a:schemeClr val="bg1"/>
                </a:solidFill>
              </a:rPr>
              <a:t>– crucified 3</a:t>
            </a:r>
            <a:r>
              <a:rPr lang="en-US" sz="3600" baseline="30000" dirty="0">
                <a:solidFill>
                  <a:schemeClr val="bg1"/>
                </a:solidFill>
              </a:rPr>
              <a:t>rd</a:t>
            </a:r>
            <a:r>
              <a:rPr lang="en-US" sz="3600" dirty="0">
                <a:solidFill>
                  <a:schemeClr val="bg1"/>
                </a:solidFill>
              </a:rPr>
              <a:t> hour.</a:t>
            </a:r>
          </a:p>
          <a:p>
            <a:pPr lvl="1">
              <a:buClr>
                <a:schemeClr val="bg1"/>
              </a:buClr>
            </a:pPr>
            <a:r>
              <a:rPr lang="en-US" sz="3600" dirty="0">
                <a:solidFill>
                  <a:srgbClr val="FFC000"/>
                </a:solidFill>
              </a:rPr>
              <a:t>John 19:14 </a:t>
            </a:r>
            <a:r>
              <a:rPr lang="en-US" sz="3600" dirty="0">
                <a:solidFill>
                  <a:schemeClr val="bg1"/>
                </a:solidFill>
              </a:rPr>
              <a:t>– being tried at the 6</a:t>
            </a:r>
            <a:r>
              <a:rPr lang="en-US" sz="3600" baseline="30000" dirty="0">
                <a:solidFill>
                  <a:schemeClr val="bg1"/>
                </a:solidFill>
              </a:rPr>
              <a:t>th</a:t>
            </a:r>
            <a:r>
              <a:rPr lang="en-US" sz="3600" dirty="0">
                <a:solidFill>
                  <a:schemeClr val="bg1"/>
                </a:solidFill>
              </a:rPr>
              <a:t> hour.</a:t>
            </a:r>
          </a:p>
          <a:p>
            <a:pPr lvl="1"/>
            <a:r>
              <a:rPr lang="en-US" sz="3600" dirty="0">
                <a:solidFill>
                  <a:schemeClr val="bg1"/>
                </a:solidFill>
              </a:rPr>
              <a:t>Contradiction? – NO! – Mark (Jewish time – first hour starting at 6AM); John (Roman time – first hour starting at 12AM)</a:t>
            </a:r>
          </a:p>
        </p:txBody>
      </p:sp>
    </p:spTree>
    <p:extLst>
      <p:ext uri="{BB962C8B-B14F-4D97-AF65-F5344CB8AC3E}">
        <p14:creationId xmlns:p14="http://schemas.microsoft.com/office/powerpoint/2010/main" val="126594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Supposed Contradictions</a:t>
            </a:r>
          </a:p>
          <a:p>
            <a:r>
              <a:rPr lang="en-US" sz="3600" dirty="0">
                <a:solidFill>
                  <a:schemeClr val="bg1"/>
                </a:solidFill>
              </a:rPr>
              <a:t>Contradiction and supplementation are not the same.</a:t>
            </a:r>
          </a:p>
          <a:p>
            <a:r>
              <a:rPr lang="en-US" sz="3600" dirty="0">
                <a:solidFill>
                  <a:schemeClr val="bg1"/>
                </a:solidFill>
              </a:rPr>
              <a:t>Healing of the blind men – </a:t>
            </a:r>
            <a:r>
              <a:rPr lang="en-US" sz="3600" dirty="0">
                <a:solidFill>
                  <a:srgbClr val="FFC000"/>
                </a:solidFill>
              </a:rPr>
              <a:t>Matthew 20:29-34;                Mark 10:46-52; Luke 18:35-43</a:t>
            </a:r>
          </a:p>
          <a:p>
            <a:pPr lvl="1">
              <a:buClr>
                <a:schemeClr val="bg1"/>
              </a:buClr>
            </a:pPr>
            <a:r>
              <a:rPr lang="en-US" sz="3600" dirty="0">
                <a:solidFill>
                  <a:schemeClr val="bg1"/>
                </a:solidFill>
              </a:rPr>
              <a:t>Matthew says 2 men, Mark mentions a name – not a contradiction, but supplementation.</a:t>
            </a:r>
          </a:p>
          <a:p>
            <a:pPr lvl="1">
              <a:buClr>
                <a:schemeClr val="bg1"/>
              </a:buClr>
            </a:pPr>
            <a:r>
              <a:rPr lang="en-US" sz="3600" dirty="0">
                <a:solidFill>
                  <a:schemeClr val="bg1"/>
                </a:solidFill>
              </a:rPr>
              <a:t>Going out of Jericho or coming near? – 2 </a:t>
            </a:r>
            <a:r>
              <a:rPr lang="en-US" sz="3600" dirty="0" err="1">
                <a:solidFill>
                  <a:schemeClr val="bg1"/>
                </a:solidFill>
              </a:rPr>
              <a:t>Jerichos</a:t>
            </a:r>
            <a:r>
              <a:rPr lang="en-US" sz="3600" dirty="0">
                <a:solidFill>
                  <a:schemeClr val="bg1"/>
                </a:solidFill>
              </a:rPr>
              <a:t> (antiquity and Herodian)</a:t>
            </a:r>
          </a:p>
        </p:txBody>
      </p:sp>
    </p:spTree>
    <p:extLst>
      <p:ext uri="{BB962C8B-B14F-4D97-AF65-F5344CB8AC3E}">
        <p14:creationId xmlns:p14="http://schemas.microsoft.com/office/powerpoint/2010/main" val="1711627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Uniformity</a:t>
            </a:r>
          </a:p>
          <a:p>
            <a:r>
              <a:rPr lang="en-US" sz="3600" dirty="0">
                <a:solidFill>
                  <a:schemeClr val="bg1"/>
                </a:solidFill>
              </a:rPr>
              <a:t>Bible composition:</a:t>
            </a:r>
          </a:p>
          <a:p>
            <a:pPr marL="685800" lvl="3">
              <a:spcBef>
                <a:spcPts val="1000"/>
              </a:spcBef>
            </a:pPr>
            <a:r>
              <a:rPr lang="en-US" sz="2800" dirty="0">
                <a:solidFill>
                  <a:schemeClr val="bg1"/>
                </a:solidFill>
              </a:rPr>
              <a:t>Time – 1,600 years, 40 generations, 40 different authors</a:t>
            </a:r>
          </a:p>
          <a:p>
            <a:pPr marL="685800" lvl="3">
              <a:spcBef>
                <a:spcPts val="1000"/>
              </a:spcBef>
            </a:pPr>
            <a:r>
              <a:rPr lang="en-US" sz="2800" dirty="0">
                <a:solidFill>
                  <a:schemeClr val="bg1"/>
                </a:solidFill>
              </a:rPr>
              <a:t>3 continents – Asia, Africa, Europe</a:t>
            </a:r>
          </a:p>
          <a:p>
            <a:pPr marL="685800" lvl="3">
              <a:spcBef>
                <a:spcPts val="1000"/>
              </a:spcBef>
            </a:pPr>
            <a:r>
              <a:rPr lang="en-US" sz="2800" dirty="0">
                <a:solidFill>
                  <a:schemeClr val="bg1"/>
                </a:solidFill>
              </a:rPr>
              <a:t>3 languages – Hebrew, Aramaic, Greek</a:t>
            </a:r>
          </a:p>
          <a:p>
            <a:pPr marL="685800" lvl="3">
              <a:spcBef>
                <a:spcPts val="1000"/>
              </a:spcBef>
            </a:pPr>
            <a:r>
              <a:rPr lang="en-US" sz="2800" dirty="0">
                <a:solidFill>
                  <a:schemeClr val="bg1"/>
                </a:solidFill>
              </a:rPr>
              <a:t>Authors of different occupations – shepherd, military leader, king, herdsman, statesman, priest, cupbearer, scribe, physician, tax collector, fisherman, Rabbi/theologian.</a:t>
            </a:r>
          </a:p>
          <a:p>
            <a:pPr marL="685800" lvl="3">
              <a:spcBef>
                <a:spcPts val="1000"/>
              </a:spcBef>
            </a:pPr>
            <a:r>
              <a:rPr lang="en-US" sz="2800" dirty="0">
                <a:solidFill>
                  <a:schemeClr val="bg1"/>
                </a:solidFill>
              </a:rPr>
              <a:t>Genres – Law, poetry, history, narrative, biography, prophecy, apocalyptic, personal letters. </a:t>
            </a:r>
          </a:p>
        </p:txBody>
      </p:sp>
    </p:spTree>
    <p:extLst>
      <p:ext uri="{BB962C8B-B14F-4D97-AF65-F5344CB8AC3E}">
        <p14:creationId xmlns:p14="http://schemas.microsoft.com/office/powerpoint/2010/main" val="3122853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Uniformity</a:t>
            </a:r>
          </a:p>
          <a:p>
            <a:r>
              <a:rPr lang="en-US" sz="3600" dirty="0">
                <a:solidFill>
                  <a:schemeClr val="bg1"/>
                </a:solidFill>
              </a:rPr>
              <a:t>Unity of purpose – </a:t>
            </a:r>
            <a:r>
              <a:rPr lang="en-US" sz="3600" dirty="0">
                <a:solidFill>
                  <a:srgbClr val="FFC000"/>
                </a:solidFill>
              </a:rPr>
              <a:t>Luke 24:27, 44; John 5:39-40</a:t>
            </a:r>
          </a:p>
          <a:p>
            <a:r>
              <a:rPr lang="en-US" sz="3200" dirty="0">
                <a:solidFill>
                  <a:schemeClr val="bg1"/>
                </a:solidFill>
              </a:rPr>
              <a:t>“For all that, the Bible is not simply an anthology. There is a unity which binds the whole together. An anthology is compiled by an anthologist, but no anthologist compiled the Bible. Somehow or other it grew in the course of these many centuries until at length it attained full stature as the Bible which we know. And it grew under the hand of him who makes all living things grow, ‘the Holy Spirit, the Lord and giver of life, who </a:t>
            </a:r>
            <a:r>
              <a:rPr lang="en-US" sz="3200" dirty="0" err="1">
                <a:solidFill>
                  <a:schemeClr val="bg1"/>
                </a:solidFill>
              </a:rPr>
              <a:t>spake</a:t>
            </a:r>
            <a:r>
              <a:rPr lang="en-US" sz="3200" dirty="0">
                <a:solidFill>
                  <a:schemeClr val="bg1"/>
                </a:solidFill>
              </a:rPr>
              <a:t> by the prophets.’” </a:t>
            </a:r>
            <a:r>
              <a:rPr lang="en-US" sz="2000" dirty="0">
                <a:solidFill>
                  <a:schemeClr val="bg1"/>
                </a:solidFill>
              </a:rPr>
              <a:t>(Bruce, F.F., </a:t>
            </a:r>
            <a:r>
              <a:rPr lang="en-US" sz="2000" i="1" dirty="0">
                <a:solidFill>
                  <a:schemeClr val="bg1"/>
                </a:solidFill>
              </a:rPr>
              <a:t>Books and the Parchments: The Original languages, Canon, Transmission, and How We Got Our English Bible</a:t>
            </a:r>
            <a:r>
              <a:rPr lang="en-US" sz="2000" dirty="0">
                <a:solidFill>
                  <a:schemeClr val="bg1"/>
                </a:solidFill>
              </a:rPr>
              <a:t>, e-book, Kingsley Books) </a:t>
            </a:r>
            <a:endParaRPr lang="en-US" sz="2800" dirty="0">
              <a:solidFill>
                <a:schemeClr val="bg1"/>
              </a:solidFill>
            </a:endParaRPr>
          </a:p>
        </p:txBody>
      </p:sp>
    </p:spTree>
    <p:extLst>
      <p:ext uri="{BB962C8B-B14F-4D97-AF65-F5344CB8AC3E}">
        <p14:creationId xmlns:p14="http://schemas.microsoft.com/office/powerpoint/2010/main" val="1318386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Candor</a:t>
            </a:r>
          </a:p>
          <a:p>
            <a:r>
              <a:rPr lang="en-US" sz="3600" dirty="0">
                <a:solidFill>
                  <a:schemeClr val="bg1"/>
                </a:solidFill>
              </a:rPr>
              <a:t>Entirety is truth – </a:t>
            </a:r>
            <a:r>
              <a:rPr lang="en-US" sz="3600" dirty="0">
                <a:solidFill>
                  <a:srgbClr val="FFC000"/>
                </a:solidFill>
              </a:rPr>
              <a:t>Psalm 119:160</a:t>
            </a:r>
          </a:p>
          <a:p>
            <a:pPr lvl="1">
              <a:buClr>
                <a:schemeClr val="bg1"/>
              </a:buClr>
            </a:pPr>
            <a:r>
              <a:rPr lang="en-US" sz="3600" dirty="0">
                <a:solidFill>
                  <a:srgbClr val="FFC000"/>
                </a:solidFill>
              </a:rPr>
              <a:t>Psalm 19:7-9; Galatians 5:23 </a:t>
            </a:r>
            <a:r>
              <a:rPr lang="en-US" sz="3600" dirty="0">
                <a:solidFill>
                  <a:schemeClr val="bg1"/>
                </a:solidFill>
              </a:rPr>
              <a:t>– Perfection, righteousness, high standards of morality throughout.</a:t>
            </a:r>
          </a:p>
          <a:p>
            <a:r>
              <a:rPr lang="en-US" sz="3600" dirty="0">
                <a:solidFill>
                  <a:schemeClr val="bg1"/>
                </a:solidFill>
              </a:rPr>
              <a:t>The author is no respecter of persons – </a:t>
            </a:r>
            <a:r>
              <a:rPr lang="en-US" sz="3600" dirty="0">
                <a:solidFill>
                  <a:srgbClr val="FFC000"/>
                </a:solidFill>
              </a:rPr>
              <a:t>Romans 2:11</a:t>
            </a:r>
          </a:p>
          <a:p>
            <a:pPr lvl="1"/>
            <a:r>
              <a:rPr lang="en-US" sz="3600" dirty="0">
                <a:solidFill>
                  <a:schemeClr val="bg1"/>
                </a:solidFill>
              </a:rPr>
              <a:t>Consistency of criticism – David (</a:t>
            </a:r>
            <a:r>
              <a:rPr lang="en-US" sz="3600" dirty="0">
                <a:solidFill>
                  <a:srgbClr val="FFC000"/>
                </a:solidFill>
              </a:rPr>
              <a:t>Acts 13:22;                     2 Sam. 12:9</a:t>
            </a:r>
            <a:r>
              <a:rPr lang="en-US" sz="3600" dirty="0">
                <a:solidFill>
                  <a:schemeClr val="bg1"/>
                </a:solidFill>
              </a:rPr>
              <a:t>), Israel (</a:t>
            </a:r>
            <a:r>
              <a:rPr lang="en-US" sz="3600" dirty="0">
                <a:solidFill>
                  <a:srgbClr val="FFC000"/>
                </a:solidFill>
              </a:rPr>
              <a:t>Rom. 3:9-20</a:t>
            </a:r>
            <a:r>
              <a:rPr lang="en-US" sz="3600" dirty="0">
                <a:solidFill>
                  <a:schemeClr val="bg1"/>
                </a:solidFill>
              </a:rPr>
              <a:t>), Peter (</a:t>
            </a:r>
            <a:r>
              <a:rPr lang="en-US" sz="3600" dirty="0">
                <a:solidFill>
                  <a:srgbClr val="FFC000"/>
                </a:solidFill>
              </a:rPr>
              <a:t>1 Pet. 5:1;     Gal. 2:11-14</a:t>
            </a:r>
            <a:r>
              <a:rPr lang="en-US" sz="3600" dirty="0">
                <a:solidFill>
                  <a:schemeClr val="bg1"/>
                </a:solidFill>
              </a:rPr>
              <a:t>), Congregations (</a:t>
            </a:r>
            <a:r>
              <a:rPr lang="en-US" sz="3600" dirty="0">
                <a:solidFill>
                  <a:srgbClr val="FFC000"/>
                </a:solidFill>
              </a:rPr>
              <a:t>1 Cor. 5:1-2</a:t>
            </a:r>
            <a:r>
              <a:rPr lang="en-US" sz="3600" dirty="0">
                <a:solidFill>
                  <a:schemeClr val="bg1"/>
                </a:solidFill>
              </a:rPr>
              <a:t>), etc.</a:t>
            </a:r>
            <a:endParaRPr lang="en-US" sz="2800" dirty="0">
              <a:solidFill>
                <a:schemeClr val="bg1"/>
              </a:solidFill>
            </a:endParaRPr>
          </a:p>
        </p:txBody>
      </p:sp>
    </p:spTree>
    <p:extLst>
      <p:ext uri="{BB962C8B-B14F-4D97-AF65-F5344CB8AC3E}">
        <p14:creationId xmlns:p14="http://schemas.microsoft.com/office/powerpoint/2010/main" val="3238076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2176</Words>
  <Application>Microsoft Macintosh PowerPoint</Application>
  <PresentationFormat>Widescreen</PresentationFormat>
  <Paragraphs>138</Paragraphs>
  <Slides>36</Slides>
  <Notes>0</Notes>
  <HiddenSlides>12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15</cp:revision>
  <dcterms:created xsi:type="dcterms:W3CDTF">2023-04-26T21:48:03Z</dcterms:created>
  <dcterms:modified xsi:type="dcterms:W3CDTF">2023-05-13T20:46:42Z</dcterms:modified>
</cp:coreProperties>
</file>