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69"/>
  </p:normalViewPr>
  <p:slideViewPr>
    <p:cSldViewPr snapToGrid="0">
      <p:cViewPr varScale="1">
        <p:scale>
          <a:sx n="102" d="100"/>
          <a:sy n="102"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288A-4BF1-CDBA-BA5B-A6A648A93D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0C863-FE62-B423-8385-3A9F49EA5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7523F2-E5B8-CD12-B195-3ED672B71E16}"/>
              </a:ext>
            </a:extLst>
          </p:cNvPr>
          <p:cNvSpPr>
            <a:spLocks noGrp="1"/>
          </p:cNvSpPr>
          <p:nvPr>
            <p:ph type="dt" sz="half" idx="10"/>
          </p:nvPr>
        </p:nvSpPr>
        <p:spPr/>
        <p:txBody>
          <a:bodyPr/>
          <a:lstStyle/>
          <a:p>
            <a:fld id="{E9B1C2ED-7EFE-5F4F-97F0-0FBB682BF37C}" type="datetimeFigureOut">
              <a:rPr lang="en-US" smtClean="0"/>
              <a:t>5/6/23</a:t>
            </a:fld>
            <a:endParaRPr lang="en-US"/>
          </a:p>
        </p:txBody>
      </p:sp>
      <p:sp>
        <p:nvSpPr>
          <p:cNvPr id="5" name="Footer Placeholder 4">
            <a:extLst>
              <a:ext uri="{FF2B5EF4-FFF2-40B4-BE49-F238E27FC236}">
                <a16:creationId xmlns:a16="http://schemas.microsoft.com/office/drawing/2014/main" id="{37E1FB92-FD6E-906E-EB74-5BFC56746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150BA-DE3F-F5FD-6C8A-E0379EF7F16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59557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73D3-6A40-3EE7-13A3-CC2BC529AB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1C76F-A47E-0C8B-6201-2F7FB35F1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7C3B-4284-4155-1086-FC3F85A8C54C}"/>
              </a:ext>
            </a:extLst>
          </p:cNvPr>
          <p:cNvSpPr>
            <a:spLocks noGrp="1"/>
          </p:cNvSpPr>
          <p:nvPr>
            <p:ph type="dt" sz="half" idx="10"/>
          </p:nvPr>
        </p:nvSpPr>
        <p:spPr/>
        <p:txBody>
          <a:bodyPr/>
          <a:lstStyle/>
          <a:p>
            <a:fld id="{E9B1C2ED-7EFE-5F4F-97F0-0FBB682BF37C}" type="datetimeFigureOut">
              <a:rPr lang="en-US" smtClean="0"/>
              <a:t>5/6/23</a:t>
            </a:fld>
            <a:endParaRPr lang="en-US"/>
          </a:p>
        </p:txBody>
      </p:sp>
      <p:sp>
        <p:nvSpPr>
          <p:cNvPr id="5" name="Footer Placeholder 4">
            <a:extLst>
              <a:ext uri="{FF2B5EF4-FFF2-40B4-BE49-F238E27FC236}">
                <a16:creationId xmlns:a16="http://schemas.microsoft.com/office/drawing/2014/main" id="{61A61E08-04B6-C6B6-1BAF-B5D8702E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B4AC6-D983-AFE0-070F-91171A3967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99771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6C759-DEAA-1B38-50CF-5A70515619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336B6-7CE7-A9CB-0681-330875C79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0AE4B-376B-04A0-8570-BCC88294B003}"/>
              </a:ext>
            </a:extLst>
          </p:cNvPr>
          <p:cNvSpPr>
            <a:spLocks noGrp="1"/>
          </p:cNvSpPr>
          <p:nvPr>
            <p:ph type="dt" sz="half" idx="10"/>
          </p:nvPr>
        </p:nvSpPr>
        <p:spPr/>
        <p:txBody>
          <a:bodyPr/>
          <a:lstStyle/>
          <a:p>
            <a:fld id="{E9B1C2ED-7EFE-5F4F-97F0-0FBB682BF37C}" type="datetimeFigureOut">
              <a:rPr lang="en-US" smtClean="0"/>
              <a:t>5/6/23</a:t>
            </a:fld>
            <a:endParaRPr lang="en-US"/>
          </a:p>
        </p:txBody>
      </p:sp>
      <p:sp>
        <p:nvSpPr>
          <p:cNvPr id="5" name="Footer Placeholder 4">
            <a:extLst>
              <a:ext uri="{FF2B5EF4-FFF2-40B4-BE49-F238E27FC236}">
                <a16:creationId xmlns:a16="http://schemas.microsoft.com/office/drawing/2014/main" id="{28DF2EFB-1401-9904-168F-38DA95229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A80D0-9CF7-9401-FB0D-4845871CDA9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03675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0088-CF36-F28F-4883-73A4842F85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FF6B7-DDF0-F655-B970-0385A37C5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D321C-7A2F-AFBE-C382-F530BB7EB6EE}"/>
              </a:ext>
            </a:extLst>
          </p:cNvPr>
          <p:cNvSpPr>
            <a:spLocks noGrp="1"/>
          </p:cNvSpPr>
          <p:nvPr>
            <p:ph type="dt" sz="half" idx="10"/>
          </p:nvPr>
        </p:nvSpPr>
        <p:spPr/>
        <p:txBody>
          <a:bodyPr/>
          <a:lstStyle/>
          <a:p>
            <a:fld id="{E9B1C2ED-7EFE-5F4F-97F0-0FBB682BF37C}" type="datetimeFigureOut">
              <a:rPr lang="en-US" smtClean="0"/>
              <a:t>5/6/23</a:t>
            </a:fld>
            <a:endParaRPr lang="en-US"/>
          </a:p>
        </p:txBody>
      </p:sp>
      <p:sp>
        <p:nvSpPr>
          <p:cNvPr id="5" name="Footer Placeholder 4">
            <a:extLst>
              <a:ext uri="{FF2B5EF4-FFF2-40B4-BE49-F238E27FC236}">
                <a16:creationId xmlns:a16="http://schemas.microsoft.com/office/drawing/2014/main" id="{ED5409D0-4584-16E0-E7EC-BD76F2240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24F2E-2187-875A-1FA7-B3E8A98F06E7}"/>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00270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FB12-1270-7838-B7E8-F4124ABE42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82181-6479-BAE2-AE47-FA4EDB248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6638AD-EA3A-1F81-7C0B-73C87EC755EB}"/>
              </a:ext>
            </a:extLst>
          </p:cNvPr>
          <p:cNvSpPr>
            <a:spLocks noGrp="1"/>
          </p:cNvSpPr>
          <p:nvPr>
            <p:ph type="dt" sz="half" idx="10"/>
          </p:nvPr>
        </p:nvSpPr>
        <p:spPr/>
        <p:txBody>
          <a:bodyPr/>
          <a:lstStyle/>
          <a:p>
            <a:fld id="{E9B1C2ED-7EFE-5F4F-97F0-0FBB682BF37C}" type="datetimeFigureOut">
              <a:rPr lang="en-US" smtClean="0"/>
              <a:t>5/6/23</a:t>
            </a:fld>
            <a:endParaRPr lang="en-US"/>
          </a:p>
        </p:txBody>
      </p:sp>
      <p:sp>
        <p:nvSpPr>
          <p:cNvPr id="5" name="Footer Placeholder 4">
            <a:extLst>
              <a:ext uri="{FF2B5EF4-FFF2-40B4-BE49-F238E27FC236}">
                <a16:creationId xmlns:a16="http://schemas.microsoft.com/office/drawing/2014/main" id="{742F41B7-FC39-ADD7-A72A-39305CC72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8C100-6867-D38E-3B50-B57128855D8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2470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65FD-15B8-DA59-B3CF-8E0DDA4D5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932D1-50F7-A29D-8C14-0962C2A32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A65919-311C-484E-D590-4FD0411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13AE9-93AA-14DA-D956-2BB56249E151}"/>
              </a:ext>
            </a:extLst>
          </p:cNvPr>
          <p:cNvSpPr>
            <a:spLocks noGrp="1"/>
          </p:cNvSpPr>
          <p:nvPr>
            <p:ph type="dt" sz="half" idx="10"/>
          </p:nvPr>
        </p:nvSpPr>
        <p:spPr/>
        <p:txBody>
          <a:bodyPr/>
          <a:lstStyle/>
          <a:p>
            <a:fld id="{E9B1C2ED-7EFE-5F4F-97F0-0FBB682BF37C}" type="datetimeFigureOut">
              <a:rPr lang="en-US" smtClean="0"/>
              <a:t>5/6/23</a:t>
            </a:fld>
            <a:endParaRPr lang="en-US"/>
          </a:p>
        </p:txBody>
      </p:sp>
      <p:sp>
        <p:nvSpPr>
          <p:cNvPr id="6" name="Footer Placeholder 5">
            <a:extLst>
              <a:ext uri="{FF2B5EF4-FFF2-40B4-BE49-F238E27FC236}">
                <a16:creationId xmlns:a16="http://schemas.microsoft.com/office/drawing/2014/main" id="{7235D093-8F61-8F36-7E78-DBA0302B5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64DE6-1795-5287-86B2-FC9F626534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13278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70FE-99F4-1203-7C31-5754F70DE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3889B-6D05-871D-F981-BC27331D5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50F0CD-00A8-75EA-C1D3-094D8CEAA6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C01D22-9A24-AB1E-D163-E22C27F9C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087A45-696A-4176-4E96-F9B5FBDD1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33AAB-3581-5412-0BFC-A60B115A1144}"/>
              </a:ext>
            </a:extLst>
          </p:cNvPr>
          <p:cNvSpPr>
            <a:spLocks noGrp="1"/>
          </p:cNvSpPr>
          <p:nvPr>
            <p:ph type="dt" sz="half" idx="10"/>
          </p:nvPr>
        </p:nvSpPr>
        <p:spPr/>
        <p:txBody>
          <a:bodyPr/>
          <a:lstStyle/>
          <a:p>
            <a:fld id="{E9B1C2ED-7EFE-5F4F-97F0-0FBB682BF37C}" type="datetimeFigureOut">
              <a:rPr lang="en-US" smtClean="0"/>
              <a:t>5/6/23</a:t>
            </a:fld>
            <a:endParaRPr lang="en-US"/>
          </a:p>
        </p:txBody>
      </p:sp>
      <p:sp>
        <p:nvSpPr>
          <p:cNvPr id="8" name="Footer Placeholder 7">
            <a:extLst>
              <a:ext uri="{FF2B5EF4-FFF2-40B4-BE49-F238E27FC236}">
                <a16:creationId xmlns:a16="http://schemas.microsoft.com/office/drawing/2014/main" id="{EA22CA08-5E20-8B9D-BC11-0E622EC72C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BF10FA-D8B4-049F-A39A-430714D8AB44}"/>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7531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8FF1-24EE-B0EA-ED89-DF4F45B17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F6A5A6-9F5E-6897-37A8-143FCCE3CFEE}"/>
              </a:ext>
            </a:extLst>
          </p:cNvPr>
          <p:cNvSpPr>
            <a:spLocks noGrp="1"/>
          </p:cNvSpPr>
          <p:nvPr>
            <p:ph type="dt" sz="half" idx="10"/>
          </p:nvPr>
        </p:nvSpPr>
        <p:spPr/>
        <p:txBody>
          <a:bodyPr/>
          <a:lstStyle/>
          <a:p>
            <a:fld id="{E9B1C2ED-7EFE-5F4F-97F0-0FBB682BF37C}" type="datetimeFigureOut">
              <a:rPr lang="en-US" smtClean="0"/>
              <a:t>5/6/23</a:t>
            </a:fld>
            <a:endParaRPr lang="en-US"/>
          </a:p>
        </p:txBody>
      </p:sp>
      <p:sp>
        <p:nvSpPr>
          <p:cNvPr id="4" name="Footer Placeholder 3">
            <a:extLst>
              <a:ext uri="{FF2B5EF4-FFF2-40B4-BE49-F238E27FC236}">
                <a16:creationId xmlns:a16="http://schemas.microsoft.com/office/drawing/2014/main" id="{706B8EE0-955E-74F9-B02A-C5F956350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E4196-4F2A-EEC2-2CB6-D15B96C1762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3706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F5DE-5FC6-0815-0989-A61713B7956D}"/>
              </a:ext>
            </a:extLst>
          </p:cNvPr>
          <p:cNvSpPr>
            <a:spLocks noGrp="1"/>
          </p:cNvSpPr>
          <p:nvPr>
            <p:ph type="dt" sz="half" idx="10"/>
          </p:nvPr>
        </p:nvSpPr>
        <p:spPr/>
        <p:txBody>
          <a:bodyPr/>
          <a:lstStyle/>
          <a:p>
            <a:fld id="{E9B1C2ED-7EFE-5F4F-97F0-0FBB682BF37C}" type="datetimeFigureOut">
              <a:rPr lang="en-US" smtClean="0"/>
              <a:t>5/6/23</a:t>
            </a:fld>
            <a:endParaRPr lang="en-US"/>
          </a:p>
        </p:txBody>
      </p:sp>
      <p:sp>
        <p:nvSpPr>
          <p:cNvPr id="3" name="Footer Placeholder 2">
            <a:extLst>
              <a:ext uri="{FF2B5EF4-FFF2-40B4-BE49-F238E27FC236}">
                <a16:creationId xmlns:a16="http://schemas.microsoft.com/office/drawing/2014/main" id="{F0B57EAB-4FFD-3246-4147-220958FC9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1E19A-FC4F-688D-487C-BE57DFB078BA}"/>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9804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FC7D-7A82-9864-FB64-3F349192D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04134C-8A2F-06F1-7ED8-100E68371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C69C6-03E8-F383-B787-ABB779742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FC465-EBFF-E098-CAF8-86AC8057935C}"/>
              </a:ext>
            </a:extLst>
          </p:cNvPr>
          <p:cNvSpPr>
            <a:spLocks noGrp="1"/>
          </p:cNvSpPr>
          <p:nvPr>
            <p:ph type="dt" sz="half" idx="10"/>
          </p:nvPr>
        </p:nvSpPr>
        <p:spPr/>
        <p:txBody>
          <a:bodyPr/>
          <a:lstStyle/>
          <a:p>
            <a:fld id="{E9B1C2ED-7EFE-5F4F-97F0-0FBB682BF37C}" type="datetimeFigureOut">
              <a:rPr lang="en-US" smtClean="0"/>
              <a:t>5/6/23</a:t>
            </a:fld>
            <a:endParaRPr lang="en-US"/>
          </a:p>
        </p:txBody>
      </p:sp>
      <p:sp>
        <p:nvSpPr>
          <p:cNvPr id="6" name="Footer Placeholder 5">
            <a:extLst>
              <a:ext uri="{FF2B5EF4-FFF2-40B4-BE49-F238E27FC236}">
                <a16:creationId xmlns:a16="http://schemas.microsoft.com/office/drawing/2014/main" id="{28DE7241-1D59-B429-2252-27CE299C8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A5DA4-E65C-F3E2-AF2C-CEDAE04FC1A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56974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6181-8D5B-4F3C-4376-3F16CDFEA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4A037C-89EB-9E2A-3BA4-BBC29DA28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C754FD-18CC-28ED-093E-5E3C3C94C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82629-6D53-97DA-C349-F95E125BFCDF}"/>
              </a:ext>
            </a:extLst>
          </p:cNvPr>
          <p:cNvSpPr>
            <a:spLocks noGrp="1"/>
          </p:cNvSpPr>
          <p:nvPr>
            <p:ph type="dt" sz="half" idx="10"/>
          </p:nvPr>
        </p:nvSpPr>
        <p:spPr/>
        <p:txBody>
          <a:bodyPr/>
          <a:lstStyle/>
          <a:p>
            <a:fld id="{E9B1C2ED-7EFE-5F4F-97F0-0FBB682BF37C}" type="datetimeFigureOut">
              <a:rPr lang="en-US" smtClean="0"/>
              <a:t>5/6/23</a:t>
            </a:fld>
            <a:endParaRPr lang="en-US"/>
          </a:p>
        </p:txBody>
      </p:sp>
      <p:sp>
        <p:nvSpPr>
          <p:cNvPr id="6" name="Footer Placeholder 5">
            <a:extLst>
              <a:ext uri="{FF2B5EF4-FFF2-40B4-BE49-F238E27FC236}">
                <a16:creationId xmlns:a16="http://schemas.microsoft.com/office/drawing/2014/main" id="{05A4F227-8864-4F58-019F-C04879126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EDD4D-9D72-1405-876E-961CC49EDE8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268174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853E6-9764-4C5D-F9D5-D4E6B7108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694BF1-6A8A-0BB4-77A3-0ED5FE113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643F4-2DCE-5766-DCE7-C0412C472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1C2ED-7EFE-5F4F-97F0-0FBB682BF37C}" type="datetimeFigureOut">
              <a:rPr lang="en-US" smtClean="0"/>
              <a:t>5/6/23</a:t>
            </a:fld>
            <a:endParaRPr lang="en-US"/>
          </a:p>
        </p:txBody>
      </p:sp>
      <p:sp>
        <p:nvSpPr>
          <p:cNvPr id="5" name="Footer Placeholder 4">
            <a:extLst>
              <a:ext uri="{FF2B5EF4-FFF2-40B4-BE49-F238E27FC236}">
                <a16:creationId xmlns:a16="http://schemas.microsoft.com/office/drawing/2014/main" id="{887B09E5-9BD4-E59A-2F43-F8268085F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CD2786-D778-63FC-D9AC-0AF823671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ADC5F-35F6-A449-B9F6-B10E8C1C837D}" type="slidenum">
              <a:rPr lang="en-US" smtClean="0"/>
              <a:t>‹#›</a:t>
            </a:fld>
            <a:endParaRPr lang="en-US"/>
          </a:p>
        </p:txBody>
      </p:sp>
    </p:spTree>
    <p:extLst>
      <p:ext uri="{BB962C8B-B14F-4D97-AF65-F5344CB8AC3E}">
        <p14:creationId xmlns:p14="http://schemas.microsoft.com/office/powerpoint/2010/main" val="415287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F606-1B00-53AF-0026-61DE8A8EA9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BA94D-158B-C5B1-03D8-E7073591D9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161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Scientific Accuracy</a:t>
            </a:r>
          </a:p>
          <a:p>
            <a:r>
              <a:rPr lang="en-US" sz="3600" dirty="0">
                <a:solidFill>
                  <a:schemeClr val="bg1"/>
                </a:solidFill>
              </a:rPr>
              <a:t>Bible author claims to be the wisdom and power behind the cosmos – </a:t>
            </a:r>
            <a:r>
              <a:rPr lang="en-US" sz="3600" dirty="0">
                <a:solidFill>
                  <a:srgbClr val="FFC000"/>
                </a:solidFill>
              </a:rPr>
              <a:t>Psalm 19:1; Romans 1:20; Hebrews 3:4;    Acts 17:24, 28</a:t>
            </a:r>
          </a:p>
          <a:p>
            <a:r>
              <a:rPr lang="en-US" sz="3600" dirty="0">
                <a:solidFill>
                  <a:schemeClr val="bg1"/>
                </a:solidFill>
              </a:rPr>
              <a:t>Evidence of such knowledge of the universe?</a:t>
            </a:r>
          </a:p>
        </p:txBody>
      </p:sp>
    </p:spTree>
    <p:extLst>
      <p:ext uri="{BB962C8B-B14F-4D97-AF65-F5344CB8AC3E}">
        <p14:creationId xmlns:p14="http://schemas.microsoft.com/office/powerpoint/2010/main" val="326462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Scientific Accuracy</a:t>
            </a:r>
          </a:p>
          <a:p>
            <a:r>
              <a:rPr lang="en-US" sz="3600" dirty="0">
                <a:solidFill>
                  <a:schemeClr val="bg1"/>
                </a:solidFill>
              </a:rPr>
              <a:t>Law of Biogenesis – life only comes from life of the same kind – </a:t>
            </a:r>
            <a:r>
              <a:rPr lang="en-US" sz="3600" dirty="0">
                <a:solidFill>
                  <a:srgbClr val="FFC000"/>
                </a:solidFill>
              </a:rPr>
              <a:t>Matthew 7:16-18; Genesis 1:11, 24</a:t>
            </a:r>
          </a:p>
          <a:p>
            <a:r>
              <a:rPr lang="en-US" sz="3600" dirty="0">
                <a:solidFill>
                  <a:schemeClr val="bg1"/>
                </a:solidFill>
              </a:rPr>
              <a:t>Spherical Earth – </a:t>
            </a:r>
            <a:r>
              <a:rPr lang="en-US" sz="3600" dirty="0">
                <a:solidFill>
                  <a:srgbClr val="FFC000"/>
                </a:solidFill>
              </a:rPr>
              <a:t>Job 26:10</a:t>
            </a:r>
          </a:p>
          <a:p>
            <a:r>
              <a:rPr lang="en-US" sz="3600" dirty="0">
                <a:solidFill>
                  <a:schemeClr val="bg1"/>
                </a:solidFill>
              </a:rPr>
              <a:t>Suspended Earth – </a:t>
            </a:r>
            <a:r>
              <a:rPr lang="en-US" sz="3600" dirty="0">
                <a:solidFill>
                  <a:srgbClr val="FFC000"/>
                </a:solidFill>
              </a:rPr>
              <a:t>Job 26:7</a:t>
            </a:r>
          </a:p>
          <a:p>
            <a:r>
              <a:rPr lang="en-US" sz="3600" dirty="0">
                <a:solidFill>
                  <a:schemeClr val="bg1"/>
                </a:solidFill>
              </a:rPr>
              <a:t>Water Cycle – </a:t>
            </a:r>
            <a:r>
              <a:rPr lang="en-US" sz="3600" dirty="0">
                <a:solidFill>
                  <a:srgbClr val="FFC000"/>
                </a:solidFill>
              </a:rPr>
              <a:t>Job 36:27-28; Ecclesiastes 1:7</a:t>
            </a:r>
          </a:p>
          <a:p>
            <a:r>
              <a:rPr lang="en-US" sz="3600" dirty="0">
                <a:solidFill>
                  <a:schemeClr val="bg1"/>
                </a:solidFill>
              </a:rPr>
              <a:t>Life is in the Blood – </a:t>
            </a:r>
            <a:r>
              <a:rPr lang="en-US" sz="3600" dirty="0">
                <a:solidFill>
                  <a:srgbClr val="FFC000"/>
                </a:solidFill>
              </a:rPr>
              <a:t>Leviticus 17:11</a:t>
            </a:r>
          </a:p>
        </p:txBody>
      </p:sp>
    </p:spTree>
    <p:extLst>
      <p:ext uri="{BB962C8B-B14F-4D97-AF65-F5344CB8AC3E}">
        <p14:creationId xmlns:p14="http://schemas.microsoft.com/office/powerpoint/2010/main" val="390298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5676900" cy="4667250"/>
          </a:xfrm>
        </p:spPr>
        <p:txBody>
          <a:bodyPr>
            <a:noAutofit/>
          </a:bodyPr>
          <a:lstStyle/>
          <a:p>
            <a:pPr marL="0" indent="0">
              <a:buNone/>
            </a:pPr>
            <a:r>
              <a:rPr lang="en-US" sz="4000" b="1" dirty="0">
                <a:solidFill>
                  <a:schemeClr val="bg1"/>
                </a:solidFill>
              </a:rPr>
              <a:t>Historical Accuracy</a:t>
            </a:r>
          </a:p>
          <a:p>
            <a:r>
              <a:rPr lang="en-US" sz="3600" dirty="0">
                <a:solidFill>
                  <a:schemeClr val="bg1"/>
                </a:solidFill>
              </a:rPr>
              <a:t>Hittite civilization – </a:t>
            </a:r>
            <a:r>
              <a:rPr lang="en-US" sz="3600" dirty="0">
                <a:solidFill>
                  <a:srgbClr val="FFC000"/>
                </a:solidFill>
              </a:rPr>
              <a:t>Joshua 11:3-4; 2 Samuel 11:3; 12:9</a:t>
            </a:r>
          </a:p>
          <a:p>
            <a:r>
              <a:rPr lang="en-US" sz="3600" dirty="0">
                <a:solidFill>
                  <a:schemeClr val="bg1"/>
                </a:solidFill>
              </a:rPr>
              <a:t>Unknown outside the Bible until 1906 – Hugo </a:t>
            </a:r>
            <a:r>
              <a:rPr lang="en-US" sz="3600" dirty="0" err="1">
                <a:solidFill>
                  <a:schemeClr val="bg1"/>
                </a:solidFill>
              </a:rPr>
              <a:t>Winckler</a:t>
            </a:r>
            <a:r>
              <a:rPr lang="en-US" sz="3600" dirty="0">
                <a:solidFill>
                  <a:schemeClr val="bg1"/>
                </a:solidFill>
              </a:rPr>
              <a:t> found over 10,000 clay tablets with Hittite and Akkadian texts.</a:t>
            </a:r>
            <a:endParaRPr lang="en-US" sz="3600" dirty="0">
              <a:solidFill>
                <a:srgbClr val="FFC000"/>
              </a:solidFill>
            </a:endParaRPr>
          </a:p>
        </p:txBody>
      </p:sp>
      <p:pic>
        <p:nvPicPr>
          <p:cNvPr id="5" name="Picture 4" descr="A picture containing artifact, ancient history&#10;&#10;Description automatically generated">
            <a:extLst>
              <a:ext uri="{FF2B5EF4-FFF2-40B4-BE49-F238E27FC236}">
                <a16:creationId xmlns:a16="http://schemas.microsoft.com/office/drawing/2014/main" id="{BBA76EDF-88D3-6DF3-EE14-47D4CC7E21BF}"/>
              </a:ext>
            </a:extLst>
          </p:cNvPr>
          <p:cNvPicPr>
            <a:picLocks noChangeAspect="1"/>
          </p:cNvPicPr>
          <p:nvPr/>
        </p:nvPicPr>
        <p:blipFill>
          <a:blip r:embed="rId3"/>
          <a:stretch>
            <a:fillRect/>
          </a:stretch>
        </p:blipFill>
        <p:spPr>
          <a:xfrm>
            <a:off x="6519038" y="2076692"/>
            <a:ext cx="5079379" cy="4198953"/>
          </a:xfrm>
          <a:prstGeom prst="rect">
            <a:avLst/>
          </a:prstGeom>
        </p:spPr>
      </p:pic>
    </p:spTree>
    <p:extLst>
      <p:ext uri="{BB962C8B-B14F-4D97-AF65-F5344CB8AC3E}">
        <p14:creationId xmlns:p14="http://schemas.microsoft.com/office/powerpoint/2010/main" val="305672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5676900" cy="4667250"/>
          </a:xfrm>
        </p:spPr>
        <p:txBody>
          <a:bodyPr>
            <a:noAutofit/>
          </a:bodyPr>
          <a:lstStyle/>
          <a:p>
            <a:pPr marL="0" indent="0">
              <a:buNone/>
            </a:pPr>
            <a:r>
              <a:rPr lang="en-US" sz="4000" b="1" dirty="0">
                <a:solidFill>
                  <a:schemeClr val="bg1"/>
                </a:solidFill>
              </a:rPr>
              <a:t>Historical Accuracy</a:t>
            </a:r>
          </a:p>
          <a:p>
            <a:r>
              <a:rPr lang="en-US" sz="3600" dirty="0">
                <a:solidFill>
                  <a:schemeClr val="bg1"/>
                </a:solidFill>
              </a:rPr>
              <a:t>Moabite Stone – Discovered in 1868 by a missionary named Klein.</a:t>
            </a:r>
          </a:p>
          <a:p>
            <a:r>
              <a:rPr lang="en-US" sz="3600" dirty="0">
                <a:solidFill>
                  <a:schemeClr val="bg1"/>
                </a:solidFill>
              </a:rPr>
              <a:t>Mentions </a:t>
            </a:r>
            <a:r>
              <a:rPr lang="en-US" sz="3600" dirty="0" err="1">
                <a:solidFill>
                  <a:schemeClr val="bg1"/>
                </a:solidFill>
              </a:rPr>
              <a:t>Omri</a:t>
            </a:r>
            <a:r>
              <a:rPr lang="en-US" sz="3600" dirty="0">
                <a:solidFill>
                  <a:schemeClr val="bg1"/>
                </a:solidFill>
              </a:rPr>
              <a:t> as king of Israel – </a:t>
            </a:r>
            <a:r>
              <a:rPr lang="en-US" sz="3600" dirty="0">
                <a:solidFill>
                  <a:srgbClr val="FFC000"/>
                </a:solidFill>
              </a:rPr>
              <a:t>1 Kings 16:21-28</a:t>
            </a:r>
          </a:p>
          <a:p>
            <a:r>
              <a:rPr lang="en-US" sz="3600" dirty="0">
                <a:solidFill>
                  <a:schemeClr val="bg1"/>
                </a:solidFill>
              </a:rPr>
              <a:t>In close connection with Moab – </a:t>
            </a:r>
            <a:r>
              <a:rPr lang="en-US" sz="3600" dirty="0">
                <a:solidFill>
                  <a:srgbClr val="FFC000"/>
                </a:solidFill>
              </a:rPr>
              <a:t>2 Kings 3:4-5</a:t>
            </a:r>
          </a:p>
        </p:txBody>
      </p:sp>
      <p:pic>
        <p:nvPicPr>
          <p:cNvPr id="8" name="Picture 7" descr="A picture containing art, museum&#10;&#10;Description automatically generated">
            <a:extLst>
              <a:ext uri="{FF2B5EF4-FFF2-40B4-BE49-F238E27FC236}">
                <a16:creationId xmlns:a16="http://schemas.microsoft.com/office/drawing/2014/main" id="{0649D4EE-A222-70B1-C20B-9D7557CF3AB6}"/>
              </a:ext>
            </a:extLst>
          </p:cNvPr>
          <p:cNvPicPr>
            <a:picLocks noChangeAspect="1"/>
          </p:cNvPicPr>
          <p:nvPr/>
        </p:nvPicPr>
        <p:blipFill>
          <a:blip r:embed="rId3"/>
          <a:stretch>
            <a:fillRect/>
          </a:stretch>
        </p:blipFill>
        <p:spPr>
          <a:xfrm>
            <a:off x="7555419" y="1897295"/>
            <a:ext cx="3006618" cy="4667250"/>
          </a:xfrm>
          <a:prstGeom prst="rect">
            <a:avLst/>
          </a:prstGeom>
        </p:spPr>
      </p:pic>
    </p:spTree>
    <p:extLst>
      <p:ext uri="{BB962C8B-B14F-4D97-AF65-F5344CB8AC3E}">
        <p14:creationId xmlns:p14="http://schemas.microsoft.com/office/powerpoint/2010/main" val="281527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5676900" cy="4667250"/>
          </a:xfrm>
        </p:spPr>
        <p:txBody>
          <a:bodyPr>
            <a:noAutofit/>
          </a:bodyPr>
          <a:lstStyle/>
          <a:p>
            <a:pPr marL="0" indent="0">
              <a:buNone/>
            </a:pPr>
            <a:r>
              <a:rPr lang="en-US" sz="4000" b="1" dirty="0">
                <a:solidFill>
                  <a:schemeClr val="bg1"/>
                </a:solidFill>
              </a:rPr>
              <a:t>Historical Accuracy</a:t>
            </a:r>
          </a:p>
          <a:p>
            <a:r>
              <a:rPr lang="en-US" sz="3600" dirty="0">
                <a:solidFill>
                  <a:schemeClr val="bg1"/>
                </a:solidFill>
              </a:rPr>
              <a:t>Sennacherib’s Prism – Found by R. Taylor in 1830.</a:t>
            </a:r>
          </a:p>
          <a:p>
            <a:r>
              <a:rPr lang="en-US" sz="3600" dirty="0">
                <a:solidFill>
                  <a:schemeClr val="bg1"/>
                </a:solidFill>
              </a:rPr>
              <a:t>Sennacherib – Assyrian king (704-681 B.C.) – </a:t>
            </a:r>
            <a:r>
              <a:rPr lang="en-US" sz="3600" dirty="0">
                <a:solidFill>
                  <a:srgbClr val="FFC000"/>
                </a:solidFill>
              </a:rPr>
              <a:t>2 Kings 18-19; 2 Chron. 32; Isa. 36-37</a:t>
            </a:r>
          </a:p>
          <a:p>
            <a:r>
              <a:rPr lang="en-US" sz="3600" dirty="0">
                <a:solidFill>
                  <a:srgbClr val="FFC000"/>
                </a:solidFill>
              </a:rPr>
              <a:t>1 Kings 18:13 </a:t>
            </a:r>
            <a:r>
              <a:rPr lang="en-US" sz="3600" dirty="0">
                <a:solidFill>
                  <a:schemeClr val="bg1"/>
                </a:solidFill>
              </a:rPr>
              <a:t>– detailed on prism.</a:t>
            </a:r>
            <a:endParaRPr lang="en-US" sz="3600" dirty="0">
              <a:solidFill>
                <a:srgbClr val="FFC000"/>
              </a:solidFill>
            </a:endParaRPr>
          </a:p>
        </p:txBody>
      </p:sp>
      <p:pic>
        <p:nvPicPr>
          <p:cNvPr id="5" name="Picture 4" descr="A picture containing book, wall, indoor&#10;&#10;Description automatically generated">
            <a:extLst>
              <a:ext uri="{FF2B5EF4-FFF2-40B4-BE49-F238E27FC236}">
                <a16:creationId xmlns:a16="http://schemas.microsoft.com/office/drawing/2014/main" id="{5677F686-994B-9AD7-C88D-D6C5812B87E1}"/>
              </a:ext>
            </a:extLst>
          </p:cNvPr>
          <p:cNvPicPr>
            <a:picLocks noChangeAspect="1"/>
          </p:cNvPicPr>
          <p:nvPr/>
        </p:nvPicPr>
        <p:blipFill>
          <a:blip r:embed="rId3"/>
          <a:stretch>
            <a:fillRect/>
          </a:stretch>
        </p:blipFill>
        <p:spPr>
          <a:xfrm>
            <a:off x="7659853" y="1988637"/>
            <a:ext cx="2797750" cy="4476400"/>
          </a:xfrm>
          <a:prstGeom prst="rect">
            <a:avLst/>
          </a:prstGeom>
        </p:spPr>
      </p:pic>
    </p:spTree>
    <p:extLst>
      <p:ext uri="{BB962C8B-B14F-4D97-AF65-F5344CB8AC3E}">
        <p14:creationId xmlns:p14="http://schemas.microsoft.com/office/powerpoint/2010/main" val="336466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5676900" cy="4667250"/>
          </a:xfrm>
        </p:spPr>
        <p:txBody>
          <a:bodyPr>
            <a:noAutofit/>
          </a:bodyPr>
          <a:lstStyle/>
          <a:p>
            <a:pPr marL="0" indent="0">
              <a:buNone/>
            </a:pPr>
            <a:r>
              <a:rPr lang="en-US" sz="4000" b="1" dirty="0">
                <a:solidFill>
                  <a:schemeClr val="bg1"/>
                </a:solidFill>
              </a:rPr>
              <a:t>Historical Accuracy</a:t>
            </a:r>
          </a:p>
          <a:p>
            <a:r>
              <a:rPr lang="en-US" sz="3600" dirty="0">
                <a:solidFill>
                  <a:schemeClr val="bg1"/>
                </a:solidFill>
              </a:rPr>
              <a:t>Pilate Inscription – Pilate in Bible not found among archaeological evidence until inscription found in 1961.</a:t>
            </a:r>
          </a:p>
        </p:txBody>
      </p:sp>
      <p:pic>
        <p:nvPicPr>
          <p:cNvPr id="6" name="Picture 5" descr="A picture containing artifact, limestone, museum&#10;&#10;Description automatically generated">
            <a:extLst>
              <a:ext uri="{FF2B5EF4-FFF2-40B4-BE49-F238E27FC236}">
                <a16:creationId xmlns:a16="http://schemas.microsoft.com/office/drawing/2014/main" id="{6E2EC73B-D638-54FE-DD8A-D3B0509341E4}"/>
              </a:ext>
            </a:extLst>
          </p:cNvPr>
          <p:cNvPicPr>
            <a:picLocks noChangeAspect="1"/>
          </p:cNvPicPr>
          <p:nvPr/>
        </p:nvPicPr>
        <p:blipFill>
          <a:blip r:embed="rId3"/>
          <a:stretch>
            <a:fillRect/>
          </a:stretch>
        </p:blipFill>
        <p:spPr>
          <a:xfrm>
            <a:off x="7199705" y="1926956"/>
            <a:ext cx="3718045" cy="4371573"/>
          </a:xfrm>
          <a:prstGeom prst="rect">
            <a:avLst/>
          </a:prstGeom>
        </p:spPr>
      </p:pic>
    </p:spTree>
    <p:extLst>
      <p:ext uri="{BB962C8B-B14F-4D97-AF65-F5344CB8AC3E}">
        <p14:creationId xmlns:p14="http://schemas.microsoft.com/office/powerpoint/2010/main" val="370969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God’s claim – </a:t>
            </a:r>
            <a:r>
              <a:rPr lang="en-US" sz="3600" dirty="0">
                <a:solidFill>
                  <a:srgbClr val="FFC000"/>
                </a:solidFill>
              </a:rPr>
              <a:t>Isaiah 41:21-24; 46:8-10</a:t>
            </a:r>
          </a:p>
          <a:p>
            <a:r>
              <a:rPr lang="en-US" sz="3600" dirty="0">
                <a:solidFill>
                  <a:schemeClr val="bg1"/>
                </a:solidFill>
              </a:rPr>
              <a:t>If He inspired the Bible, then all prophecies will prove true.</a:t>
            </a:r>
          </a:p>
          <a:p>
            <a:r>
              <a:rPr lang="en-US" sz="3600" dirty="0">
                <a:solidFill>
                  <a:schemeClr val="bg1"/>
                </a:solidFill>
              </a:rPr>
              <a:t>If they do not, then the Bible is a charade.</a:t>
            </a:r>
            <a:endParaRPr lang="en-US" sz="3600" dirty="0">
              <a:solidFill>
                <a:srgbClr val="FFC000"/>
              </a:solidFill>
            </a:endParaRPr>
          </a:p>
        </p:txBody>
      </p:sp>
    </p:spTree>
    <p:extLst>
      <p:ext uri="{BB962C8B-B14F-4D97-AF65-F5344CB8AC3E}">
        <p14:creationId xmlns:p14="http://schemas.microsoft.com/office/powerpoint/2010/main" val="97716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Daniel’s interpretation of Nebuchadnezzar’s dream – </a:t>
            </a:r>
            <a:r>
              <a:rPr lang="en-US" sz="3600" dirty="0">
                <a:solidFill>
                  <a:srgbClr val="FFC000"/>
                </a:solidFill>
              </a:rPr>
              <a:t>Daniel 2:31-45</a:t>
            </a:r>
          </a:p>
          <a:p>
            <a:r>
              <a:rPr lang="en-US" sz="3600" dirty="0">
                <a:solidFill>
                  <a:schemeClr val="bg1"/>
                </a:solidFill>
              </a:rPr>
              <a:t>Daniel's time – </a:t>
            </a:r>
            <a:r>
              <a:rPr lang="en-US" sz="3600" dirty="0">
                <a:solidFill>
                  <a:srgbClr val="FFC000"/>
                </a:solidFill>
              </a:rPr>
              <a:t>Daniel 1:1, 21 </a:t>
            </a:r>
            <a:r>
              <a:rPr lang="en-US" sz="3600" dirty="0">
                <a:solidFill>
                  <a:schemeClr val="bg1"/>
                </a:solidFill>
              </a:rPr>
              <a:t>– 605-530 B.C.</a:t>
            </a:r>
          </a:p>
          <a:p>
            <a:r>
              <a:rPr lang="en-US" sz="3600" dirty="0">
                <a:solidFill>
                  <a:schemeClr val="bg1"/>
                </a:solidFill>
              </a:rPr>
              <a:t>Head of gold (Babylon); Chest/arms of silver (</a:t>
            </a:r>
            <a:r>
              <a:rPr lang="en-US" sz="3600" dirty="0" err="1">
                <a:solidFill>
                  <a:schemeClr val="bg1"/>
                </a:solidFill>
              </a:rPr>
              <a:t>Medo</a:t>
            </a:r>
            <a:r>
              <a:rPr lang="en-US" sz="3600" dirty="0">
                <a:solidFill>
                  <a:schemeClr val="bg1"/>
                </a:solidFill>
              </a:rPr>
              <a:t>-Persia); Belly/Thighs of bronze (Greece); Legs/feet of iron/clay (Rome)</a:t>
            </a:r>
            <a:endParaRPr lang="en-US" sz="3600" dirty="0">
              <a:solidFill>
                <a:srgbClr val="FFC000"/>
              </a:solidFill>
            </a:endParaRPr>
          </a:p>
        </p:txBody>
      </p:sp>
    </p:spTree>
    <p:extLst>
      <p:ext uri="{BB962C8B-B14F-4D97-AF65-F5344CB8AC3E}">
        <p14:creationId xmlns:p14="http://schemas.microsoft.com/office/powerpoint/2010/main" val="112322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Daniel's time – </a:t>
            </a:r>
            <a:r>
              <a:rPr lang="en-US" sz="3600" dirty="0">
                <a:solidFill>
                  <a:srgbClr val="FFC000"/>
                </a:solidFill>
              </a:rPr>
              <a:t>Daniel 1:1, 21 </a:t>
            </a:r>
            <a:r>
              <a:rPr lang="en-US" sz="3600" dirty="0">
                <a:solidFill>
                  <a:schemeClr val="bg1"/>
                </a:solidFill>
              </a:rPr>
              <a:t>– 605-530 B.C.</a:t>
            </a:r>
          </a:p>
          <a:p>
            <a:r>
              <a:rPr lang="en-US" sz="3600" dirty="0">
                <a:solidFill>
                  <a:schemeClr val="bg1"/>
                </a:solidFill>
              </a:rPr>
              <a:t>Head of gold (Babylon); Chest/arms of silver (</a:t>
            </a:r>
            <a:r>
              <a:rPr lang="en-US" sz="3600" dirty="0" err="1">
                <a:solidFill>
                  <a:schemeClr val="bg1"/>
                </a:solidFill>
              </a:rPr>
              <a:t>Medo</a:t>
            </a:r>
            <a:r>
              <a:rPr lang="en-US" sz="3600" dirty="0">
                <a:solidFill>
                  <a:schemeClr val="bg1"/>
                </a:solidFill>
              </a:rPr>
              <a:t>-Persia); Belly/Thighs of bronze (Greece); Legs/feet of iron/clay (Rome)</a:t>
            </a:r>
          </a:p>
          <a:p>
            <a:pPr lvl="1"/>
            <a:r>
              <a:rPr lang="en-US" sz="3600" dirty="0" err="1">
                <a:solidFill>
                  <a:schemeClr val="bg1"/>
                </a:solidFill>
              </a:rPr>
              <a:t>Medo</a:t>
            </a:r>
            <a:r>
              <a:rPr lang="en-US" sz="3600" dirty="0">
                <a:solidFill>
                  <a:schemeClr val="bg1"/>
                </a:solidFill>
              </a:rPr>
              <a:t>-Persia take over – </a:t>
            </a:r>
            <a:r>
              <a:rPr lang="en-US" sz="3600" dirty="0">
                <a:solidFill>
                  <a:srgbClr val="FFC000"/>
                </a:solidFill>
              </a:rPr>
              <a:t>Daniel 5:30-31 </a:t>
            </a:r>
            <a:r>
              <a:rPr lang="en-US" sz="3600" dirty="0">
                <a:solidFill>
                  <a:schemeClr val="bg1"/>
                </a:solidFill>
              </a:rPr>
              <a:t>(539 B.C.)</a:t>
            </a:r>
          </a:p>
          <a:p>
            <a:pPr lvl="1"/>
            <a:r>
              <a:rPr lang="en-US" sz="3600" dirty="0" err="1">
                <a:solidFill>
                  <a:schemeClr val="bg1"/>
                </a:solidFill>
              </a:rPr>
              <a:t>Medo</a:t>
            </a:r>
            <a:r>
              <a:rPr lang="en-US" sz="3600" dirty="0">
                <a:solidFill>
                  <a:schemeClr val="bg1"/>
                </a:solidFill>
              </a:rPr>
              <a:t>-Persia and Greece specified – </a:t>
            </a:r>
            <a:r>
              <a:rPr lang="en-US" sz="3600" dirty="0">
                <a:solidFill>
                  <a:srgbClr val="FFC000"/>
                </a:solidFill>
              </a:rPr>
              <a:t>Daniel 8</a:t>
            </a:r>
            <a:r>
              <a:rPr lang="en-US" sz="3600" dirty="0">
                <a:solidFill>
                  <a:schemeClr val="bg1"/>
                </a:solidFill>
              </a:rPr>
              <a:t> – Goat (Greece) attacking Ram (</a:t>
            </a:r>
            <a:r>
              <a:rPr lang="en-US" sz="3600" dirty="0" err="1">
                <a:solidFill>
                  <a:schemeClr val="bg1"/>
                </a:solidFill>
              </a:rPr>
              <a:t>Medo</a:t>
            </a:r>
            <a:r>
              <a:rPr lang="en-US" sz="3600" dirty="0">
                <a:solidFill>
                  <a:schemeClr val="bg1"/>
                </a:solidFill>
              </a:rPr>
              <a:t>-Persia) – 330 B.C.</a:t>
            </a:r>
            <a:endParaRPr lang="en-US" sz="3600" dirty="0">
              <a:solidFill>
                <a:srgbClr val="FFC000"/>
              </a:solidFill>
            </a:endParaRPr>
          </a:p>
        </p:txBody>
      </p:sp>
    </p:spTree>
    <p:extLst>
      <p:ext uri="{BB962C8B-B14F-4D97-AF65-F5344CB8AC3E}">
        <p14:creationId xmlns:p14="http://schemas.microsoft.com/office/powerpoint/2010/main" val="421651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Daniel's time – </a:t>
            </a:r>
            <a:r>
              <a:rPr lang="en-US" sz="3600" dirty="0">
                <a:solidFill>
                  <a:srgbClr val="FFC000"/>
                </a:solidFill>
              </a:rPr>
              <a:t>Daniel 1:1, 21 </a:t>
            </a:r>
            <a:r>
              <a:rPr lang="en-US" sz="3600" dirty="0">
                <a:solidFill>
                  <a:schemeClr val="bg1"/>
                </a:solidFill>
              </a:rPr>
              <a:t>– 605-530 B.C.</a:t>
            </a:r>
          </a:p>
          <a:p>
            <a:r>
              <a:rPr lang="en-US" sz="3600" dirty="0">
                <a:solidFill>
                  <a:schemeClr val="bg1"/>
                </a:solidFill>
              </a:rPr>
              <a:t>Head of gold (Babylon); Chest/arms of silver (</a:t>
            </a:r>
            <a:r>
              <a:rPr lang="en-US" sz="3600" dirty="0" err="1">
                <a:solidFill>
                  <a:schemeClr val="bg1"/>
                </a:solidFill>
              </a:rPr>
              <a:t>Medo</a:t>
            </a:r>
            <a:r>
              <a:rPr lang="en-US" sz="3600" dirty="0">
                <a:solidFill>
                  <a:schemeClr val="bg1"/>
                </a:solidFill>
              </a:rPr>
              <a:t>-Persia); Belly/Thighs of bronze (Greece); Legs/feet of iron/clay (Rome)</a:t>
            </a:r>
          </a:p>
          <a:p>
            <a:pPr lvl="1"/>
            <a:r>
              <a:rPr lang="en-US" sz="3600" dirty="0">
                <a:solidFill>
                  <a:schemeClr val="bg1"/>
                </a:solidFill>
              </a:rPr>
              <a:t>Kingdom of Greece divided four ways – </a:t>
            </a:r>
            <a:r>
              <a:rPr lang="en-US" sz="3600" dirty="0">
                <a:solidFill>
                  <a:srgbClr val="FFC000"/>
                </a:solidFill>
              </a:rPr>
              <a:t>Daniel 8:22</a:t>
            </a:r>
          </a:p>
          <a:p>
            <a:pPr lvl="1"/>
            <a:r>
              <a:rPr lang="en-US" sz="3600" dirty="0">
                <a:solidFill>
                  <a:schemeClr val="bg1"/>
                </a:solidFill>
              </a:rPr>
              <a:t>Divided after Alexander the Great’s death – Asia, Egypt, Thrace, Macedonia and Greece.</a:t>
            </a:r>
            <a:endParaRPr lang="en-US" sz="3600" dirty="0">
              <a:solidFill>
                <a:srgbClr val="FFC000"/>
              </a:solidFill>
            </a:endParaRPr>
          </a:p>
        </p:txBody>
      </p:sp>
    </p:spTree>
    <p:extLst>
      <p:ext uri="{BB962C8B-B14F-4D97-AF65-F5344CB8AC3E}">
        <p14:creationId xmlns:p14="http://schemas.microsoft.com/office/powerpoint/2010/main" val="226193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book&#10;&#10;Description automatically generated with medium confidence">
            <a:extLst>
              <a:ext uri="{FF2B5EF4-FFF2-40B4-BE49-F238E27FC236}">
                <a16:creationId xmlns:a16="http://schemas.microsoft.com/office/drawing/2014/main" id="{1C30D09A-11F9-2C0B-D729-E9D8797E3D2D}"/>
              </a:ext>
            </a:extLst>
          </p:cNvPr>
          <p:cNvPicPr>
            <a:picLocks noChangeAspect="1"/>
          </p:cNvPicPr>
          <p:nvPr/>
        </p:nvPicPr>
        <p:blipFill rotWithShape="1">
          <a:blip r:embed="rId2"/>
          <a:srcRect l="20871" t="29636" r="20649" b="7822"/>
          <a:stretch/>
        </p:blipFill>
        <p:spPr>
          <a:xfrm>
            <a:off x="-585223" y="2893923"/>
            <a:ext cx="5302189" cy="3964077"/>
          </a:xfrm>
          <a:prstGeom prst="rect">
            <a:avLst/>
          </a:prstGeom>
        </p:spPr>
      </p:pic>
      <p:pic>
        <p:nvPicPr>
          <p:cNvPr id="7" name="Picture 6" descr="A yellow text on a black background&#10;&#10;Description automatically generated with low confidence">
            <a:extLst>
              <a:ext uri="{FF2B5EF4-FFF2-40B4-BE49-F238E27FC236}">
                <a16:creationId xmlns:a16="http://schemas.microsoft.com/office/drawing/2014/main" id="{508BFCA1-C874-6957-A026-0B7B520D8B27}"/>
              </a:ext>
            </a:extLst>
          </p:cNvPr>
          <p:cNvPicPr>
            <a:picLocks noChangeAspect="1"/>
          </p:cNvPicPr>
          <p:nvPr/>
        </p:nvPicPr>
        <p:blipFill>
          <a:blip r:embed="rId3"/>
          <a:stretch>
            <a:fillRect/>
          </a:stretch>
        </p:blipFill>
        <p:spPr>
          <a:xfrm>
            <a:off x="1046217" y="1721520"/>
            <a:ext cx="10099565" cy="3414960"/>
          </a:xfrm>
          <a:prstGeom prst="rect">
            <a:avLst/>
          </a:prstGeom>
        </p:spPr>
      </p:pic>
      <p:pic>
        <p:nvPicPr>
          <p:cNvPr id="9" name="Picture 8" descr="A white text on a black background&#10;&#10;Description automatically generated with medium confidence">
            <a:extLst>
              <a:ext uri="{FF2B5EF4-FFF2-40B4-BE49-F238E27FC236}">
                <a16:creationId xmlns:a16="http://schemas.microsoft.com/office/drawing/2014/main" id="{9C24D858-2262-BE5B-30FD-32B7F67815B7}"/>
              </a:ext>
            </a:extLst>
          </p:cNvPr>
          <p:cNvPicPr>
            <a:picLocks noChangeAspect="1"/>
          </p:cNvPicPr>
          <p:nvPr/>
        </p:nvPicPr>
        <p:blipFill>
          <a:blip r:embed="rId4"/>
          <a:stretch>
            <a:fillRect/>
          </a:stretch>
        </p:blipFill>
        <p:spPr>
          <a:xfrm>
            <a:off x="3791983" y="4087746"/>
            <a:ext cx="6938362" cy="1945063"/>
          </a:xfrm>
          <a:prstGeom prst="rect">
            <a:avLst/>
          </a:prstGeom>
        </p:spPr>
      </p:pic>
    </p:spTree>
    <p:extLst>
      <p:ext uri="{BB962C8B-B14F-4D97-AF65-F5344CB8AC3E}">
        <p14:creationId xmlns:p14="http://schemas.microsoft.com/office/powerpoint/2010/main" val="2438986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Daniel's time – </a:t>
            </a:r>
            <a:r>
              <a:rPr lang="en-US" sz="3600" dirty="0">
                <a:solidFill>
                  <a:srgbClr val="FFC000"/>
                </a:solidFill>
              </a:rPr>
              <a:t>Daniel 1:1, 21 </a:t>
            </a:r>
            <a:r>
              <a:rPr lang="en-US" sz="3600" dirty="0">
                <a:solidFill>
                  <a:schemeClr val="bg1"/>
                </a:solidFill>
              </a:rPr>
              <a:t>– 605-530 B.C.</a:t>
            </a:r>
          </a:p>
          <a:p>
            <a:r>
              <a:rPr lang="en-US" sz="3600" dirty="0">
                <a:solidFill>
                  <a:schemeClr val="bg1"/>
                </a:solidFill>
              </a:rPr>
              <a:t>Head of gold (Babylon); Chest/arms of silver (</a:t>
            </a:r>
            <a:r>
              <a:rPr lang="en-US" sz="3600" dirty="0" err="1">
                <a:solidFill>
                  <a:schemeClr val="bg1"/>
                </a:solidFill>
              </a:rPr>
              <a:t>Medo</a:t>
            </a:r>
            <a:r>
              <a:rPr lang="en-US" sz="3600" dirty="0">
                <a:solidFill>
                  <a:schemeClr val="bg1"/>
                </a:solidFill>
              </a:rPr>
              <a:t>-Persia); Belly/Thighs of bronze (Greece); Legs/feet of iron/clay (Rome)</a:t>
            </a:r>
          </a:p>
          <a:p>
            <a:pPr lvl="1"/>
            <a:r>
              <a:rPr lang="en-US" sz="3600" dirty="0">
                <a:solidFill>
                  <a:schemeClr val="bg1"/>
                </a:solidFill>
              </a:rPr>
              <a:t>Greece (330 B.C.) followed by Rome (146 B.C.)</a:t>
            </a:r>
          </a:p>
          <a:p>
            <a:pPr lvl="1"/>
            <a:r>
              <a:rPr lang="en-US" sz="3600" dirty="0">
                <a:solidFill>
                  <a:schemeClr val="bg1"/>
                </a:solidFill>
              </a:rPr>
              <a:t>Kingdom of Christ/God established 30 A.D. – </a:t>
            </a:r>
            <a:r>
              <a:rPr lang="en-US" sz="3600" dirty="0">
                <a:solidFill>
                  <a:srgbClr val="FFC000"/>
                </a:solidFill>
              </a:rPr>
              <a:t>Mark 9:1; Acts 2 </a:t>
            </a:r>
            <a:r>
              <a:rPr lang="en-US" sz="3600" dirty="0">
                <a:solidFill>
                  <a:schemeClr val="bg1"/>
                </a:solidFill>
              </a:rPr>
              <a:t>– spiritual (</a:t>
            </a:r>
            <a:r>
              <a:rPr lang="en-US" sz="3600" dirty="0">
                <a:solidFill>
                  <a:srgbClr val="FFC000"/>
                </a:solidFill>
              </a:rPr>
              <a:t>cf. John 18:36</a:t>
            </a:r>
            <a:r>
              <a:rPr lang="en-US" sz="3600" dirty="0">
                <a:solidFill>
                  <a:schemeClr val="bg1"/>
                </a:solidFill>
              </a:rPr>
              <a:t>), the church.</a:t>
            </a:r>
          </a:p>
        </p:txBody>
      </p:sp>
    </p:spTree>
    <p:extLst>
      <p:ext uri="{BB962C8B-B14F-4D97-AF65-F5344CB8AC3E}">
        <p14:creationId xmlns:p14="http://schemas.microsoft.com/office/powerpoint/2010/main" val="124082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Cyrus Named:</a:t>
            </a:r>
          </a:p>
          <a:p>
            <a:pPr lvl="1"/>
            <a:r>
              <a:rPr lang="en-US" sz="3600" dirty="0">
                <a:solidFill>
                  <a:schemeClr val="bg1"/>
                </a:solidFill>
              </a:rPr>
              <a:t>Isaiah – 740-700 B.C.</a:t>
            </a:r>
          </a:p>
          <a:p>
            <a:pPr lvl="2"/>
            <a:r>
              <a:rPr lang="en-US" sz="3600" dirty="0">
                <a:solidFill>
                  <a:schemeClr val="bg1"/>
                </a:solidFill>
              </a:rPr>
              <a:t>Babylon prophesied to fall to the Medes –                </a:t>
            </a:r>
            <a:r>
              <a:rPr lang="en-US" sz="3600" dirty="0">
                <a:solidFill>
                  <a:srgbClr val="FFC000"/>
                </a:solidFill>
              </a:rPr>
              <a:t>Isaiah 13:17-10; 21:9</a:t>
            </a:r>
          </a:p>
          <a:p>
            <a:pPr lvl="2"/>
            <a:r>
              <a:rPr lang="en-US" sz="3600" dirty="0">
                <a:solidFill>
                  <a:schemeClr val="bg1"/>
                </a:solidFill>
              </a:rPr>
              <a:t>Babylon’s rise – 605 B.C.; Fall – 539 B.C.</a:t>
            </a:r>
          </a:p>
          <a:p>
            <a:pPr lvl="1"/>
            <a:r>
              <a:rPr lang="en-US" sz="3600" dirty="0">
                <a:solidFill>
                  <a:schemeClr val="bg1"/>
                </a:solidFill>
              </a:rPr>
              <a:t>Name of the man to lead the Medes specified –       </a:t>
            </a:r>
            <a:r>
              <a:rPr lang="en-US" sz="3600" dirty="0">
                <a:solidFill>
                  <a:srgbClr val="FFC000"/>
                </a:solidFill>
              </a:rPr>
              <a:t>Isaiah 44:28; 45:1-7</a:t>
            </a:r>
            <a:r>
              <a:rPr lang="en-US" sz="3600" dirty="0">
                <a:solidFill>
                  <a:schemeClr val="bg1"/>
                </a:solidFill>
              </a:rPr>
              <a:t> – 150 years before Cyrus was born.</a:t>
            </a:r>
          </a:p>
        </p:txBody>
      </p:sp>
    </p:spTree>
    <p:extLst>
      <p:ext uri="{BB962C8B-B14F-4D97-AF65-F5344CB8AC3E}">
        <p14:creationId xmlns:p14="http://schemas.microsoft.com/office/powerpoint/2010/main" val="404098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Prophetic Accuracy</a:t>
            </a:r>
          </a:p>
          <a:p>
            <a:r>
              <a:rPr lang="en-US" sz="3600" dirty="0">
                <a:solidFill>
                  <a:schemeClr val="bg1"/>
                </a:solidFill>
              </a:rPr>
              <a:t>Messianic Prophecy (Over 300 prophecies):</a:t>
            </a:r>
          </a:p>
          <a:p>
            <a:pPr lvl="1"/>
            <a:r>
              <a:rPr lang="en-US" sz="3600" dirty="0">
                <a:solidFill>
                  <a:schemeClr val="bg1"/>
                </a:solidFill>
              </a:rPr>
              <a:t>Birthplace – </a:t>
            </a:r>
            <a:r>
              <a:rPr lang="en-US" sz="3600" dirty="0">
                <a:solidFill>
                  <a:srgbClr val="FFC000"/>
                </a:solidFill>
              </a:rPr>
              <a:t>Micah 5:2 </a:t>
            </a:r>
            <a:r>
              <a:rPr lang="en-US" sz="3600" dirty="0">
                <a:solidFill>
                  <a:schemeClr val="bg1"/>
                </a:solidFill>
              </a:rPr>
              <a:t>(735-700 B.C.); </a:t>
            </a:r>
            <a:r>
              <a:rPr lang="en-US" sz="3600" dirty="0">
                <a:solidFill>
                  <a:srgbClr val="FFC000"/>
                </a:solidFill>
              </a:rPr>
              <a:t>Matthew 2:3-5</a:t>
            </a:r>
          </a:p>
          <a:p>
            <a:pPr lvl="1"/>
            <a:r>
              <a:rPr lang="en-US" sz="3600" dirty="0">
                <a:solidFill>
                  <a:schemeClr val="bg1"/>
                </a:solidFill>
              </a:rPr>
              <a:t>Death with wicked – </a:t>
            </a:r>
            <a:r>
              <a:rPr lang="en-US" sz="3600" dirty="0">
                <a:solidFill>
                  <a:srgbClr val="FFC000"/>
                </a:solidFill>
              </a:rPr>
              <a:t>Isaiah 53:8-9 </a:t>
            </a:r>
            <a:r>
              <a:rPr lang="en-US" sz="3600" dirty="0">
                <a:solidFill>
                  <a:schemeClr val="bg1"/>
                </a:solidFill>
              </a:rPr>
              <a:t>(740-700 B.C.);      </a:t>
            </a:r>
            <a:r>
              <a:rPr lang="en-US" sz="3600" dirty="0">
                <a:solidFill>
                  <a:srgbClr val="FFC000"/>
                </a:solidFill>
              </a:rPr>
              <a:t>Luke 23:32-33</a:t>
            </a:r>
          </a:p>
          <a:p>
            <a:pPr lvl="1"/>
            <a:r>
              <a:rPr lang="en-US" sz="3600" dirty="0">
                <a:solidFill>
                  <a:schemeClr val="bg1"/>
                </a:solidFill>
              </a:rPr>
              <a:t>Death, hands/feet pierced – </a:t>
            </a:r>
            <a:r>
              <a:rPr lang="en-US" sz="3600" dirty="0">
                <a:solidFill>
                  <a:srgbClr val="FFC000"/>
                </a:solidFill>
              </a:rPr>
              <a:t>Psalm 22:16 </a:t>
            </a:r>
            <a:r>
              <a:rPr lang="en-US" sz="3600" dirty="0">
                <a:solidFill>
                  <a:schemeClr val="bg1"/>
                </a:solidFill>
              </a:rPr>
              <a:t>(1010-970 B.C.); </a:t>
            </a:r>
            <a:r>
              <a:rPr lang="en-US" sz="3600" dirty="0">
                <a:solidFill>
                  <a:srgbClr val="FFC000"/>
                </a:solidFill>
              </a:rPr>
              <a:t>Matthew 27:35; John 20:24-28</a:t>
            </a:r>
          </a:p>
          <a:p>
            <a:pPr lvl="1"/>
            <a:r>
              <a:rPr lang="en-US" sz="3600" dirty="0">
                <a:solidFill>
                  <a:schemeClr val="bg1"/>
                </a:solidFill>
              </a:rPr>
              <a:t>Could not have been contrived by Jesus. Done to Him.</a:t>
            </a:r>
          </a:p>
        </p:txBody>
      </p:sp>
    </p:spTree>
    <p:extLst>
      <p:ext uri="{BB962C8B-B14F-4D97-AF65-F5344CB8AC3E}">
        <p14:creationId xmlns:p14="http://schemas.microsoft.com/office/powerpoint/2010/main" val="350370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book&#10;&#10;Description automatically generated with medium confidence">
            <a:extLst>
              <a:ext uri="{FF2B5EF4-FFF2-40B4-BE49-F238E27FC236}">
                <a16:creationId xmlns:a16="http://schemas.microsoft.com/office/drawing/2014/main" id="{1C30D09A-11F9-2C0B-D729-E9D8797E3D2D}"/>
              </a:ext>
            </a:extLst>
          </p:cNvPr>
          <p:cNvPicPr>
            <a:picLocks noChangeAspect="1"/>
          </p:cNvPicPr>
          <p:nvPr/>
        </p:nvPicPr>
        <p:blipFill rotWithShape="1">
          <a:blip r:embed="rId2"/>
          <a:srcRect l="20871" t="29636" r="20649" b="7822"/>
          <a:stretch/>
        </p:blipFill>
        <p:spPr>
          <a:xfrm>
            <a:off x="-585223" y="2893923"/>
            <a:ext cx="5302189" cy="3964077"/>
          </a:xfrm>
          <a:prstGeom prst="rect">
            <a:avLst/>
          </a:prstGeom>
        </p:spPr>
      </p:pic>
      <p:pic>
        <p:nvPicPr>
          <p:cNvPr id="7" name="Picture 6" descr="A yellow text on a black background&#10;&#10;Description automatically generated with low confidence">
            <a:extLst>
              <a:ext uri="{FF2B5EF4-FFF2-40B4-BE49-F238E27FC236}">
                <a16:creationId xmlns:a16="http://schemas.microsoft.com/office/drawing/2014/main" id="{508BFCA1-C874-6957-A026-0B7B520D8B27}"/>
              </a:ext>
            </a:extLst>
          </p:cNvPr>
          <p:cNvPicPr>
            <a:picLocks noChangeAspect="1"/>
          </p:cNvPicPr>
          <p:nvPr/>
        </p:nvPicPr>
        <p:blipFill>
          <a:blip r:embed="rId3"/>
          <a:stretch>
            <a:fillRect/>
          </a:stretch>
        </p:blipFill>
        <p:spPr>
          <a:xfrm>
            <a:off x="1046217" y="1721520"/>
            <a:ext cx="10099565" cy="3414960"/>
          </a:xfrm>
          <a:prstGeom prst="rect">
            <a:avLst/>
          </a:prstGeom>
        </p:spPr>
      </p:pic>
      <p:pic>
        <p:nvPicPr>
          <p:cNvPr id="9" name="Picture 8" descr="A white text on a black background&#10;&#10;Description automatically generated with medium confidence">
            <a:extLst>
              <a:ext uri="{FF2B5EF4-FFF2-40B4-BE49-F238E27FC236}">
                <a16:creationId xmlns:a16="http://schemas.microsoft.com/office/drawing/2014/main" id="{9C24D858-2262-BE5B-30FD-32B7F67815B7}"/>
              </a:ext>
            </a:extLst>
          </p:cNvPr>
          <p:cNvPicPr>
            <a:picLocks noChangeAspect="1"/>
          </p:cNvPicPr>
          <p:nvPr/>
        </p:nvPicPr>
        <p:blipFill>
          <a:blip r:embed="rId4"/>
          <a:stretch>
            <a:fillRect/>
          </a:stretch>
        </p:blipFill>
        <p:spPr>
          <a:xfrm>
            <a:off x="3791983" y="4087746"/>
            <a:ext cx="6938362" cy="1945063"/>
          </a:xfrm>
          <a:prstGeom prst="rect">
            <a:avLst/>
          </a:prstGeom>
        </p:spPr>
      </p:pic>
    </p:spTree>
    <p:extLst>
      <p:ext uri="{BB962C8B-B14F-4D97-AF65-F5344CB8AC3E}">
        <p14:creationId xmlns:p14="http://schemas.microsoft.com/office/powerpoint/2010/main" val="2910633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lstStyle/>
          <a:p>
            <a:pPr marL="0" indent="0">
              <a:buNone/>
            </a:pPr>
            <a:r>
              <a:rPr lang="en-US" sz="4000" b="1" dirty="0">
                <a:solidFill>
                  <a:schemeClr val="bg1"/>
                </a:solidFill>
              </a:rPr>
              <a:t>Inspiration Claim Places God as Author</a:t>
            </a:r>
          </a:p>
          <a:p>
            <a:r>
              <a:rPr lang="en-US" sz="3600" dirty="0">
                <a:solidFill>
                  <a:schemeClr val="bg1"/>
                </a:solidFill>
              </a:rPr>
              <a:t>Omnipotent – </a:t>
            </a:r>
            <a:r>
              <a:rPr lang="en-US" sz="3600" dirty="0">
                <a:solidFill>
                  <a:srgbClr val="FFC000"/>
                </a:solidFill>
              </a:rPr>
              <a:t>Romans 1:20; Genesis 17:1</a:t>
            </a:r>
          </a:p>
          <a:p>
            <a:pPr lvl="1"/>
            <a:r>
              <a:rPr lang="en-US" sz="3600" dirty="0">
                <a:solidFill>
                  <a:schemeClr val="bg1"/>
                </a:solidFill>
              </a:rPr>
              <a:t>No contradiction or corruption.</a:t>
            </a:r>
          </a:p>
          <a:p>
            <a:r>
              <a:rPr lang="en-US" sz="3600" dirty="0">
                <a:solidFill>
                  <a:schemeClr val="bg1"/>
                </a:solidFill>
              </a:rPr>
              <a:t>Omniscient – </a:t>
            </a:r>
            <a:r>
              <a:rPr lang="en-US" sz="3600" dirty="0">
                <a:solidFill>
                  <a:srgbClr val="FFC000"/>
                </a:solidFill>
              </a:rPr>
              <a:t>Psalm 147:5; Isaiah 40:28 </a:t>
            </a:r>
          </a:p>
          <a:p>
            <a:pPr lvl="1"/>
            <a:r>
              <a:rPr lang="en-US" sz="3600" dirty="0">
                <a:solidFill>
                  <a:schemeClr val="bg1"/>
                </a:solidFill>
              </a:rPr>
              <a:t>Factual and consistent.</a:t>
            </a:r>
          </a:p>
        </p:txBody>
      </p:sp>
    </p:spTree>
    <p:extLst>
      <p:ext uri="{BB962C8B-B14F-4D97-AF65-F5344CB8AC3E}">
        <p14:creationId xmlns:p14="http://schemas.microsoft.com/office/powerpoint/2010/main" val="18168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Supposed Contradictions</a:t>
            </a:r>
          </a:p>
          <a:p>
            <a:r>
              <a:rPr lang="en-US" sz="3200" dirty="0">
                <a:solidFill>
                  <a:schemeClr val="bg1"/>
                </a:solidFill>
              </a:rPr>
              <a:t>“In the testimony of witnesses before a court, nothing is more common than for apparent contradictions to arise between credible witnesses or between different statements off the same witness. In all such cases, it is considered entirely logical and legitimate for counsel to show that on some reasonable hypothesis the statements can be harmonized.” </a:t>
            </a:r>
            <a:r>
              <a:rPr lang="en-US" dirty="0">
                <a:solidFill>
                  <a:schemeClr val="bg1"/>
                </a:solidFill>
              </a:rPr>
              <a:t>(</a:t>
            </a:r>
            <a:r>
              <a:rPr lang="en-US" dirty="0" err="1">
                <a:solidFill>
                  <a:schemeClr val="bg1"/>
                </a:solidFill>
              </a:rPr>
              <a:t>McGgarvey</a:t>
            </a:r>
            <a:r>
              <a:rPr lang="en-US" dirty="0">
                <a:solidFill>
                  <a:schemeClr val="bg1"/>
                </a:solidFill>
              </a:rPr>
              <a:t>, J.W., Short Essays in Biblical Criticism, 303) </a:t>
            </a:r>
            <a:endParaRPr lang="en-US" sz="3200" dirty="0">
              <a:solidFill>
                <a:schemeClr val="bg1"/>
              </a:solidFill>
            </a:endParaRPr>
          </a:p>
          <a:p>
            <a:r>
              <a:rPr lang="en-US" sz="3200" dirty="0">
                <a:solidFill>
                  <a:schemeClr val="bg1"/>
                </a:solidFill>
              </a:rPr>
              <a:t>“A mere difference does not a contradiction make!” </a:t>
            </a:r>
          </a:p>
        </p:txBody>
      </p:sp>
    </p:spTree>
    <p:extLst>
      <p:ext uri="{BB962C8B-B14F-4D97-AF65-F5344CB8AC3E}">
        <p14:creationId xmlns:p14="http://schemas.microsoft.com/office/powerpoint/2010/main" val="26706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Supposed Contradictions</a:t>
            </a:r>
          </a:p>
          <a:p>
            <a:r>
              <a:rPr lang="en-US" sz="3600" dirty="0">
                <a:solidFill>
                  <a:schemeClr val="bg1"/>
                </a:solidFill>
              </a:rPr>
              <a:t>Time of Jesus’ trial and death:</a:t>
            </a:r>
          </a:p>
          <a:p>
            <a:pPr lvl="1">
              <a:buClr>
                <a:schemeClr val="bg1"/>
              </a:buClr>
            </a:pPr>
            <a:r>
              <a:rPr lang="en-US" sz="3600" dirty="0">
                <a:solidFill>
                  <a:srgbClr val="FFC000"/>
                </a:solidFill>
              </a:rPr>
              <a:t>Mark 15:25 </a:t>
            </a:r>
            <a:r>
              <a:rPr lang="en-US" sz="3600" dirty="0">
                <a:solidFill>
                  <a:schemeClr val="bg1"/>
                </a:solidFill>
              </a:rPr>
              <a:t>– crucified 3</a:t>
            </a:r>
            <a:r>
              <a:rPr lang="en-US" sz="3600" baseline="30000" dirty="0">
                <a:solidFill>
                  <a:schemeClr val="bg1"/>
                </a:solidFill>
              </a:rPr>
              <a:t>rd</a:t>
            </a:r>
            <a:r>
              <a:rPr lang="en-US" sz="3600" dirty="0">
                <a:solidFill>
                  <a:schemeClr val="bg1"/>
                </a:solidFill>
              </a:rPr>
              <a:t> hour.</a:t>
            </a:r>
          </a:p>
          <a:p>
            <a:pPr lvl="1">
              <a:buClr>
                <a:schemeClr val="bg1"/>
              </a:buClr>
            </a:pPr>
            <a:r>
              <a:rPr lang="en-US" sz="3600" dirty="0">
                <a:solidFill>
                  <a:srgbClr val="FFC000"/>
                </a:solidFill>
              </a:rPr>
              <a:t>John 19:14 </a:t>
            </a:r>
            <a:r>
              <a:rPr lang="en-US" sz="3600" dirty="0">
                <a:solidFill>
                  <a:schemeClr val="bg1"/>
                </a:solidFill>
              </a:rPr>
              <a:t>– being tried at the 6</a:t>
            </a:r>
            <a:r>
              <a:rPr lang="en-US" sz="3600" baseline="30000" dirty="0">
                <a:solidFill>
                  <a:schemeClr val="bg1"/>
                </a:solidFill>
              </a:rPr>
              <a:t>th</a:t>
            </a:r>
            <a:r>
              <a:rPr lang="en-US" sz="3600" dirty="0">
                <a:solidFill>
                  <a:schemeClr val="bg1"/>
                </a:solidFill>
              </a:rPr>
              <a:t> hour.</a:t>
            </a:r>
          </a:p>
          <a:p>
            <a:pPr lvl="1"/>
            <a:r>
              <a:rPr lang="en-US" sz="3600" dirty="0">
                <a:solidFill>
                  <a:schemeClr val="bg1"/>
                </a:solidFill>
              </a:rPr>
              <a:t>Contradiction? – NO! – Mark (Jewish time – first hour starting at 6AM); John (Roman time – first hour starting at 12AM)</a:t>
            </a:r>
          </a:p>
        </p:txBody>
      </p:sp>
    </p:spTree>
    <p:extLst>
      <p:ext uri="{BB962C8B-B14F-4D97-AF65-F5344CB8AC3E}">
        <p14:creationId xmlns:p14="http://schemas.microsoft.com/office/powerpoint/2010/main" val="12659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Supposed Contradictions</a:t>
            </a:r>
          </a:p>
          <a:p>
            <a:r>
              <a:rPr lang="en-US" sz="3600" dirty="0">
                <a:solidFill>
                  <a:schemeClr val="bg1"/>
                </a:solidFill>
              </a:rPr>
              <a:t>Contradiction and supplementation are not the same.</a:t>
            </a:r>
          </a:p>
          <a:p>
            <a:r>
              <a:rPr lang="en-US" sz="3600" dirty="0">
                <a:solidFill>
                  <a:schemeClr val="bg1"/>
                </a:solidFill>
              </a:rPr>
              <a:t>Healing of the blind men – </a:t>
            </a:r>
            <a:r>
              <a:rPr lang="en-US" sz="3600" dirty="0">
                <a:solidFill>
                  <a:srgbClr val="FFC000"/>
                </a:solidFill>
              </a:rPr>
              <a:t>Matthew 20:29-34;                Mark 10:46-52; Luke 18:35-43</a:t>
            </a:r>
          </a:p>
          <a:p>
            <a:pPr lvl="1">
              <a:buClr>
                <a:schemeClr val="bg1"/>
              </a:buClr>
            </a:pPr>
            <a:r>
              <a:rPr lang="en-US" sz="3600" dirty="0">
                <a:solidFill>
                  <a:schemeClr val="bg1"/>
                </a:solidFill>
              </a:rPr>
              <a:t>Matthew says 2 men, Mark mentions a name – not a contradiction, but supplementation.</a:t>
            </a:r>
          </a:p>
          <a:p>
            <a:pPr lvl="1">
              <a:buClr>
                <a:schemeClr val="bg1"/>
              </a:buClr>
            </a:pPr>
            <a:r>
              <a:rPr lang="en-US" sz="3600" dirty="0">
                <a:solidFill>
                  <a:schemeClr val="bg1"/>
                </a:solidFill>
              </a:rPr>
              <a:t>Going out of Jericho or coming near? – 2 </a:t>
            </a:r>
            <a:r>
              <a:rPr lang="en-US" sz="3600" dirty="0" err="1">
                <a:solidFill>
                  <a:schemeClr val="bg1"/>
                </a:solidFill>
              </a:rPr>
              <a:t>Jerichos</a:t>
            </a:r>
            <a:r>
              <a:rPr lang="en-US" sz="3600" dirty="0">
                <a:solidFill>
                  <a:schemeClr val="bg1"/>
                </a:solidFill>
              </a:rPr>
              <a:t> (antiquity and Herodian)</a:t>
            </a:r>
          </a:p>
        </p:txBody>
      </p:sp>
    </p:spTree>
    <p:extLst>
      <p:ext uri="{BB962C8B-B14F-4D97-AF65-F5344CB8AC3E}">
        <p14:creationId xmlns:p14="http://schemas.microsoft.com/office/powerpoint/2010/main" val="171162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Uniformity</a:t>
            </a:r>
          </a:p>
          <a:p>
            <a:r>
              <a:rPr lang="en-US" sz="3600" dirty="0">
                <a:solidFill>
                  <a:schemeClr val="bg1"/>
                </a:solidFill>
              </a:rPr>
              <a:t>Bible composition:</a:t>
            </a:r>
          </a:p>
          <a:p>
            <a:pPr marL="685800" lvl="3">
              <a:spcBef>
                <a:spcPts val="1000"/>
              </a:spcBef>
            </a:pPr>
            <a:r>
              <a:rPr lang="en-US" sz="2800" dirty="0">
                <a:solidFill>
                  <a:schemeClr val="bg1"/>
                </a:solidFill>
              </a:rPr>
              <a:t>Time – 1,600 years, 40 generations, 40 different authors</a:t>
            </a:r>
          </a:p>
          <a:p>
            <a:pPr marL="685800" lvl="3">
              <a:spcBef>
                <a:spcPts val="1000"/>
              </a:spcBef>
            </a:pPr>
            <a:r>
              <a:rPr lang="en-US" sz="2800" dirty="0">
                <a:solidFill>
                  <a:schemeClr val="bg1"/>
                </a:solidFill>
              </a:rPr>
              <a:t>3 continents – Asia, Africa, Europe</a:t>
            </a:r>
          </a:p>
          <a:p>
            <a:pPr marL="685800" lvl="3">
              <a:spcBef>
                <a:spcPts val="1000"/>
              </a:spcBef>
            </a:pPr>
            <a:r>
              <a:rPr lang="en-US" sz="2800" dirty="0">
                <a:solidFill>
                  <a:schemeClr val="bg1"/>
                </a:solidFill>
              </a:rPr>
              <a:t>3 languages – Hebrew, Aramaic, Greek</a:t>
            </a:r>
          </a:p>
          <a:p>
            <a:pPr marL="685800" lvl="3">
              <a:spcBef>
                <a:spcPts val="1000"/>
              </a:spcBef>
            </a:pPr>
            <a:r>
              <a:rPr lang="en-US" sz="2800" dirty="0">
                <a:solidFill>
                  <a:schemeClr val="bg1"/>
                </a:solidFill>
              </a:rPr>
              <a:t>Authors of different occupations – shepherd, military leader, king, herdsman, statesman, priest, cupbearer, scribe, physician, tax collector, fisherman, Rabbi/theologian.</a:t>
            </a:r>
          </a:p>
          <a:p>
            <a:pPr marL="685800" lvl="3">
              <a:spcBef>
                <a:spcPts val="1000"/>
              </a:spcBef>
            </a:pPr>
            <a:r>
              <a:rPr lang="en-US" sz="2800" dirty="0">
                <a:solidFill>
                  <a:schemeClr val="bg1"/>
                </a:solidFill>
              </a:rPr>
              <a:t>Genres – Law, poetry, history, narrative, biography, prophecy, apocalyptic, personal letters. </a:t>
            </a:r>
          </a:p>
        </p:txBody>
      </p:sp>
    </p:spTree>
    <p:extLst>
      <p:ext uri="{BB962C8B-B14F-4D97-AF65-F5344CB8AC3E}">
        <p14:creationId xmlns:p14="http://schemas.microsoft.com/office/powerpoint/2010/main" val="312285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Uniformity</a:t>
            </a:r>
          </a:p>
          <a:p>
            <a:r>
              <a:rPr lang="en-US" sz="3600" dirty="0">
                <a:solidFill>
                  <a:schemeClr val="bg1"/>
                </a:solidFill>
              </a:rPr>
              <a:t>Unity of purpose – </a:t>
            </a:r>
            <a:r>
              <a:rPr lang="en-US" sz="3600" dirty="0">
                <a:solidFill>
                  <a:srgbClr val="FFC000"/>
                </a:solidFill>
              </a:rPr>
              <a:t>Luke 24:27, 44; John 5:39-40</a:t>
            </a:r>
          </a:p>
          <a:p>
            <a:r>
              <a:rPr lang="en-US" sz="3200" dirty="0">
                <a:solidFill>
                  <a:schemeClr val="bg1"/>
                </a:solidFill>
              </a:rPr>
              <a:t>“For all that, the Bible is not simply an anthology. There is a unity which binds the whole together. An anthology is compiled by an anthologist, but no anthologist compiled the Bible. Somehow or other it grew in the course of these many centuries until at length it attained full stature as the Bible which we know. And it grew under the hand of him who makes all living things grow, ‘the Holy Spirit, the Lord and giver of life, who </a:t>
            </a:r>
            <a:r>
              <a:rPr lang="en-US" sz="3200" dirty="0" err="1">
                <a:solidFill>
                  <a:schemeClr val="bg1"/>
                </a:solidFill>
              </a:rPr>
              <a:t>spake</a:t>
            </a:r>
            <a:r>
              <a:rPr lang="en-US" sz="3200" dirty="0">
                <a:solidFill>
                  <a:schemeClr val="bg1"/>
                </a:solidFill>
              </a:rPr>
              <a:t> by the prophets.’” </a:t>
            </a:r>
            <a:r>
              <a:rPr lang="en-US" sz="2000" dirty="0">
                <a:solidFill>
                  <a:schemeClr val="bg1"/>
                </a:solidFill>
              </a:rPr>
              <a:t>(Bruce, F.F., </a:t>
            </a:r>
            <a:r>
              <a:rPr lang="en-US" sz="2000" i="1" dirty="0">
                <a:solidFill>
                  <a:schemeClr val="bg1"/>
                </a:solidFill>
              </a:rPr>
              <a:t>Books and the Parchments: The Original languages, Canon, Transmission, and How We Got Our English Bible</a:t>
            </a:r>
            <a:r>
              <a:rPr lang="en-US" sz="2000" dirty="0">
                <a:solidFill>
                  <a:schemeClr val="bg1"/>
                </a:solidFill>
              </a:rPr>
              <a:t>, e-book, Kingsley Books) </a:t>
            </a:r>
            <a:endParaRPr lang="en-US" sz="2800" dirty="0">
              <a:solidFill>
                <a:schemeClr val="bg1"/>
              </a:solidFill>
            </a:endParaRPr>
          </a:p>
        </p:txBody>
      </p:sp>
    </p:spTree>
    <p:extLst>
      <p:ext uri="{BB962C8B-B14F-4D97-AF65-F5344CB8AC3E}">
        <p14:creationId xmlns:p14="http://schemas.microsoft.com/office/powerpoint/2010/main" val="131838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8242A59C-81DA-79D0-F95B-CB727516C8C2}"/>
              </a:ext>
            </a:extLst>
          </p:cNvPr>
          <p:cNvPicPr>
            <a:picLocks noChangeAspect="1"/>
          </p:cNvPicPr>
          <p:nvPr/>
        </p:nvPicPr>
        <p:blipFill>
          <a:blip r:embed="rId2"/>
          <a:stretch>
            <a:fillRect/>
          </a:stretch>
        </p:blipFill>
        <p:spPr>
          <a:xfrm>
            <a:off x="-144569" y="-200356"/>
            <a:ext cx="9203297" cy="2580003"/>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Autofit/>
          </a:bodyPr>
          <a:lstStyle/>
          <a:p>
            <a:pPr marL="0" indent="0">
              <a:buNone/>
            </a:pPr>
            <a:r>
              <a:rPr lang="en-US" sz="4000" b="1" dirty="0">
                <a:solidFill>
                  <a:schemeClr val="bg1"/>
                </a:solidFill>
              </a:rPr>
              <a:t>Candor</a:t>
            </a:r>
          </a:p>
          <a:p>
            <a:r>
              <a:rPr lang="en-US" sz="3600" dirty="0">
                <a:solidFill>
                  <a:schemeClr val="bg1"/>
                </a:solidFill>
              </a:rPr>
              <a:t>Entirety is truth – </a:t>
            </a:r>
            <a:r>
              <a:rPr lang="en-US" sz="3600" dirty="0">
                <a:solidFill>
                  <a:srgbClr val="FFC000"/>
                </a:solidFill>
              </a:rPr>
              <a:t>Psalm 119:160</a:t>
            </a:r>
          </a:p>
          <a:p>
            <a:pPr lvl="1">
              <a:buClr>
                <a:schemeClr val="bg1"/>
              </a:buClr>
            </a:pPr>
            <a:r>
              <a:rPr lang="en-US" sz="3600" dirty="0">
                <a:solidFill>
                  <a:srgbClr val="FFC000"/>
                </a:solidFill>
              </a:rPr>
              <a:t>Psalm 19:7-9; Galatians 5:23 </a:t>
            </a:r>
            <a:r>
              <a:rPr lang="en-US" sz="3600" dirty="0">
                <a:solidFill>
                  <a:schemeClr val="bg1"/>
                </a:solidFill>
              </a:rPr>
              <a:t>– Perfection, righteousness, high standards of morality throughout.</a:t>
            </a:r>
          </a:p>
          <a:p>
            <a:r>
              <a:rPr lang="en-US" sz="3600" dirty="0">
                <a:solidFill>
                  <a:schemeClr val="bg1"/>
                </a:solidFill>
              </a:rPr>
              <a:t>The author is no respecter of persons – </a:t>
            </a:r>
            <a:r>
              <a:rPr lang="en-US" sz="3600" dirty="0">
                <a:solidFill>
                  <a:srgbClr val="FFC000"/>
                </a:solidFill>
              </a:rPr>
              <a:t>Romans 2:11</a:t>
            </a:r>
          </a:p>
          <a:p>
            <a:pPr lvl="1"/>
            <a:r>
              <a:rPr lang="en-US" sz="3600" dirty="0">
                <a:solidFill>
                  <a:schemeClr val="bg1"/>
                </a:solidFill>
              </a:rPr>
              <a:t>Consistency of criticism – David (</a:t>
            </a:r>
            <a:r>
              <a:rPr lang="en-US" sz="3600" dirty="0">
                <a:solidFill>
                  <a:srgbClr val="FFC000"/>
                </a:solidFill>
              </a:rPr>
              <a:t>Acts 13:22;                     2 Sam. 12:9</a:t>
            </a:r>
            <a:r>
              <a:rPr lang="en-US" sz="3600" dirty="0">
                <a:solidFill>
                  <a:schemeClr val="bg1"/>
                </a:solidFill>
              </a:rPr>
              <a:t>), Israel (</a:t>
            </a:r>
            <a:r>
              <a:rPr lang="en-US" sz="3600" dirty="0">
                <a:solidFill>
                  <a:srgbClr val="FFC000"/>
                </a:solidFill>
              </a:rPr>
              <a:t>Rom. 3:9-20</a:t>
            </a:r>
            <a:r>
              <a:rPr lang="en-US" sz="3600" dirty="0">
                <a:solidFill>
                  <a:schemeClr val="bg1"/>
                </a:solidFill>
              </a:rPr>
              <a:t>), Peter (</a:t>
            </a:r>
            <a:r>
              <a:rPr lang="en-US" sz="3600" dirty="0">
                <a:solidFill>
                  <a:srgbClr val="FFC000"/>
                </a:solidFill>
              </a:rPr>
              <a:t>1 Pet. 5:1;     Gal. 2:11-14</a:t>
            </a:r>
            <a:r>
              <a:rPr lang="en-US" sz="3600" dirty="0">
                <a:solidFill>
                  <a:schemeClr val="bg1"/>
                </a:solidFill>
              </a:rPr>
              <a:t>), Congregations (</a:t>
            </a:r>
            <a:r>
              <a:rPr lang="en-US" sz="3600" dirty="0">
                <a:solidFill>
                  <a:srgbClr val="FFC000"/>
                </a:solidFill>
              </a:rPr>
              <a:t>1 Cor. 5:1-2</a:t>
            </a:r>
            <a:r>
              <a:rPr lang="en-US" sz="3600" dirty="0">
                <a:solidFill>
                  <a:schemeClr val="bg1"/>
                </a:solidFill>
              </a:rPr>
              <a:t>), etc.</a:t>
            </a:r>
            <a:endParaRPr lang="en-US" sz="2800" dirty="0">
              <a:solidFill>
                <a:schemeClr val="bg1"/>
              </a:solidFill>
            </a:endParaRPr>
          </a:p>
        </p:txBody>
      </p:sp>
    </p:spTree>
    <p:extLst>
      <p:ext uri="{BB962C8B-B14F-4D97-AF65-F5344CB8AC3E}">
        <p14:creationId xmlns:p14="http://schemas.microsoft.com/office/powerpoint/2010/main" val="323807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1202</Words>
  <Application>Microsoft Macintosh PowerPoint</Application>
  <PresentationFormat>Widescreen</PresentationFormat>
  <Paragraphs>90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9</cp:revision>
  <dcterms:created xsi:type="dcterms:W3CDTF">2023-04-26T21:48:03Z</dcterms:created>
  <dcterms:modified xsi:type="dcterms:W3CDTF">2023-05-07T00:43:08Z</dcterms:modified>
</cp:coreProperties>
</file>