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0" r:id="rId5"/>
    <p:sldId id="261" r:id="rId6"/>
    <p:sldId id="262" r:id="rId7"/>
    <p:sldId id="270" r:id="rId8"/>
    <p:sldId id="263" r:id="rId9"/>
    <p:sldId id="259"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9"/>
  </p:normalViewPr>
  <p:slideViewPr>
    <p:cSldViewPr snapToGrid="0">
      <p:cViewPr varScale="1">
        <p:scale>
          <a:sx n="88" d="100"/>
          <a:sy n="88" d="100"/>
        </p:scale>
        <p:origin x="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288A-4BF1-CDBA-BA5B-A6A648A93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C863-FE62-B423-8385-3A9F49EA5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523F2-E5B8-CD12-B195-3ED672B71E16}"/>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5" name="Footer Placeholder 4">
            <a:extLst>
              <a:ext uri="{FF2B5EF4-FFF2-40B4-BE49-F238E27FC236}">
                <a16:creationId xmlns:a16="http://schemas.microsoft.com/office/drawing/2014/main" id="{37E1FB92-FD6E-906E-EB74-5BFC5674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50BA-DE3F-F5FD-6C8A-E0379EF7F16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5955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3D3-6A40-3EE7-13A3-CC2BC529A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1C76F-A47E-0C8B-6201-2F7FB35F1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7C3B-4284-4155-1086-FC3F85A8C54C}"/>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5" name="Footer Placeholder 4">
            <a:extLst>
              <a:ext uri="{FF2B5EF4-FFF2-40B4-BE49-F238E27FC236}">
                <a16:creationId xmlns:a16="http://schemas.microsoft.com/office/drawing/2014/main" id="{61A61E08-04B6-C6B6-1BAF-B5D8702E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4AC6-D983-AFE0-070F-91171A3967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997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6C759-DEAA-1B38-50CF-5A7051561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36B6-7CE7-A9CB-0681-330875C7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AE4B-376B-04A0-8570-BCC88294B003}"/>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5" name="Footer Placeholder 4">
            <a:extLst>
              <a:ext uri="{FF2B5EF4-FFF2-40B4-BE49-F238E27FC236}">
                <a16:creationId xmlns:a16="http://schemas.microsoft.com/office/drawing/2014/main" id="{28DF2EFB-1401-9904-168F-38DA9522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A80D0-9CF7-9401-FB0D-4845871CDA9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0367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0088-CF36-F28F-4883-73A4842F8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FF6B7-DDF0-F655-B970-0385A37C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D321C-7A2F-AFBE-C382-F530BB7EB6EE}"/>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5" name="Footer Placeholder 4">
            <a:extLst>
              <a:ext uri="{FF2B5EF4-FFF2-40B4-BE49-F238E27FC236}">
                <a16:creationId xmlns:a16="http://schemas.microsoft.com/office/drawing/2014/main" id="{ED5409D0-4584-16E0-E7EC-BD76F224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4F2E-2187-875A-1FA7-B3E8A98F06E7}"/>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0027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B12-1270-7838-B7E8-F4124ABE4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2181-6479-BAE2-AE47-FA4EDB248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638AD-EA3A-1F81-7C0B-73C87EC755EB}"/>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5" name="Footer Placeholder 4">
            <a:extLst>
              <a:ext uri="{FF2B5EF4-FFF2-40B4-BE49-F238E27FC236}">
                <a16:creationId xmlns:a16="http://schemas.microsoft.com/office/drawing/2014/main" id="{742F41B7-FC39-ADD7-A72A-39305CC7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C100-6867-D38E-3B50-B57128855D8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247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65FD-15B8-DA59-B3CF-8E0DDA4D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932D1-50F7-A29D-8C14-0962C2A32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65919-311C-484E-D590-4FD0411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AE9-93AA-14DA-D956-2BB56249E151}"/>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6" name="Footer Placeholder 5">
            <a:extLst>
              <a:ext uri="{FF2B5EF4-FFF2-40B4-BE49-F238E27FC236}">
                <a16:creationId xmlns:a16="http://schemas.microsoft.com/office/drawing/2014/main" id="{7235D093-8F61-8F36-7E78-DBA0302B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4DE6-1795-5287-86B2-FC9F626534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13278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70FE-99F4-1203-7C31-5754F70DE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889B-6D05-871D-F981-BC27331D5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0F0CD-00A8-75EA-C1D3-094D8CEAA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1D22-9A24-AB1E-D163-E22C27F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87A45-696A-4176-4E96-F9B5FBDD1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3AAB-3581-5412-0BFC-A60B115A1144}"/>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8" name="Footer Placeholder 7">
            <a:extLst>
              <a:ext uri="{FF2B5EF4-FFF2-40B4-BE49-F238E27FC236}">
                <a16:creationId xmlns:a16="http://schemas.microsoft.com/office/drawing/2014/main" id="{EA22CA08-5E20-8B9D-BC11-0E622EC7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F10FA-D8B4-049F-A39A-430714D8AB44}"/>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753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8FF1-24EE-B0EA-ED89-DF4F45B17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6A5A6-9F5E-6897-37A8-143FCCE3CFEE}"/>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4" name="Footer Placeholder 3">
            <a:extLst>
              <a:ext uri="{FF2B5EF4-FFF2-40B4-BE49-F238E27FC236}">
                <a16:creationId xmlns:a16="http://schemas.microsoft.com/office/drawing/2014/main" id="{706B8EE0-955E-74F9-B02A-C5F956350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E4196-4F2A-EEC2-2CB6-D15B96C1762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370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F5DE-5FC6-0815-0989-A61713B7956D}"/>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3" name="Footer Placeholder 2">
            <a:extLst>
              <a:ext uri="{FF2B5EF4-FFF2-40B4-BE49-F238E27FC236}">
                <a16:creationId xmlns:a16="http://schemas.microsoft.com/office/drawing/2014/main" id="{F0B57EAB-4FFD-3246-4147-220958FC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1E19A-FC4F-688D-487C-BE57DFB078BA}"/>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98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FC7D-7A82-9864-FB64-3F34919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4134C-8A2F-06F1-7ED8-100E6837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C69C6-03E8-F383-B787-ABB7797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C465-EBFF-E098-CAF8-86AC8057935C}"/>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6" name="Footer Placeholder 5">
            <a:extLst>
              <a:ext uri="{FF2B5EF4-FFF2-40B4-BE49-F238E27FC236}">
                <a16:creationId xmlns:a16="http://schemas.microsoft.com/office/drawing/2014/main" id="{28DE7241-1D59-B429-2252-27CE299C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DA4-E65C-F3E2-AF2C-CEDAE04FC1A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5697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6181-8D5B-4F3C-4376-3F16CDFE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A037C-89EB-9E2A-3BA4-BBC29DA28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754FD-18CC-28ED-093E-5E3C3C94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82629-6D53-97DA-C349-F95E125BFCDF}"/>
              </a:ext>
            </a:extLst>
          </p:cNvPr>
          <p:cNvSpPr>
            <a:spLocks noGrp="1"/>
          </p:cNvSpPr>
          <p:nvPr>
            <p:ph type="dt" sz="half" idx="10"/>
          </p:nvPr>
        </p:nvSpPr>
        <p:spPr/>
        <p:txBody>
          <a:bodyPr/>
          <a:lstStyle/>
          <a:p>
            <a:fld id="{E9B1C2ED-7EFE-5F4F-97F0-0FBB682BF37C}" type="datetimeFigureOut">
              <a:rPr lang="en-US" smtClean="0"/>
              <a:t>5/27/23</a:t>
            </a:fld>
            <a:endParaRPr lang="en-US"/>
          </a:p>
        </p:txBody>
      </p:sp>
      <p:sp>
        <p:nvSpPr>
          <p:cNvPr id="6" name="Footer Placeholder 5">
            <a:extLst>
              <a:ext uri="{FF2B5EF4-FFF2-40B4-BE49-F238E27FC236}">
                <a16:creationId xmlns:a16="http://schemas.microsoft.com/office/drawing/2014/main" id="{05A4F227-8864-4F58-019F-C0487912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EDD4D-9D72-1405-876E-961CC49EDE8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26817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853E6-9764-4C5D-F9D5-D4E6B710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94BF1-6A8A-0BB4-77A3-0ED5FE11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43F4-2DCE-5766-DCE7-C0412C47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C2ED-7EFE-5F4F-97F0-0FBB682BF37C}" type="datetimeFigureOut">
              <a:rPr lang="en-US" smtClean="0"/>
              <a:t>5/27/23</a:t>
            </a:fld>
            <a:endParaRPr lang="en-US"/>
          </a:p>
        </p:txBody>
      </p:sp>
      <p:sp>
        <p:nvSpPr>
          <p:cNvPr id="5" name="Footer Placeholder 4">
            <a:extLst>
              <a:ext uri="{FF2B5EF4-FFF2-40B4-BE49-F238E27FC236}">
                <a16:creationId xmlns:a16="http://schemas.microsoft.com/office/drawing/2014/main" id="{887B09E5-9BD4-E59A-2F43-F826808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D2786-D778-63FC-D9AC-0AF823671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DC5F-35F6-A449-B9F6-B10E8C1C837D}" type="slidenum">
              <a:rPr lang="en-US" smtClean="0"/>
              <a:t>‹#›</a:t>
            </a:fld>
            <a:endParaRPr lang="en-US"/>
          </a:p>
        </p:txBody>
      </p:sp>
    </p:spTree>
    <p:extLst>
      <p:ext uri="{BB962C8B-B14F-4D97-AF65-F5344CB8AC3E}">
        <p14:creationId xmlns:p14="http://schemas.microsoft.com/office/powerpoint/2010/main" val="41528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606-1B00-53AF-0026-61DE8A8EA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BA94D-158B-C5B1-03D8-E7073591D9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6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Old Testament and Jesus</a:t>
            </a:r>
          </a:p>
          <a:p>
            <a:r>
              <a:rPr lang="en-US" sz="3600" dirty="0">
                <a:solidFill>
                  <a:schemeClr val="bg1"/>
                </a:solidFill>
              </a:rPr>
              <a:t>Jesus’ view of the OT – </a:t>
            </a:r>
            <a:r>
              <a:rPr lang="en-US" sz="3600" dirty="0">
                <a:solidFill>
                  <a:srgbClr val="FFC000"/>
                </a:solidFill>
              </a:rPr>
              <a:t>John 10:35; Luke 24:44; Matthew 22:9; 2 Timothy 3:16</a:t>
            </a:r>
          </a:p>
          <a:p>
            <a:r>
              <a:rPr lang="en-US" sz="3600" dirty="0">
                <a:solidFill>
                  <a:schemeClr val="bg1"/>
                </a:solidFill>
              </a:rPr>
              <a:t>Jesus’ references to OT – </a:t>
            </a:r>
            <a:r>
              <a:rPr lang="en-US" sz="3600" dirty="0">
                <a:solidFill>
                  <a:srgbClr val="FFC000"/>
                </a:solidFill>
              </a:rPr>
              <a:t>Matthew 19:4; 23:35; Luke 17:27; 20:37; Matthew 12:40, 42; 24:15</a:t>
            </a:r>
            <a:endParaRPr lang="en-US" dirty="0">
              <a:solidFill>
                <a:srgbClr val="FFC000"/>
              </a:solidFill>
            </a:endParaRPr>
          </a:p>
        </p:txBody>
      </p:sp>
    </p:spTree>
    <p:extLst>
      <p:ext uri="{BB962C8B-B14F-4D97-AF65-F5344CB8AC3E}">
        <p14:creationId xmlns:p14="http://schemas.microsoft.com/office/powerpoint/2010/main" val="3365473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Old Testament and Jesus</a:t>
            </a:r>
          </a:p>
          <a:p>
            <a:r>
              <a:rPr lang="en-US" dirty="0">
                <a:solidFill>
                  <a:schemeClr val="bg1"/>
                </a:solidFill>
              </a:rPr>
              <a:t>“Jesus is not only the key to the divine nature of the Old Testament, He is also the key to the extent of the Old Testament. The ‘extent’ of the Old Testament refers to the question of which books belong in it.” </a:t>
            </a:r>
            <a:r>
              <a:rPr lang="en-US" sz="2000" dirty="0">
                <a:solidFill>
                  <a:schemeClr val="bg1"/>
                </a:solidFill>
              </a:rPr>
              <a:t>(Norman L. Geisler) </a:t>
            </a:r>
          </a:p>
          <a:p>
            <a:pPr>
              <a:buClr>
                <a:schemeClr val="bg1"/>
              </a:buClr>
            </a:pPr>
            <a:r>
              <a:rPr lang="en-US" sz="3600" dirty="0">
                <a:solidFill>
                  <a:srgbClr val="FFC000"/>
                </a:solidFill>
              </a:rPr>
              <a:t>Luke 24:44 </a:t>
            </a:r>
            <a:r>
              <a:rPr lang="en-US" sz="3600" dirty="0">
                <a:solidFill>
                  <a:schemeClr val="bg1"/>
                </a:solidFill>
              </a:rPr>
              <a:t>– law, prophets, psalms = entire OT</a:t>
            </a:r>
          </a:p>
          <a:p>
            <a:pPr lvl="1"/>
            <a:r>
              <a:rPr lang="en-US" sz="3200" dirty="0">
                <a:solidFill>
                  <a:schemeClr val="bg1"/>
                </a:solidFill>
              </a:rPr>
              <a:t>Apocrypha – Jews didn’t include them (</a:t>
            </a:r>
            <a:r>
              <a:rPr lang="en-US" sz="3200" dirty="0">
                <a:solidFill>
                  <a:srgbClr val="FFC000"/>
                </a:solidFill>
              </a:rPr>
              <a:t>cf. Romans 3:2</a:t>
            </a:r>
            <a:r>
              <a:rPr lang="en-US" sz="3200" dirty="0">
                <a:solidFill>
                  <a:schemeClr val="bg1"/>
                </a:solidFill>
              </a:rPr>
              <a:t>); Jesus never alluded to them or quoted them.</a:t>
            </a:r>
          </a:p>
          <a:p>
            <a:pPr lvl="1"/>
            <a:r>
              <a:rPr lang="en-US" sz="3200" dirty="0">
                <a:solidFill>
                  <a:schemeClr val="bg1"/>
                </a:solidFill>
              </a:rPr>
              <a:t>Jesus quoted 24 of 39 OT books. NT quotes from all but 5.</a:t>
            </a:r>
            <a:endParaRPr lang="en-US" sz="3200" dirty="0">
              <a:solidFill>
                <a:srgbClr val="FFC000"/>
              </a:solidFill>
            </a:endParaRPr>
          </a:p>
        </p:txBody>
      </p:sp>
    </p:spTree>
    <p:extLst>
      <p:ext uri="{BB962C8B-B14F-4D97-AF65-F5344CB8AC3E}">
        <p14:creationId xmlns:p14="http://schemas.microsoft.com/office/powerpoint/2010/main" val="3841343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New Testament and Jesus</a:t>
            </a:r>
          </a:p>
          <a:p>
            <a:r>
              <a:rPr lang="en-US" sz="3600" dirty="0">
                <a:solidFill>
                  <a:schemeClr val="bg1"/>
                </a:solidFill>
              </a:rPr>
              <a:t>"he [Jesus] who accredited the Old Testament retrospectively accredited the New Testament prospectively.” (F.F. Bruce)</a:t>
            </a:r>
          </a:p>
          <a:p>
            <a:r>
              <a:rPr lang="en-US" sz="3600" dirty="0">
                <a:solidFill>
                  <a:schemeClr val="bg1"/>
                </a:solidFill>
              </a:rPr>
              <a:t>Process of Revelation and Confirmation – </a:t>
            </a:r>
            <a:r>
              <a:rPr lang="en-US" sz="3600" dirty="0">
                <a:solidFill>
                  <a:srgbClr val="FFC000"/>
                </a:solidFill>
              </a:rPr>
              <a:t>Hebrews 2:1-4</a:t>
            </a:r>
          </a:p>
          <a:p>
            <a:r>
              <a:rPr lang="en-US" sz="3600" dirty="0">
                <a:solidFill>
                  <a:schemeClr val="bg1"/>
                </a:solidFill>
              </a:rPr>
              <a:t>Jesus’ prospective accreditation of the New Testament – </a:t>
            </a:r>
            <a:r>
              <a:rPr lang="en-US" sz="3600" dirty="0">
                <a:solidFill>
                  <a:srgbClr val="FFC000"/>
                </a:solidFill>
              </a:rPr>
              <a:t>Ephesians 2:20; 3:3-5; Acts 1:1; Matthew 28:20;            John 14:16-18, 25-26; 15:26-27; 16:12-15</a:t>
            </a:r>
          </a:p>
        </p:txBody>
      </p:sp>
    </p:spTree>
    <p:extLst>
      <p:ext uri="{BB962C8B-B14F-4D97-AF65-F5344CB8AC3E}">
        <p14:creationId xmlns:p14="http://schemas.microsoft.com/office/powerpoint/2010/main" val="2276119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New Testament and Jesus</a:t>
            </a:r>
          </a:p>
          <a:p>
            <a:r>
              <a:rPr lang="en-US" sz="3600" dirty="0">
                <a:solidFill>
                  <a:schemeClr val="bg1"/>
                </a:solidFill>
              </a:rPr>
              <a:t>"he [Jesus] who accredited the Old Testament retrospectively accredited the New Testament prospectively.” (F.F. Bruce)</a:t>
            </a:r>
          </a:p>
          <a:p>
            <a:r>
              <a:rPr lang="en-US" sz="3600" dirty="0">
                <a:solidFill>
                  <a:schemeClr val="bg1"/>
                </a:solidFill>
              </a:rPr>
              <a:t>Revelation and confirmation of the New Testament of Jesus Christ by the Holy Spirit – </a:t>
            </a:r>
            <a:r>
              <a:rPr lang="en-US" sz="3600" dirty="0">
                <a:solidFill>
                  <a:srgbClr val="FFC000"/>
                </a:solidFill>
              </a:rPr>
              <a:t>Luke 24:46-49;              Mark 16:15-18; Matthew 28:18-20; 2 Corinthians 12:12;     1 Corinthians 14:37; 2 Thessalonians 2:15; 2 Peter 3:16; Colossians 4:16</a:t>
            </a:r>
          </a:p>
        </p:txBody>
      </p:sp>
    </p:spTree>
    <p:extLst>
      <p:ext uri="{BB962C8B-B14F-4D97-AF65-F5344CB8AC3E}">
        <p14:creationId xmlns:p14="http://schemas.microsoft.com/office/powerpoint/2010/main" val="1395331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New Testament and Jesus</a:t>
            </a:r>
          </a:p>
          <a:p>
            <a:r>
              <a:rPr lang="en-US" sz="3600" dirty="0">
                <a:solidFill>
                  <a:schemeClr val="bg1"/>
                </a:solidFill>
              </a:rPr>
              <a:t>"he [Jesus] who accredited the Old Testament retrospectively accredited the New Testament prospectively.” (F.F. Bruce)</a:t>
            </a:r>
          </a:p>
          <a:p>
            <a:r>
              <a:rPr lang="en-US" sz="3600" dirty="0">
                <a:solidFill>
                  <a:schemeClr val="bg1"/>
                </a:solidFill>
              </a:rPr>
              <a:t>Indisputable miraculous evidence confirmed these writings as the Holy Scripture of God.</a:t>
            </a:r>
          </a:p>
          <a:p>
            <a:pPr lvl="1"/>
            <a:r>
              <a:rPr lang="en-US" sz="3600" dirty="0">
                <a:solidFill>
                  <a:schemeClr val="bg1"/>
                </a:solidFill>
              </a:rPr>
              <a:t>God’s providence guided the preservation of these confirmed texts throughout time.</a:t>
            </a:r>
            <a:endParaRPr lang="en-US" sz="3600" dirty="0">
              <a:solidFill>
                <a:srgbClr val="FFC000"/>
              </a:solidFill>
            </a:endParaRPr>
          </a:p>
        </p:txBody>
      </p:sp>
    </p:spTree>
    <p:extLst>
      <p:ext uri="{BB962C8B-B14F-4D97-AF65-F5344CB8AC3E}">
        <p14:creationId xmlns:p14="http://schemas.microsoft.com/office/powerpoint/2010/main" val="3084258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1967306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243898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lnSpcReduction="10000"/>
          </a:bodyPr>
          <a:lstStyle/>
          <a:p>
            <a:pPr marL="0" indent="0">
              <a:buNone/>
            </a:pPr>
            <a:r>
              <a:rPr lang="en-US" sz="4000" b="1" dirty="0">
                <a:solidFill>
                  <a:schemeClr val="bg1"/>
                </a:solidFill>
              </a:rPr>
              <a:t>What is providence?</a:t>
            </a:r>
          </a:p>
          <a:p>
            <a:r>
              <a:rPr lang="en-US" sz="3600" b="1" dirty="0">
                <a:solidFill>
                  <a:schemeClr val="bg1"/>
                </a:solidFill>
              </a:rPr>
              <a:t>Providence</a:t>
            </a:r>
            <a:r>
              <a:rPr lang="en-US" sz="3600" dirty="0">
                <a:solidFill>
                  <a:schemeClr val="bg1"/>
                </a:solidFill>
              </a:rPr>
              <a:t> – from Latin </a:t>
            </a:r>
            <a:r>
              <a:rPr lang="en-US" sz="3600" i="1" dirty="0" err="1">
                <a:solidFill>
                  <a:schemeClr val="bg1"/>
                </a:solidFill>
              </a:rPr>
              <a:t>providentia</a:t>
            </a:r>
            <a:r>
              <a:rPr lang="en-US" sz="3600" dirty="0">
                <a:solidFill>
                  <a:schemeClr val="bg1"/>
                </a:solidFill>
              </a:rPr>
              <a:t>, from </a:t>
            </a:r>
            <a:r>
              <a:rPr lang="en-US" sz="3600" i="1" dirty="0" err="1">
                <a:solidFill>
                  <a:schemeClr val="bg1"/>
                </a:solidFill>
              </a:rPr>
              <a:t>providere</a:t>
            </a:r>
            <a:r>
              <a:rPr lang="en-US" sz="3600" dirty="0">
                <a:solidFill>
                  <a:schemeClr val="bg1"/>
                </a:solidFill>
              </a:rPr>
              <a:t> ‘foresee, attend to’ (New Oxford American Dictionary)</a:t>
            </a:r>
          </a:p>
          <a:p>
            <a:pPr lvl="1"/>
            <a:r>
              <a:rPr lang="en-US" sz="3600" dirty="0">
                <a:solidFill>
                  <a:schemeClr val="bg1"/>
                </a:solidFill>
              </a:rPr>
              <a:t>“the protective care of God or of nature as a spiritual power; timely preparation for future eventualities” (ibid.)</a:t>
            </a:r>
          </a:p>
          <a:p>
            <a:r>
              <a:rPr lang="en-US" sz="3600" dirty="0">
                <a:solidFill>
                  <a:schemeClr val="bg1"/>
                </a:solidFill>
              </a:rPr>
              <a:t>NT – </a:t>
            </a:r>
            <a:r>
              <a:rPr lang="en-US" sz="3600" dirty="0">
                <a:solidFill>
                  <a:srgbClr val="FFC000"/>
                </a:solidFill>
              </a:rPr>
              <a:t>Acts 24:2 </a:t>
            </a:r>
            <a:r>
              <a:rPr lang="en-US" sz="3600" dirty="0">
                <a:solidFill>
                  <a:schemeClr val="bg1"/>
                </a:solidFill>
              </a:rPr>
              <a:t>– </a:t>
            </a:r>
            <a:r>
              <a:rPr lang="en-US" sz="3600" i="1" dirty="0">
                <a:solidFill>
                  <a:schemeClr val="bg1"/>
                </a:solidFill>
              </a:rPr>
              <a:t>“providence” </a:t>
            </a:r>
            <a:r>
              <a:rPr lang="en-US" sz="3600" dirty="0">
                <a:solidFill>
                  <a:schemeClr val="bg1"/>
                </a:solidFill>
              </a:rPr>
              <a:t>(KJV, ASV, NASB)</a:t>
            </a:r>
          </a:p>
          <a:p>
            <a:pPr lvl="1"/>
            <a:r>
              <a:rPr lang="en-US" sz="3600" i="1" dirty="0">
                <a:solidFill>
                  <a:schemeClr val="bg1"/>
                </a:solidFill>
              </a:rPr>
              <a:t>Pronoia</a:t>
            </a:r>
            <a:r>
              <a:rPr lang="en-US" sz="3600" dirty="0">
                <a:solidFill>
                  <a:schemeClr val="bg1"/>
                </a:solidFill>
              </a:rPr>
              <a:t> – forethought, i.e. provident care or supply (STRONG); thoughtful planning to meet a need, forethought, foresight, providence (BDAG) </a:t>
            </a: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18168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charRg st="20" end="126"/>
                                            </p:txEl>
                                          </p:spTgt>
                                        </p:tgtEl>
                                        <p:attrNameLst>
                                          <p:attrName>style.visibility</p:attrName>
                                        </p:attrNameLst>
                                      </p:cBhvr>
                                      <p:to>
                                        <p:strVal val="visible"/>
                                      </p:to>
                                    </p:set>
                                    <p:animEffect transition="in" filter="fade">
                                      <p:cBhvr>
                                        <p:cTn id="12" dur="1000"/>
                                        <p:tgtEl>
                                          <p:spTgt spid="3">
                                            <p:txEl>
                                              <p:charRg st="20" end="126"/>
                                            </p:txEl>
                                          </p:spTgt>
                                        </p:tgtEl>
                                      </p:cBhvr>
                                    </p:animEffect>
                                    <p:anim calcmode="lin" valueType="num">
                                      <p:cBhvr>
                                        <p:cTn id="13" dur="1000" fill="hold"/>
                                        <p:tgtEl>
                                          <p:spTgt spid="3">
                                            <p:txEl>
                                              <p:charRg st="20" end="12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charRg st="20" end="12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charRg st="126" end="242"/>
                                            </p:txEl>
                                          </p:spTgt>
                                        </p:tgtEl>
                                        <p:attrNameLst>
                                          <p:attrName>style.visibility</p:attrName>
                                        </p:attrNameLst>
                                      </p:cBhvr>
                                      <p:to>
                                        <p:strVal val="visible"/>
                                      </p:to>
                                    </p:set>
                                    <p:animEffect transition="in" filter="fade">
                                      <p:cBhvr>
                                        <p:cTn id="19" dur="1000"/>
                                        <p:tgtEl>
                                          <p:spTgt spid="3">
                                            <p:txEl>
                                              <p:charRg st="126" end="242"/>
                                            </p:txEl>
                                          </p:spTgt>
                                        </p:tgtEl>
                                      </p:cBhvr>
                                    </p:animEffect>
                                    <p:anim calcmode="lin" valueType="num">
                                      <p:cBhvr>
                                        <p:cTn id="20" dur="1000" fill="hold"/>
                                        <p:tgtEl>
                                          <p:spTgt spid="3">
                                            <p:txEl>
                                              <p:charRg st="126" end="24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charRg st="126" end="24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charRg st="289" end="431"/>
                                            </p:txEl>
                                          </p:spTgt>
                                        </p:tgtEl>
                                        <p:attrNameLst>
                                          <p:attrName>style.visibility</p:attrName>
                                        </p:attrNameLst>
                                      </p:cBhvr>
                                      <p:to>
                                        <p:strVal val="visible"/>
                                      </p:to>
                                    </p:set>
                                    <p:animEffect transition="in" filter="fade">
                                      <p:cBhvr>
                                        <p:cTn id="31" dur="1000"/>
                                        <p:tgtEl>
                                          <p:spTgt spid="3">
                                            <p:txEl>
                                              <p:charRg st="289" end="431"/>
                                            </p:txEl>
                                          </p:spTgt>
                                        </p:tgtEl>
                                      </p:cBhvr>
                                    </p:animEffect>
                                    <p:anim calcmode="lin" valueType="num">
                                      <p:cBhvr>
                                        <p:cTn id="32" dur="1000" fill="hold"/>
                                        <p:tgtEl>
                                          <p:spTgt spid="3">
                                            <p:txEl>
                                              <p:charRg st="289" end="43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charRg st="289" end="43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What is providence?</a:t>
            </a:r>
          </a:p>
          <a:p>
            <a:r>
              <a:rPr lang="en-US" sz="3600" dirty="0">
                <a:solidFill>
                  <a:schemeClr val="bg1"/>
                </a:solidFill>
              </a:rPr>
              <a:t>“When applied to God, the word means His foresight and forethought in creating the universe whereby He could be in control and carry out His purpose to its ultimate consummation.” </a:t>
            </a:r>
            <a:r>
              <a:rPr lang="en-US" sz="2400" dirty="0">
                <a:solidFill>
                  <a:schemeClr val="bg1"/>
                </a:solidFill>
              </a:rPr>
              <a:t>(Hailey, Homer, </a:t>
            </a:r>
            <a:r>
              <a:rPr lang="en-US" sz="2400" i="1" dirty="0">
                <a:solidFill>
                  <a:schemeClr val="bg1"/>
                </a:solidFill>
              </a:rPr>
              <a:t>Prayer and Providence</a:t>
            </a:r>
            <a:r>
              <a:rPr lang="en-US" sz="2400" dirty="0">
                <a:solidFill>
                  <a:schemeClr val="bg1"/>
                </a:solidFill>
              </a:rPr>
              <a:t>, 115)</a:t>
            </a:r>
            <a:endParaRPr lang="en-US" sz="3600" dirty="0">
              <a:solidFill>
                <a:schemeClr val="bg1"/>
              </a:solidFill>
            </a:endParaRPr>
          </a:p>
          <a:p>
            <a:r>
              <a:rPr lang="en-US" sz="3600" dirty="0">
                <a:solidFill>
                  <a:schemeClr val="bg1"/>
                </a:solidFill>
              </a:rPr>
              <a:t>Presupposes His creation and government –         </a:t>
            </a:r>
            <a:r>
              <a:rPr lang="en-US" sz="3600" dirty="0">
                <a:solidFill>
                  <a:srgbClr val="FFC000"/>
                </a:solidFill>
              </a:rPr>
              <a:t>Colossians 1:16-17; Hebrews 1:2-3</a:t>
            </a:r>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3567750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20" end="244"/>
                                            </p:txEl>
                                          </p:spTgt>
                                        </p:tgtEl>
                                        <p:attrNameLst>
                                          <p:attrName>style.visibility</p:attrName>
                                        </p:attrNameLst>
                                      </p:cBhvr>
                                      <p:to>
                                        <p:strVal val="visible"/>
                                      </p:to>
                                    </p:set>
                                    <p:animEffect transition="in" filter="fade">
                                      <p:cBhvr>
                                        <p:cTn id="7" dur="1000"/>
                                        <p:tgtEl>
                                          <p:spTgt spid="3">
                                            <p:txEl>
                                              <p:charRg st="20" end="244"/>
                                            </p:txEl>
                                          </p:spTgt>
                                        </p:tgtEl>
                                      </p:cBhvr>
                                    </p:animEffect>
                                    <p:anim calcmode="lin" valueType="num">
                                      <p:cBhvr>
                                        <p:cTn id="8" dur="1000" fill="hold"/>
                                        <p:tgtEl>
                                          <p:spTgt spid="3">
                                            <p:txEl>
                                              <p:charRg st="20" end="244"/>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20" end="24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What is providence?</a:t>
            </a:r>
          </a:p>
          <a:p>
            <a:r>
              <a:rPr lang="en-US" sz="3600" dirty="0">
                <a:solidFill>
                  <a:schemeClr val="bg1"/>
                </a:solidFill>
              </a:rPr>
              <a:t>Creation is an expression of God’s will – </a:t>
            </a:r>
            <a:r>
              <a:rPr lang="en-US" sz="3600" dirty="0">
                <a:solidFill>
                  <a:srgbClr val="FFC000"/>
                </a:solidFill>
              </a:rPr>
              <a:t>Psalm 33:6, 9</a:t>
            </a:r>
          </a:p>
          <a:p>
            <a:pPr lvl="1"/>
            <a:r>
              <a:rPr lang="en-US" sz="3600" dirty="0">
                <a:solidFill>
                  <a:schemeClr val="bg1"/>
                </a:solidFill>
              </a:rPr>
              <a:t>Subject to God’s use to continue to carry out His will – Laws of Nature, Mankind</a:t>
            </a:r>
          </a:p>
          <a:p>
            <a:r>
              <a:rPr lang="en-US" sz="3600" dirty="0">
                <a:solidFill>
                  <a:schemeClr val="bg1"/>
                </a:solidFill>
              </a:rPr>
              <a:t>Creation itself has a purpose – </a:t>
            </a:r>
            <a:r>
              <a:rPr lang="en-US" sz="3600" dirty="0">
                <a:solidFill>
                  <a:srgbClr val="FFC000"/>
                </a:solidFill>
              </a:rPr>
              <a:t>Psalm 19:1; Genesis 1:27; Ecclesiastes 7:9; 12:13</a:t>
            </a:r>
          </a:p>
          <a:p>
            <a:pPr lvl="1"/>
            <a:r>
              <a:rPr lang="en-US" sz="3600" dirty="0">
                <a:solidFill>
                  <a:schemeClr val="bg1"/>
                </a:solidFill>
              </a:rPr>
              <a:t>Mankind’s failure set in motion a redemptive purpose – </a:t>
            </a:r>
            <a:r>
              <a:rPr lang="en-US" sz="3600" dirty="0">
                <a:solidFill>
                  <a:srgbClr val="FFC000"/>
                </a:solidFill>
              </a:rPr>
              <a:t>Romans 3:23; Ephesians 3:1-12; 2:7 </a:t>
            </a:r>
            <a:r>
              <a:rPr lang="en-US" sz="3600" dirty="0">
                <a:solidFill>
                  <a:schemeClr val="bg1"/>
                </a:solidFill>
              </a:rPr>
              <a:t>– includes written word to be preserved by God.</a:t>
            </a:r>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3033394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The Correlation of Divine Revelation and Divine Providence</a:t>
            </a:r>
          </a:p>
          <a:p>
            <a:pPr>
              <a:buClr>
                <a:schemeClr val="bg1"/>
              </a:buClr>
            </a:pPr>
            <a:r>
              <a:rPr lang="en-US" sz="3600" dirty="0">
                <a:solidFill>
                  <a:srgbClr val="FFC000"/>
                </a:solidFill>
              </a:rPr>
              <a:t>2 Timothy 3:15; John 20:30-31; 2 Peter 3:16 </a:t>
            </a:r>
            <a:r>
              <a:rPr lang="en-US" sz="3600" dirty="0">
                <a:solidFill>
                  <a:schemeClr val="bg1"/>
                </a:solidFill>
              </a:rPr>
              <a:t>– involves some “conclusions from which necessary antecedent inferences and deductions must be drawn:”                      </a:t>
            </a:r>
            <a:r>
              <a:rPr lang="en-US" sz="2400" dirty="0">
                <a:solidFill>
                  <a:schemeClr val="bg1"/>
                </a:solidFill>
              </a:rPr>
              <a:t>(Wallace Jr., Foy E., </a:t>
            </a:r>
            <a:r>
              <a:rPr lang="en-US" sz="2400" i="1" dirty="0">
                <a:solidFill>
                  <a:schemeClr val="bg1"/>
                </a:solidFill>
              </a:rPr>
              <a:t>A Review of the New Versions</a:t>
            </a:r>
            <a:r>
              <a:rPr lang="en-US" sz="2400" dirty="0">
                <a:solidFill>
                  <a:schemeClr val="bg1"/>
                </a:solidFill>
              </a:rPr>
              <a:t>, 32)</a:t>
            </a:r>
            <a:endParaRPr lang="en-US" sz="3600" dirty="0">
              <a:solidFill>
                <a:schemeClr val="bg1"/>
              </a:solidFill>
            </a:endParaRPr>
          </a:p>
          <a:p>
            <a:pPr lvl="1"/>
            <a:r>
              <a:rPr lang="en-US" sz="3200" dirty="0">
                <a:solidFill>
                  <a:schemeClr val="bg1"/>
                </a:solidFill>
              </a:rPr>
              <a:t>“First, that God, the Creator, would communicate by revelation with man his creature”</a:t>
            </a:r>
          </a:p>
          <a:p>
            <a:pPr lvl="1"/>
            <a:r>
              <a:rPr lang="en-US" sz="3200" dirty="0">
                <a:solidFill>
                  <a:schemeClr val="bg1"/>
                </a:solidFill>
              </a:rPr>
              <a:t>“second, that the record of the stages in the development of this revelation be made”</a:t>
            </a:r>
          </a:p>
          <a:p>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3287013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lnSpcReduction="10000"/>
          </a:bodyPr>
          <a:lstStyle/>
          <a:p>
            <a:pPr marL="0" indent="0">
              <a:buNone/>
            </a:pPr>
            <a:r>
              <a:rPr lang="en-US" sz="4000" b="1" dirty="0">
                <a:solidFill>
                  <a:schemeClr val="bg1"/>
                </a:solidFill>
              </a:rPr>
              <a:t>The Correlation of Divine Revelation and Divine Providence</a:t>
            </a:r>
          </a:p>
          <a:p>
            <a:pPr>
              <a:buClr>
                <a:schemeClr val="bg1"/>
              </a:buClr>
            </a:pPr>
            <a:r>
              <a:rPr lang="en-US" sz="3600" dirty="0">
                <a:solidFill>
                  <a:srgbClr val="FFC000"/>
                </a:solidFill>
              </a:rPr>
              <a:t>2 Timothy 3:15; John 20:30-31; 2 Peter 3:16 </a:t>
            </a:r>
            <a:r>
              <a:rPr lang="en-US" sz="3600" dirty="0">
                <a:solidFill>
                  <a:schemeClr val="bg1"/>
                </a:solidFill>
              </a:rPr>
              <a:t>– involves some “conclusions from which necessary antecedent inferences and deductions must be drawn:”                      </a:t>
            </a:r>
            <a:r>
              <a:rPr lang="en-US" sz="2400" dirty="0">
                <a:solidFill>
                  <a:schemeClr val="bg1"/>
                </a:solidFill>
              </a:rPr>
              <a:t>(Wallace Jr., Foy E., </a:t>
            </a:r>
            <a:r>
              <a:rPr lang="en-US" sz="2400" i="1" dirty="0">
                <a:solidFill>
                  <a:schemeClr val="bg1"/>
                </a:solidFill>
              </a:rPr>
              <a:t>A Review of the New Versions</a:t>
            </a:r>
            <a:r>
              <a:rPr lang="en-US" sz="2400" dirty="0">
                <a:solidFill>
                  <a:schemeClr val="bg1"/>
                </a:solidFill>
              </a:rPr>
              <a:t>, 32)</a:t>
            </a:r>
            <a:endParaRPr lang="en-US" sz="3600" dirty="0">
              <a:solidFill>
                <a:schemeClr val="bg1"/>
              </a:solidFill>
            </a:endParaRPr>
          </a:p>
          <a:p>
            <a:pPr lvl="1"/>
            <a:r>
              <a:rPr lang="en-US" sz="3200" dirty="0">
                <a:solidFill>
                  <a:schemeClr val="bg1"/>
                </a:solidFill>
              </a:rPr>
              <a:t>“third, that this record of revelation was made by its original inspired recipients, consisting of a collection of ‘the holy scriptures’”</a:t>
            </a:r>
          </a:p>
          <a:p>
            <a:pPr lvl="1"/>
            <a:r>
              <a:rPr lang="en-US" sz="3200" dirty="0">
                <a:solidFill>
                  <a:schemeClr val="bg1"/>
                </a:solidFill>
              </a:rPr>
              <a:t>“fourth, that the means and the methods for the record of revelation were providentially provided.” (ibid.)</a:t>
            </a:r>
          </a:p>
          <a:p>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2175511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The Correlation of Divine Revelation and Divine Providence</a:t>
            </a:r>
          </a:p>
          <a:p>
            <a:pPr>
              <a:buClr>
                <a:schemeClr val="bg1"/>
              </a:buClr>
            </a:pPr>
            <a:r>
              <a:rPr lang="en-US" sz="3600" dirty="0">
                <a:solidFill>
                  <a:schemeClr val="bg1"/>
                </a:solidFill>
              </a:rPr>
              <a:t>This correlation is evident throughout scripture –         </a:t>
            </a:r>
            <a:r>
              <a:rPr lang="en-US" sz="3600" dirty="0">
                <a:solidFill>
                  <a:srgbClr val="FFC000"/>
                </a:solidFill>
              </a:rPr>
              <a:t>Psalm 119:89; Isaiah 55:10-11; Matthew 24:35;                     1 Corinthians 10:11; 1 Peter 1:24-25;                                          1 Corinthians 13:9-10; Jude 3; 2 Peter 1:3</a:t>
            </a:r>
          </a:p>
          <a:p>
            <a:pPr>
              <a:buClr>
                <a:schemeClr val="bg1"/>
              </a:buClr>
            </a:pPr>
            <a:r>
              <a:rPr lang="en-US" sz="3600" dirty="0">
                <a:solidFill>
                  <a:schemeClr val="bg1"/>
                </a:solidFill>
              </a:rPr>
              <a:t>Can God do what He said He would? Did He do it? –</a:t>
            </a:r>
            <a:r>
              <a:rPr lang="en-US" sz="3600" dirty="0">
                <a:solidFill>
                  <a:srgbClr val="FFC000"/>
                </a:solidFill>
              </a:rPr>
              <a:t> Numbers 23:19; Psalm 77:8; Hebrews 6:13-18</a:t>
            </a: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2608724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Old Testament and Jesus</a:t>
            </a:r>
          </a:p>
          <a:p>
            <a:r>
              <a:rPr lang="en-US" sz="3600" dirty="0">
                <a:solidFill>
                  <a:schemeClr val="bg1"/>
                </a:solidFill>
              </a:rPr>
              <a:t>Revelation and confirmation through miraculous evidence – </a:t>
            </a:r>
            <a:r>
              <a:rPr lang="en-US" sz="3600" dirty="0">
                <a:solidFill>
                  <a:srgbClr val="FFC000"/>
                </a:solidFill>
              </a:rPr>
              <a:t>Deuteronomy 4:32-36; Exodus 20:1-2; Ezekiel 2:5; 33:33; Jeremiah 28:9</a:t>
            </a:r>
          </a:p>
          <a:p>
            <a:pPr marL="228600" lvl="1">
              <a:spcBef>
                <a:spcPts val="1000"/>
              </a:spcBef>
            </a:pPr>
            <a:r>
              <a:rPr lang="en-US" sz="3200" dirty="0">
                <a:solidFill>
                  <a:schemeClr val="bg1"/>
                </a:solidFill>
              </a:rPr>
              <a:t>“For Christians, however, it suffices that the Hebrew canon of the Old Testament was accepted as divinely authoritative by our Lord and his apostles.”</a:t>
            </a:r>
            <a:r>
              <a:rPr lang="en-US" dirty="0">
                <a:solidFill>
                  <a:schemeClr val="bg1"/>
                </a:solidFill>
              </a:rPr>
              <a:t> </a:t>
            </a:r>
            <a:r>
              <a:rPr lang="en-US" sz="2800" dirty="0">
                <a:solidFill>
                  <a:schemeClr val="bg1"/>
                </a:solidFill>
              </a:rPr>
              <a:t>(F.F. Bruce)</a:t>
            </a:r>
            <a:endParaRPr lang="en-US" dirty="0">
              <a:solidFill>
                <a:schemeClr val="bg1"/>
              </a:solidFill>
            </a:endParaRPr>
          </a:p>
          <a:p>
            <a:pPr marL="228600" lvl="1">
              <a:spcBef>
                <a:spcPts val="1000"/>
              </a:spcBef>
            </a:pPr>
            <a:r>
              <a:rPr lang="en-US" sz="3200" dirty="0">
                <a:solidFill>
                  <a:schemeClr val="bg1"/>
                </a:solidFill>
              </a:rPr>
              <a:t>“We may, however, follow our Lord, who placed the </a:t>
            </a:r>
            <a:r>
              <a:rPr lang="en-US" sz="3200" i="1" dirty="0">
                <a:solidFill>
                  <a:schemeClr val="bg1"/>
                </a:solidFill>
              </a:rPr>
              <a:t>imprimatur</a:t>
            </a:r>
            <a:r>
              <a:rPr lang="en-US" sz="3200" dirty="0">
                <a:solidFill>
                  <a:schemeClr val="bg1"/>
                </a:solidFill>
              </a:rPr>
              <a:t> of His infallible authority upon the books of the Old Testament.”</a:t>
            </a:r>
            <a:r>
              <a:rPr lang="en-US" dirty="0">
                <a:solidFill>
                  <a:schemeClr val="bg1"/>
                </a:solidFill>
              </a:rPr>
              <a:t>       </a:t>
            </a:r>
            <a:r>
              <a:rPr lang="en-US" sz="2800" dirty="0">
                <a:solidFill>
                  <a:schemeClr val="bg1"/>
                </a:solidFill>
              </a:rPr>
              <a:t>(E.J. Young)</a:t>
            </a:r>
            <a:endParaRPr lang="en-US" dirty="0">
              <a:solidFill>
                <a:schemeClr val="bg1"/>
              </a:solidFill>
            </a:endParaRPr>
          </a:p>
        </p:txBody>
      </p:sp>
    </p:spTree>
    <p:extLst>
      <p:ext uri="{BB962C8B-B14F-4D97-AF65-F5344CB8AC3E}">
        <p14:creationId xmlns:p14="http://schemas.microsoft.com/office/powerpoint/2010/main" val="3539958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903</Words>
  <Application>Microsoft Macintosh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19</cp:revision>
  <dcterms:created xsi:type="dcterms:W3CDTF">2023-04-26T21:48:03Z</dcterms:created>
  <dcterms:modified xsi:type="dcterms:W3CDTF">2023-05-27T17:49:59Z</dcterms:modified>
</cp:coreProperties>
</file>