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5D8"/>
    <a:srgbClr val="D0C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9"/>
  </p:normalViewPr>
  <p:slideViewPr>
    <p:cSldViewPr snapToGrid="0">
      <p:cViewPr varScale="1">
        <p:scale>
          <a:sx n="88" d="100"/>
          <a:sy n="88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77C9-08AB-24B4-5A36-BFC104514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96880-ED6E-FC67-66BE-8326DE328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6E0A-C6F5-E799-7383-5C6D8675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46739-8FC1-1CD9-B3FB-A85E464E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F12A9-3062-D711-42AB-3AD2EB66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1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FCDC-E762-7FE2-D1CC-0F5BFA86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E37A0-0077-6B39-E202-6CC5CF81D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1EC72-7152-E4ED-A732-91276ACB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C6A4F-8695-8DAB-6F9D-3EA306B7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84937-CD35-201B-5F0D-34CA95F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767AE-8759-2E3B-A12F-13B70DA0C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BB8D7-C7FE-AA17-829C-5E9C02B52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B26A1-4808-F729-AC10-1F503679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E3773-DF78-13EB-DA7B-9966AC72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71FA5-6C0D-39ED-7002-4FDF3042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5D04-0264-2FA4-908C-B3BF894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4E81-6D4D-BC0C-7244-8D5559947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DABA9-B3DD-33E0-18E0-B84BC95E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41A3-DDBB-EC4F-8A3D-069CC307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7880D-89EF-7159-0137-256E505A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46FB-9C2B-B9A2-7F10-E4402F8C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1090C-4096-4023-2707-9B80EC65E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4773-A4A4-DB42-3A14-AC46936C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D2B2D-878D-19F0-ABA7-391B9774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7B2EB-6966-6CBF-4308-E2BD01FE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73BF-A87C-4FAF-47E1-240CEE45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2FE6-F540-5D44-4A84-E3823074F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80B3E-8B03-F40F-674E-1CAC08413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DDEB0-11B9-CBC3-4E2F-BE716D5F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CD98E-47F2-CA77-D264-051A290A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B9EF0-AD6C-F8BE-5D99-5355D539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A0B8-1198-851D-7FAA-40445298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67C83-346A-FAF4-25DA-D435C276B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3FB8C-23CF-3D5D-6226-9BF2D6EC5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D9641-E4A0-7153-6EE6-FD6CE4DDD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DD05E-72C0-C2E5-2B39-013682229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B9DF9-25DC-7DB8-A392-39ED1971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26063-B572-ADFB-4C90-44FA9953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40EEA-4CED-9DBF-AE12-B9597098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8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4154-4A49-38C2-A063-60430508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70C00-D96C-503A-5C4C-00DF772B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FDF40-3868-8DFE-CA34-7A95E424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424E8-B365-6DC2-586E-B4F3B97F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D234F-1B66-0368-A0D0-4BDB2E61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9BE76-4F5D-5868-BCE3-3096DFA0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590FD-2079-E59A-34DE-551B9891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AA0D-89AF-A6F1-455A-3F332EB0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2A19A-C0DE-8492-F1BA-5BF2D3F0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E81DE-B340-54C7-31F2-3C739D8D9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FD1B7-BBC3-1EEC-B747-9647854A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67663-8F99-B1ED-E470-0FA4032E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6DD6C-061F-CBE7-947D-EC08AB7B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C9DA-0C0D-F815-A5A5-F1F0DAC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26B4E-C4A4-C8F1-1E69-62430723F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7D6F0-4729-8DEE-B394-AAA67F1D9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AD47E-FE3E-0950-16AB-8EF6C6B6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1D167-AD4C-85DE-D438-A3B68E01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FD875-3BC9-58F5-2F8A-3F9A9916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B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74C74-E5BB-8B48-993A-E150C9C0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6484D-FAE1-6699-9FC1-91705550D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E87F-21D2-C786-37BA-7E47AF679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94F1-08CB-8245-97A3-434137C024D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285AF-3A36-7FC0-379B-99AC79318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6637-8E49-829B-853D-EB63FDCAE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E06D-5AF0-2A4A-83D7-FCF4396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B306-E960-75A0-AD67-069875B5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8B5C-33B5-3A80-334F-7AFE3570B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Exclusivity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6-13)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for the Urgent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for the Penitent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Conditioned on repentance </a:t>
            </a:r>
            <a:r>
              <a:rPr lang="en-US" sz="3600" dirty="0">
                <a:solidFill>
                  <a:srgbClr val="FFC000"/>
                </a:solidFill>
              </a:rPr>
              <a:t>(v. 7)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Isaiah 59:1-2, 12-15, 20-21</a:t>
            </a:r>
          </a:p>
          <a:p>
            <a:pPr lvl="1"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“Let him return to the Lord”</a:t>
            </a:r>
          </a:p>
          <a:p>
            <a:pPr lvl="2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Mercy – </a:t>
            </a:r>
            <a:r>
              <a:rPr lang="en-US" sz="3600" dirty="0">
                <a:solidFill>
                  <a:srgbClr val="FFC000"/>
                </a:solidFill>
              </a:rPr>
              <a:t>Isaiah 54:4-8</a:t>
            </a:r>
          </a:p>
          <a:p>
            <a:pPr lvl="2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Abundant pardon – </a:t>
            </a:r>
            <a:r>
              <a:rPr lang="en-US" sz="3600" dirty="0">
                <a:solidFill>
                  <a:srgbClr val="FFC000"/>
                </a:solidFill>
              </a:rPr>
              <a:t>Isaiah 1:18</a:t>
            </a:r>
          </a:p>
        </p:txBody>
      </p:sp>
    </p:spTree>
    <p:extLst>
      <p:ext uri="{BB962C8B-B14F-4D97-AF65-F5344CB8AC3E}">
        <p14:creationId xmlns:p14="http://schemas.microsoft.com/office/powerpoint/2010/main" val="153426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Exclusivity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6-13)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for the Urgent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for the Penitent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in the Word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Blessings dependent on Him and His ways – </a:t>
            </a:r>
            <a:r>
              <a:rPr lang="en-US" sz="3600" dirty="0">
                <a:solidFill>
                  <a:srgbClr val="FFC000"/>
                </a:solidFill>
              </a:rPr>
              <a:t>(v. 8); Isaiah 40:13-14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His ways transcend ours – </a:t>
            </a:r>
            <a:r>
              <a:rPr lang="en-US" sz="3600" dirty="0">
                <a:solidFill>
                  <a:srgbClr val="FFC000"/>
                </a:solidFill>
              </a:rPr>
              <a:t>(v. 9); Jeremiah 10:23; Proverbs 14:12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His ways succeed – </a:t>
            </a:r>
            <a:r>
              <a:rPr lang="en-US" sz="3600" dirty="0">
                <a:solidFill>
                  <a:srgbClr val="FFC000"/>
                </a:solidFill>
              </a:rPr>
              <a:t>(vv. 10-11)</a:t>
            </a:r>
          </a:p>
        </p:txBody>
      </p:sp>
    </p:spTree>
    <p:extLst>
      <p:ext uri="{BB962C8B-B14F-4D97-AF65-F5344CB8AC3E}">
        <p14:creationId xmlns:p14="http://schemas.microsoft.com/office/powerpoint/2010/main" val="376476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Exclusivity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6-13)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for the Urgent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for the Penitent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in the Word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Exclusive Blessings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Great Joy – </a:t>
            </a:r>
            <a:r>
              <a:rPr lang="en-US" sz="3600" dirty="0">
                <a:solidFill>
                  <a:srgbClr val="FFC000"/>
                </a:solidFill>
              </a:rPr>
              <a:t>(v. 12)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Transformation speaking volumes about God – </a:t>
            </a:r>
            <a:r>
              <a:rPr lang="en-US" sz="3600" dirty="0">
                <a:solidFill>
                  <a:srgbClr val="FFC000"/>
                </a:solidFill>
              </a:rPr>
              <a:t>(v. 13); Ezekiel 36:23; Ephesians 2:7</a:t>
            </a:r>
          </a:p>
        </p:txBody>
      </p:sp>
    </p:spTree>
    <p:extLst>
      <p:ext uri="{BB962C8B-B14F-4D97-AF65-F5344CB8AC3E}">
        <p14:creationId xmlns:p14="http://schemas.microsoft.com/office/powerpoint/2010/main" val="268376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EF4FF055-24E1-575F-8CF0-9E1926551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63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EF4FF055-24E1-575F-8CF0-9E1926551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8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Value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1-2)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Salvation for Those Who Lack</a:t>
            </a:r>
            <a:endParaRPr lang="en-US" sz="3600" dirty="0">
              <a:solidFill>
                <a:srgbClr val="FFC000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Water and bread – </a:t>
            </a:r>
            <a:r>
              <a:rPr lang="en-US" sz="3600" dirty="0">
                <a:solidFill>
                  <a:srgbClr val="FFC000"/>
                </a:solidFill>
              </a:rPr>
              <a:t>John 4:7-14; 6:26-27, 32-35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“you who have no money” </a:t>
            </a:r>
            <a:r>
              <a:rPr lang="en-US" sz="3600" dirty="0">
                <a:solidFill>
                  <a:srgbClr val="FFC000"/>
                </a:solidFill>
              </a:rPr>
              <a:t>(v. 1)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Matthew 5:3; Ephesians 2:4-10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“wine and milk…abundance”       </a:t>
            </a:r>
            <a:r>
              <a:rPr lang="en-US" sz="3600" dirty="0">
                <a:solidFill>
                  <a:srgbClr val="FFC000"/>
                </a:solidFill>
              </a:rPr>
              <a:t>(vv. 1, 2)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Colossians 1:27; 2:2-3</a:t>
            </a:r>
          </a:p>
        </p:txBody>
      </p:sp>
    </p:spTree>
    <p:extLst>
      <p:ext uri="{BB962C8B-B14F-4D97-AF65-F5344CB8AC3E}">
        <p14:creationId xmlns:p14="http://schemas.microsoft.com/office/powerpoint/2010/main" val="3023221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Value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1-2)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Salvation for Those Who Lack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Salvation for Those Who Desire</a:t>
            </a:r>
            <a:endParaRPr lang="en-US" sz="3600" dirty="0">
              <a:solidFill>
                <a:srgbClr val="FFC000"/>
              </a:solidFill>
            </a:endParaRP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“Everyone who thirsts” </a:t>
            </a:r>
            <a:r>
              <a:rPr lang="en-US" sz="3600" dirty="0">
                <a:solidFill>
                  <a:srgbClr val="FFC000"/>
                </a:solidFill>
              </a:rPr>
              <a:t>(v. 1)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Must be desired – </a:t>
            </a:r>
            <a:r>
              <a:rPr lang="en-US" sz="3600" dirty="0">
                <a:solidFill>
                  <a:srgbClr val="FFC000"/>
                </a:solidFill>
              </a:rPr>
              <a:t>Psalm 42:1-3; Matthew 5:6; Mark 8:34</a:t>
            </a:r>
          </a:p>
        </p:txBody>
      </p:sp>
    </p:spTree>
    <p:extLst>
      <p:ext uri="{BB962C8B-B14F-4D97-AF65-F5344CB8AC3E}">
        <p14:creationId xmlns:p14="http://schemas.microsoft.com/office/powerpoint/2010/main" val="35685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Value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1-2)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Salvation for Those Who Lack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Salvation for Those Who Desire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Salvation for Those Who Receive</a:t>
            </a:r>
            <a:endParaRPr lang="en-US" sz="3600" dirty="0">
              <a:solidFill>
                <a:srgbClr val="FFC000"/>
              </a:solidFill>
            </a:endParaRP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“Why do you spend money for what is not bread” </a:t>
            </a:r>
            <a:r>
              <a:rPr lang="en-US" sz="3600" dirty="0">
                <a:solidFill>
                  <a:srgbClr val="FFC000"/>
                </a:solidFill>
              </a:rPr>
              <a:t>(v. 2) </a:t>
            </a:r>
            <a:r>
              <a:rPr lang="en-US" sz="3600" dirty="0">
                <a:solidFill>
                  <a:schemeClr val="bg1"/>
                </a:solidFill>
              </a:rPr>
              <a:t>–</a:t>
            </a:r>
            <a:r>
              <a:rPr lang="en-US" sz="3600" dirty="0">
                <a:solidFill>
                  <a:srgbClr val="FFC000"/>
                </a:solidFill>
              </a:rPr>
              <a:t>               1 John 2:16-17; Mark 8:36-37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“Listen carefully to ME” </a:t>
            </a:r>
            <a:r>
              <a:rPr lang="en-US" sz="3600" dirty="0">
                <a:solidFill>
                  <a:srgbClr val="FFC000"/>
                </a:solidFill>
              </a:rPr>
              <a:t>(v. 2b)</a:t>
            </a:r>
          </a:p>
        </p:txBody>
      </p:sp>
    </p:spTree>
    <p:extLst>
      <p:ext uri="{BB962C8B-B14F-4D97-AF65-F5344CB8AC3E}">
        <p14:creationId xmlns:p14="http://schemas.microsoft.com/office/powerpoint/2010/main" val="166228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Faithfulness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3-5)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Faithfulness of God’s Promise</a:t>
            </a:r>
            <a:endParaRPr lang="en-US" sz="3600" dirty="0">
              <a:solidFill>
                <a:srgbClr val="FFC000"/>
              </a:solidFill>
            </a:endParaRP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“The sure mercies of David” </a:t>
            </a:r>
            <a:r>
              <a:rPr lang="en-US" sz="3600" dirty="0">
                <a:solidFill>
                  <a:srgbClr val="FFC000"/>
                </a:solidFill>
              </a:rPr>
              <a:t>(v. 3)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2 Samuel 7:11-14; Psalm 89:1-4; Acts 13:22-23, 34-39</a:t>
            </a:r>
          </a:p>
        </p:txBody>
      </p:sp>
    </p:spTree>
    <p:extLst>
      <p:ext uri="{BB962C8B-B14F-4D97-AF65-F5344CB8AC3E}">
        <p14:creationId xmlns:p14="http://schemas.microsoft.com/office/powerpoint/2010/main" val="345047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Faithfulness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3-5)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Faithfulness of God’s Promise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Faithfulness of Christ’s Reign</a:t>
            </a:r>
            <a:endParaRPr lang="en-US" sz="3600" dirty="0">
              <a:solidFill>
                <a:srgbClr val="FFC000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4) </a:t>
            </a:r>
            <a:r>
              <a:rPr lang="en-US" sz="3600" dirty="0">
                <a:solidFill>
                  <a:schemeClr val="bg1"/>
                </a:solidFill>
              </a:rPr>
              <a:t>– speaking of the Christ.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Witness – </a:t>
            </a:r>
            <a:r>
              <a:rPr lang="en-US" sz="3600" dirty="0">
                <a:solidFill>
                  <a:srgbClr val="FFC000"/>
                </a:solidFill>
              </a:rPr>
              <a:t>John 18:37;                  1 Timothy 6:13; Revelation 1:5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Leader – </a:t>
            </a:r>
            <a:r>
              <a:rPr lang="en-US" sz="3600" dirty="0">
                <a:solidFill>
                  <a:srgbClr val="FFC000"/>
                </a:solidFill>
              </a:rPr>
              <a:t>Hebrews 2:10, 18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Commander – </a:t>
            </a:r>
            <a:r>
              <a:rPr lang="en-US" sz="3600" dirty="0">
                <a:solidFill>
                  <a:srgbClr val="FFC000"/>
                </a:solidFill>
              </a:rPr>
              <a:t>Isaiah 9:6; Matthew 28:18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Our role – </a:t>
            </a:r>
            <a:r>
              <a:rPr lang="en-US" sz="3600" dirty="0">
                <a:solidFill>
                  <a:srgbClr val="FFC000"/>
                </a:solidFill>
              </a:rPr>
              <a:t>2 Timothy 2:11-13</a:t>
            </a:r>
          </a:p>
        </p:txBody>
      </p:sp>
    </p:spTree>
    <p:extLst>
      <p:ext uri="{BB962C8B-B14F-4D97-AF65-F5344CB8AC3E}">
        <p14:creationId xmlns:p14="http://schemas.microsoft.com/office/powerpoint/2010/main" val="109732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Faithfulness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3-5)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Faithfulness of God’s Promise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Faithfulness of Christ’s Reign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Faithfulness of Christ’s Territory</a:t>
            </a:r>
            <a:endParaRPr lang="en-US" sz="3600" dirty="0">
              <a:solidFill>
                <a:srgbClr val="FFC000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(v. 5) </a:t>
            </a:r>
            <a:r>
              <a:rPr lang="en-US" sz="3600" dirty="0">
                <a:solidFill>
                  <a:schemeClr val="bg1"/>
                </a:solidFill>
              </a:rPr>
              <a:t>– not limited to one people.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Far brought near –             </a:t>
            </a:r>
            <a:r>
              <a:rPr lang="en-US" sz="3600" dirty="0">
                <a:solidFill>
                  <a:srgbClr val="FFC000"/>
                </a:solidFill>
              </a:rPr>
              <a:t>Ephesians 2:11-13, 17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Those contrite, tremble at word – </a:t>
            </a:r>
            <a:r>
              <a:rPr lang="en-US" sz="3600" dirty="0">
                <a:solidFill>
                  <a:srgbClr val="FFC000"/>
                </a:solidFill>
              </a:rPr>
              <a:t>Isaiah 66:1-2; Romans 10:19-21</a:t>
            </a:r>
          </a:p>
        </p:txBody>
      </p:sp>
    </p:spTree>
    <p:extLst>
      <p:ext uri="{BB962C8B-B14F-4D97-AF65-F5344CB8AC3E}">
        <p14:creationId xmlns:p14="http://schemas.microsoft.com/office/powerpoint/2010/main" val="318439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next to a brown envelope&#10;&#10;Description automatically generated with medium confidence">
            <a:extLst>
              <a:ext uri="{FF2B5EF4-FFF2-40B4-BE49-F238E27FC236}">
                <a16:creationId xmlns:a16="http://schemas.microsoft.com/office/drawing/2014/main" id="{D25364E1-89C9-7D9B-A2A9-F51A806E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6"/>
          <a:stretch/>
        </p:blipFill>
        <p:spPr>
          <a:xfrm>
            <a:off x="-1" y="0"/>
            <a:ext cx="96810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38C6DD-D8D3-1A55-F50E-4C29AE6B0CE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7300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93C-1879-777F-F362-7DEEE693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5" y="235857"/>
            <a:ext cx="7387773" cy="6386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Exclusivity of the Invitation            </a:t>
            </a:r>
            <a:r>
              <a:rPr lang="en-US" sz="4000" dirty="0">
                <a:solidFill>
                  <a:srgbClr val="FFC000"/>
                </a:solidFill>
              </a:rPr>
              <a:t>(vv. 6-13)</a:t>
            </a:r>
          </a:p>
          <a:p>
            <a:r>
              <a:rPr lang="en-US" sz="3600" dirty="0">
                <a:solidFill>
                  <a:schemeClr val="bg1"/>
                </a:solidFill>
              </a:rPr>
              <a:t>Exclusively for the Urgent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Time limited </a:t>
            </a:r>
            <a:r>
              <a:rPr lang="en-US" sz="3600" dirty="0">
                <a:solidFill>
                  <a:srgbClr val="FFC000"/>
                </a:solidFill>
              </a:rPr>
              <a:t>(v. 6)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James 4:14;    2 Peter 3:10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Those who delay will not receive – </a:t>
            </a:r>
            <a:r>
              <a:rPr lang="en-US" sz="3600" dirty="0">
                <a:solidFill>
                  <a:srgbClr val="FFC000"/>
                </a:solidFill>
              </a:rPr>
              <a:t>Acts 24:25; Luke 8:18;              Amos 8:11-12</a:t>
            </a:r>
          </a:p>
        </p:txBody>
      </p:sp>
    </p:spTree>
    <p:extLst>
      <p:ext uri="{BB962C8B-B14F-4D97-AF65-F5344CB8AC3E}">
        <p14:creationId xmlns:p14="http://schemas.microsoft.com/office/powerpoint/2010/main" val="123053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524</Words>
  <Application>Microsoft Macintosh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2023-05-27T17:50:32Z</dcterms:created>
  <dcterms:modified xsi:type="dcterms:W3CDTF">2023-05-27T18:39:28Z</dcterms:modified>
</cp:coreProperties>
</file>