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1" r:id="rId3"/>
    <p:sldId id="258" r:id="rId4"/>
    <p:sldId id="260" r:id="rId5"/>
    <p:sldId id="259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15"/>
  </p:normalViewPr>
  <p:slideViewPr>
    <p:cSldViewPr snapToGrid="0">
      <p:cViewPr varScale="1">
        <p:scale>
          <a:sx n="102" d="100"/>
          <a:sy n="102" d="100"/>
        </p:scale>
        <p:origin x="6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368EC-FF99-F84B-E51B-61556FB1F1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BE7E70-44C0-75A0-190D-DBEA69ECEC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3CC1B-2D20-3D97-C413-8DB95EBE8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74D3-AFFE-2242-9E93-2452A477EF7F}" type="datetimeFigureOut">
              <a:rPr lang="en-US" smtClean="0"/>
              <a:t>6/17/23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68590-8F82-C966-11B2-D43290EA0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6885F-0797-EC1D-DC32-4B6B6941E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A31D5-E187-0C48-9750-48AD619C5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066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F5BF5-16FB-3FE3-D69B-57184B108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252C44-AF06-BC2B-A820-F4FB8893A7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9F2F2-6518-8AD6-5508-C8B294F0B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74D3-AFFE-2242-9E93-2452A477EF7F}" type="datetimeFigureOut">
              <a:rPr lang="en-US" smtClean="0"/>
              <a:t>6/17/23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3986B-8BE1-6C03-06FE-62FC7593E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5A79AC-F16B-7801-CD6B-BCC716B5C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A31D5-E187-0C48-9750-48AD619C5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445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21A897-DFFD-35ED-5D44-EA607DF666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6FED49-ED87-CA86-0AE0-8CED3A8F8F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95F2E-5BA2-72E5-6E22-3834C70FB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74D3-AFFE-2242-9E93-2452A477EF7F}" type="datetimeFigureOut">
              <a:rPr lang="en-US" smtClean="0"/>
              <a:t>6/17/23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0AAD2-F8AB-018B-A8FE-7F42CA334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02052-81BA-37C5-B938-982A49084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A31D5-E187-0C48-9750-48AD619C5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875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30AF9-AB32-A02B-1FD7-941D354C7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0AECD6-3FE3-84DF-4F24-FB4CFC16CE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9E5D3-B800-D9EA-31B2-F86FC1C6B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74D3-AFFE-2242-9E93-2452A477EF7F}" type="datetimeFigureOut">
              <a:rPr lang="en-US" smtClean="0"/>
              <a:t>6/17/23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6F2B6-BB5C-32D3-2A22-56CE389F7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18189-90A1-4636-4493-13E30CE67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A31D5-E187-0C48-9750-48AD619C5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468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8B4C8-F76B-1E1F-F4B8-B204CA8EC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C99A00-5243-7A4C-F745-2C33AF6C2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6068E6-2AD4-0E78-010A-E4D4D7574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74D3-AFFE-2242-9E93-2452A477EF7F}" type="datetimeFigureOut">
              <a:rPr lang="en-US" smtClean="0"/>
              <a:t>6/17/23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773EB-41E1-88D1-F01C-45ED50C81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2E49E-9DD2-C8A4-742C-D88664907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A31D5-E187-0C48-9750-48AD619C5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015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C829A-59F8-03AD-C35B-4776618E4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18916-0F2A-958F-6666-CF6DDAECCC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77EAB0-166D-CABF-DBE6-05D22783C1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4C2526-8106-0C53-0728-CF82D87F5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74D3-AFFE-2242-9E93-2452A477EF7F}" type="datetimeFigureOut">
              <a:rPr lang="en-US" smtClean="0"/>
              <a:t>6/17/23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1FC6F0-D392-1C43-C0AA-142115CCA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57FAE5-C266-2C9F-007C-D0F5A689A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A31D5-E187-0C48-9750-48AD619C5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828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4BCA16-D5EE-AB8D-5C5B-3CAB3D3B1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941AD3-4BF7-EC4A-C737-F176591D2E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E504D2-5868-2CC2-79D1-3E737175C9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68BB72-AECA-CAFE-E6E5-3C26AB60E9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3E049C-C939-4087-5002-DCF318A292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0244FE-E673-5874-CFAA-EB226DDAE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74D3-AFFE-2242-9E93-2452A477EF7F}" type="datetimeFigureOut">
              <a:rPr lang="en-US" smtClean="0"/>
              <a:t>6/17/23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A8BEE8-9C39-56D7-9670-68EF5DA5B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51D88F-47FD-6425-1BE8-C60F414EE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A31D5-E187-0C48-9750-48AD619C5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859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52389-FEFC-692C-9142-30ADA38B0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C6408A-8489-9BCD-EEAE-E6D528C57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74D3-AFFE-2242-9E93-2452A477EF7F}" type="datetimeFigureOut">
              <a:rPr lang="en-US" smtClean="0"/>
              <a:t>6/17/23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33826-16CC-FC6C-2C4F-25F57F347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52B63F-81F8-2D1B-3CED-D871616FB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A31D5-E187-0C48-9750-48AD619C5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839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73DDBD-7A24-DABF-333E-164F29E36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74D3-AFFE-2242-9E93-2452A477EF7F}" type="datetimeFigureOut">
              <a:rPr lang="en-US" smtClean="0"/>
              <a:t>6/17/23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618D30-322F-AA9E-5344-4211CBB72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FEA9C3-DEF7-5CC6-9CBD-A16BB34D1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A31D5-E187-0C48-9750-48AD619C5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665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F08BA-BA63-8E01-DE56-E88B780FC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9A3F8-F92D-746A-69B7-A2566CE3A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4EE609-4E7F-6440-D959-CDE74F3D9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877F7A-DB0C-9456-D968-8BDC624B3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74D3-AFFE-2242-9E93-2452A477EF7F}" type="datetimeFigureOut">
              <a:rPr lang="en-US" smtClean="0"/>
              <a:t>6/17/23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72B9C9-3522-34D9-1BE3-B9C7EA29E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490FDA-9BDF-FA42-0AED-2ECF61642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A31D5-E187-0C48-9750-48AD619C5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210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E99E5-F407-71D8-DA24-E68D90C44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C294E2-0D15-4ACF-B570-A63898C6B3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94D7C5-51AE-8161-F819-369D8648D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02ECF8-AEA9-03D1-C6F9-D49D02411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374D3-AFFE-2242-9E93-2452A477EF7F}" type="datetimeFigureOut">
              <a:rPr lang="en-US" smtClean="0"/>
              <a:t>6/17/23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F9B0EB-A47B-6355-AED7-5EE6C1F0D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08A1A9-5213-F4C1-BC7A-F005514D6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A31D5-E187-0C48-9750-48AD619C5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031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5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A4C3A8-BB78-8E17-A63E-0E11C701D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9055D1-C20E-3C24-03E3-099B862408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C48E7-53B1-92A0-9DB8-7BCB2C2ADA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0374D3-AFFE-2242-9E93-2452A477EF7F}" type="datetimeFigureOut">
              <a:rPr lang="en-US" smtClean="0"/>
              <a:t>6/17/23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428575-46CA-D7AC-BCD8-564417CFEF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435EB-5327-690D-CC25-C2634B93AA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A31D5-E187-0C48-9750-48AD619C5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17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7356D-874E-8D7F-53A7-B4BB9B58D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A712F-0A2B-41F2-4EDB-CE6791569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74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C9BDE64F-E44D-B622-2428-B62DA112F1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647"/>
          <a:stretch/>
        </p:blipFill>
        <p:spPr>
          <a:xfrm>
            <a:off x="1157722" y="388975"/>
            <a:ext cx="9876555" cy="608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68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font, graphics, text, graphic design&#10;&#10;Description automatically generated">
            <a:extLst>
              <a:ext uri="{FF2B5EF4-FFF2-40B4-BE49-F238E27FC236}">
                <a16:creationId xmlns:a16="http://schemas.microsoft.com/office/drawing/2014/main" id="{0098B9E4-30E4-33DF-4997-1466247DD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995" y="-192424"/>
            <a:ext cx="12403985" cy="167265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13B67-80B6-B766-C057-0266975A6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942" y="1378857"/>
            <a:ext cx="11800115" cy="51140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chemeClr val="bg1"/>
                </a:solidFill>
              </a:rPr>
              <a:t>His Ministry</a:t>
            </a:r>
          </a:p>
          <a:p>
            <a:r>
              <a:rPr lang="en-US" sz="4000" dirty="0">
                <a:solidFill>
                  <a:schemeClr val="bg1"/>
                </a:solidFill>
              </a:rPr>
              <a:t>In prophecy – </a:t>
            </a:r>
            <a:r>
              <a:rPr lang="en-US" sz="4000" dirty="0">
                <a:solidFill>
                  <a:srgbClr val="FFC000"/>
                </a:solidFill>
              </a:rPr>
              <a:t>Isaiah 40:3-5; Malachi 3:1; 4:5-6</a:t>
            </a:r>
            <a:r>
              <a:rPr lang="en-US" sz="4000" dirty="0">
                <a:solidFill>
                  <a:schemeClr val="bg1"/>
                </a:solidFill>
              </a:rPr>
              <a:t>              (</a:t>
            </a:r>
            <a:r>
              <a:rPr lang="en-US" sz="4000" dirty="0">
                <a:solidFill>
                  <a:srgbClr val="FFC000"/>
                </a:solidFill>
              </a:rPr>
              <a:t>cf. Luke 1:17</a:t>
            </a:r>
            <a:r>
              <a:rPr lang="en-US" sz="4000" dirty="0">
                <a:solidFill>
                  <a:schemeClr val="bg1"/>
                </a:solidFill>
              </a:rPr>
              <a:t>)</a:t>
            </a:r>
          </a:p>
          <a:p>
            <a:r>
              <a:rPr lang="en-US" sz="4000" dirty="0">
                <a:solidFill>
                  <a:schemeClr val="bg1"/>
                </a:solidFill>
              </a:rPr>
              <a:t>In fulfillment – </a:t>
            </a:r>
            <a:r>
              <a:rPr lang="en-US" sz="4000" dirty="0">
                <a:solidFill>
                  <a:srgbClr val="FFC000"/>
                </a:solidFill>
              </a:rPr>
              <a:t>Matthew 3:1-3; Mark 1:1-5; Luke 3:2-5; John 1:19-23</a:t>
            </a:r>
            <a:r>
              <a:rPr lang="en-US" sz="4000" dirty="0">
                <a:solidFill>
                  <a:schemeClr val="bg1"/>
                </a:solidFill>
              </a:rPr>
              <a:t> (</a:t>
            </a:r>
            <a:r>
              <a:rPr lang="en-US" sz="4000" dirty="0">
                <a:solidFill>
                  <a:srgbClr val="FFC000"/>
                </a:solidFill>
              </a:rPr>
              <a:t>cf. Matthew 11:10-15</a:t>
            </a:r>
            <a:r>
              <a:rPr lang="en-US" sz="40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4" name="Picture 3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8B566D55-3645-80F0-1E7E-9F0555BABE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4647"/>
          <a:stretch/>
        </p:blipFill>
        <p:spPr>
          <a:xfrm>
            <a:off x="7672221" y="4383314"/>
            <a:ext cx="4519779" cy="278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95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font, graphics, text, graphic design&#10;&#10;Description automatically generated">
            <a:extLst>
              <a:ext uri="{FF2B5EF4-FFF2-40B4-BE49-F238E27FC236}">
                <a16:creationId xmlns:a16="http://schemas.microsoft.com/office/drawing/2014/main" id="{0098B9E4-30E4-33DF-4997-1466247DD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995" y="-192424"/>
            <a:ext cx="12403985" cy="167265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13B67-80B6-B766-C057-0266975A6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942" y="1378857"/>
            <a:ext cx="11800115" cy="51140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chemeClr val="bg1"/>
                </a:solidFill>
              </a:rPr>
              <a:t>His Attitude</a:t>
            </a:r>
          </a:p>
          <a:p>
            <a:r>
              <a:rPr lang="en-US" sz="4000" dirty="0">
                <a:solidFill>
                  <a:schemeClr val="bg1"/>
                </a:solidFill>
              </a:rPr>
              <a:t>Honesty – </a:t>
            </a:r>
            <a:r>
              <a:rPr lang="en-US" sz="4000" dirty="0">
                <a:solidFill>
                  <a:srgbClr val="FFC000"/>
                </a:solidFill>
              </a:rPr>
              <a:t>John 1:19-20, 24-27</a:t>
            </a:r>
          </a:p>
          <a:p>
            <a:r>
              <a:rPr lang="en-US" sz="4000" dirty="0">
                <a:solidFill>
                  <a:schemeClr val="bg1"/>
                </a:solidFill>
              </a:rPr>
              <a:t>Contentment, joy, humility, understanding of his appointment – </a:t>
            </a:r>
            <a:r>
              <a:rPr lang="en-US" sz="4000" dirty="0">
                <a:solidFill>
                  <a:srgbClr val="FFC000"/>
                </a:solidFill>
              </a:rPr>
              <a:t>John 3:22-30</a:t>
            </a:r>
          </a:p>
        </p:txBody>
      </p:sp>
      <p:pic>
        <p:nvPicPr>
          <p:cNvPr id="2" name="Picture 1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55433A6F-B6F7-77D5-4828-CF3C8538C6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647"/>
          <a:stretch/>
        </p:blipFill>
        <p:spPr>
          <a:xfrm>
            <a:off x="7672221" y="4383314"/>
            <a:ext cx="4519779" cy="278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00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C3E13AB6-9834-A54C-0A12-9905F0ACD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21452"/>
            <a:ext cx="12403985" cy="167265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13B67-80B6-B766-C057-0266975A6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942" y="1335095"/>
            <a:ext cx="11800115" cy="51577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chemeClr val="bg1"/>
                </a:solidFill>
              </a:rPr>
              <a:t>Doctrine</a:t>
            </a:r>
          </a:p>
          <a:p>
            <a:r>
              <a:rPr lang="en-US" sz="4000" dirty="0">
                <a:solidFill>
                  <a:schemeClr val="bg1"/>
                </a:solidFill>
              </a:rPr>
              <a:t>God’s way of saving man – </a:t>
            </a:r>
            <a:r>
              <a:rPr lang="en-US" sz="4000" dirty="0">
                <a:solidFill>
                  <a:srgbClr val="FFC000"/>
                </a:solidFill>
              </a:rPr>
              <a:t>Romans 1:16;                          1 Corinthians 1:14-18, 21; 2 John 9; John 14:6</a:t>
            </a:r>
          </a:p>
          <a:p>
            <a:r>
              <a:rPr lang="en-US" sz="4000" dirty="0">
                <a:solidFill>
                  <a:schemeClr val="bg1"/>
                </a:solidFill>
              </a:rPr>
              <a:t>Those who teach contrary to this doctrine increase themselves, and decrease Christ – </a:t>
            </a:r>
            <a:r>
              <a:rPr lang="en-US" sz="4000" dirty="0">
                <a:solidFill>
                  <a:srgbClr val="FFC000"/>
                </a:solidFill>
              </a:rPr>
              <a:t>Matthew 15:1-9; Galatians 1:6-7; 4:16-20; 6:12-15</a:t>
            </a:r>
          </a:p>
        </p:txBody>
      </p:sp>
      <p:pic>
        <p:nvPicPr>
          <p:cNvPr id="6" name="Picture 5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DBE013E0-49A3-EFF1-22ED-EF64EFCC38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647"/>
          <a:stretch/>
        </p:blipFill>
        <p:spPr>
          <a:xfrm>
            <a:off x="7672221" y="4383314"/>
            <a:ext cx="4519779" cy="278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50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DBE013E0-49A3-EFF1-22ED-EF64EFCC38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647"/>
          <a:stretch/>
        </p:blipFill>
        <p:spPr>
          <a:xfrm>
            <a:off x="7672221" y="4383314"/>
            <a:ext cx="4519779" cy="2782395"/>
          </a:xfrm>
          <a:prstGeom prst="rect">
            <a:avLst/>
          </a:prstGeom>
        </p:spPr>
      </p:pic>
      <p:pic>
        <p:nvPicPr>
          <p:cNvPr id="5" name="Picture 4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C3E13AB6-9834-A54C-0A12-9905F0ACD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1452"/>
            <a:ext cx="12403985" cy="167265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13B67-80B6-B766-C057-0266975A6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942" y="1335095"/>
            <a:ext cx="11800115" cy="51577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chemeClr val="bg1"/>
                </a:solidFill>
              </a:rPr>
              <a:t>Discipleship</a:t>
            </a:r>
          </a:p>
          <a:p>
            <a:r>
              <a:rPr lang="en-US" sz="4000" dirty="0">
                <a:solidFill>
                  <a:schemeClr val="bg1"/>
                </a:solidFill>
              </a:rPr>
              <a:t>Jesus’ description of discipleship – </a:t>
            </a:r>
            <a:r>
              <a:rPr lang="en-US" sz="4000" dirty="0">
                <a:solidFill>
                  <a:srgbClr val="FFC000"/>
                </a:solidFill>
              </a:rPr>
              <a:t>Luke 14:25-27, 33;   Mark 8:34</a:t>
            </a:r>
          </a:p>
          <a:p>
            <a:r>
              <a:rPr lang="en-US" sz="4000" dirty="0">
                <a:solidFill>
                  <a:schemeClr val="bg1"/>
                </a:solidFill>
              </a:rPr>
              <a:t>False discipleship elevates one’s own will –                   </a:t>
            </a:r>
            <a:r>
              <a:rPr lang="en-US" sz="4000" dirty="0">
                <a:solidFill>
                  <a:srgbClr val="FFC000"/>
                </a:solidFill>
              </a:rPr>
              <a:t>Matthew 7:21-23</a:t>
            </a:r>
          </a:p>
          <a:p>
            <a:r>
              <a:rPr lang="en-US" sz="4000" dirty="0">
                <a:solidFill>
                  <a:schemeClr val="bg1"/>
                </a:solidFill>
              </a:rPr>
              <a:t>True discipleship increases Christ –                                </a:t>
            </a:r>
            <a:r>
              <a:rPr lang="en-US" sz="4000" dirty="0">
                <a:solidFill>
                  <a:srgbClr val="FFC000"/>
                </a:solidFill>
              </a:rPr>
              <a:t>John </a:t>
            </a:r>
            <a:r>
              <a:rPr lang="en-US" sz="4000">
                <a:solidFill>
                  <a:srgbClr val="FFC000"/>
                </a:solidFill>
              </a:rPr>
              <a:t>8:31-32; Galatians </a:t>
            </a:r>
            <a:r>
              <a:rPr lang="en-US" sz="4000" dirty="0">
                <a:solidFill>
                  <a:srgbClr val="FFC000"/>
                </a:solidFill>
              </a:rPr>
              <a:t>2:20;                                              1 Corinthians 10:31 </a:t>
            </a:r>
            <a:r>
              <a:rPr lang="en-US" sz="4000" dirty="0">
                <a:solidFill>
                  <a:schemeClr val="bg1"/>
                </a:solidFill>
              </a:rPr>
              <a:t>(</a:t>
            </a:r>
            <a:r>
              <a:rPr lang="en-US" sz="4000" dirty="0">
                <a:solidFill>
                  <a:srgbClr val="FFC000"/>
                </a:solidFill>
              </a:rPr>
              <a:t>cf. Col. 3:17</a:t>
            </a:r>
            <a:r>
              <a:rPr lang="en-US" sz="4000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3838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text&#10;&#10;Description automatically generated with low confidence">
            <a:extLst>
              <a:ext uri="{FF2B5EF4-FFF2-40B4-BE49-F238E27FC236}">
                <a16:creationId xmlns:a16="http://schemas.microsoft.com/office/drawing/2014/main" id="{C9BDE64F-E44D-B622-2428-B62DA112F1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647"/>
          <a:stretch/>
        </p:blipFill>
        <p:spPr>
          <a:xfrm>
            <a:off x="1157722" y="388975"/>
            <a:ext cx="9876555" cy="608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50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148</Words>
  <Application>Microsoft Macintosh PowerPoint</Application>
  <PresentationFormat>Widescreen</PresentationFormat>
  <Paragraphs>13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Jeremiah Cox</dc:creator>
  <cp:lastModifiedBy>Jeremiah Cox</cp:lastModifiedBy>
  <cp:revision>3</cp:revision>
  <dcterms:created xsi:type="dcterms:W3CDTF">2023-06-17T14:28:18Z</dcterms:created>
  <dcterms:modified xsi:type="dcterms:W3CDTF">2023-06-17T16:04:42Z</dcterms:modified>
</cp:coreProperties>
</file>