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9"/>
  </p:normalViewPr>
  <p:slideViewPr>
    <p:cSldViewPr snapToGrid="0">
      <p:cViewPr varScale="1">
        <p:scale>
          <a:sx n="88" d="100"/>
          <a:sy n="88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9C71-C0F2-F19E-6FE2-987A65A2B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A6D55-FA8F-91B0-38E4-27B8C8374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3EF2D-3FD1-941A-1A8C-947FC6A3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4DAF9-5F99-4A60-D1C4-9672BF9B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B7A28-3559-E32E-DEF7-E956EA5E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4FD5-0CEB-24F3-DCE7-36C3C490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764C9-5D46-1663-79FF-51AFBDBD0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C4AE-1998-99E9-BE7F-2D01FC36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99C0-ADAE-4AB9-D96B-5F939363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3B192-2F4E-841C-A421-A80FE36A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B3F72-15EE-C884-5000-2DC0E4CC3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DAAD6-F06D-4CAD-43A3-5F535D83A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B471-571A-F354-727E-44AD1ED1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C3A70-C9FA-3FB4-F2BE-4B577D7E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FF376-7D07-C7DF-C25E-E3C9AD16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A6D8-4A20-6919-2F14-DA9223EC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71B3-45B8-A955-AE45-39E39451F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798CC-8B49-0CD9-6495-FECDEF3B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FF32-7D7A-66A4-07F8-3260C66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BD057-A03E-A5AE-A3E4-A55489AA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026D-6F78-43CB-5AF4-AECE2CCD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05E45-6C2E-F1BA-DCCA-F00D66CB2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66A6-2EA3-C92F-67DA-E2CB1572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E013-06AC-17F9-CD15-70773852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1E71-A5F0-5D9A-CF55-BC431141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377F-CBA6-6286-C416-7BC190F3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FD02-8A63-05E6-C8C6-B15BF3D8D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56F44-17F9-FAC9-8864-DE33C5A39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5AC23-93D7-6210-FE91-4608679F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77890-6010-9760-6232-79361EC1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C3E57-E710-B0B9-1168-5CD1ADC8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3511-8AE3-2016-17B3-F53764C8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0ECD-FF0D-441F-A4DB-399172E35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F3DE3-F329-B017-2B3E-DECFFBD5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9068C-326D-1641-3E27-CFC1E9E8A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A015D-FF48-2C6C-7450-998D6A9AB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7A68E-3C39-BC0B-A8DD-67C6F205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0946B-F441-611E-FCDC-58A050D1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1287A-B133-4AA7-BB4C-AF0B0E59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9F2F-6492-2CCA-582C-7B7E4BC8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24A64-F690-4E06-575A-1C60E524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1553A-D40D-71BD-AEC9-67508CB3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C4E72-218B-5F40-AB75-4CB78699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6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30463-D003-0EC6-5A34-90004CB3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CAE0C-60DB-797F-CEE2-B4610EFA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6C0CC-DDB4-7D52-512D-2E42121D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971B-CC94-E0B7-F565-93D7B2BC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94C7-907F-7D08-76C9-23E4FB5B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DE37A-F7A3-DA94-3B82-532B56A39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022A8-3939-8778-B9FF-1329B002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90F4B-6A38-6AA9-55A2-60AF467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A2E77-0031-BA38-9CC9-9F31FD94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D83-5FA7-D25C-044E-AAC7B51D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82BEC-38BF-E6FA-AF15-1D12244E7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10124-50BC-CEB8-80B3-0F425A7DD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F8B67-15CD-84FA-D1EB-1915D21B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FE348-4C90-2D59-8F7A-16A6DA54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58C69-81BB-5112-2D2B-35B3A533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0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A5E2B-DEC7-2AD0-13BE-B88BDDA7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5EEE7-E441-B526-723E-84E85AD7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A339F-91FA-A69E-D2E3-D873FAA15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EF95-F1E5-E840-8853-70F0C14FE04D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7BE5F-2D31-37CC-E9B7-B022A1A17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615A-95C6-1EE7-5CAB-7A502C276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5CF7-DE99-B94B-BD1A-FD8F7216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E04A-06D8-D509-179A-952EDA3B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795A-0BF3-9513-4622-79977314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9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Grace of Giving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C000"/>
                </a:solidFill>
              </a:rPr>
              <a:t>2 Corinthians 8-9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Fellowship in a Good Work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8:4, 7 </a:t>
            </a:r>
            <a:r>
              <a:rPr lang="en-US" sz="3200" dirty="0">
                <a:solidFill>
                  <a:schemeClr val="bg1"/>
                </a:solidFill>
              </a:rPr>
              <a:t>– grace of participating.          (</a:t>
            </a:r>
            <a:r>
              <a:rPr lang="en-US" sz="3200" dirty="0">
                <a:solidFill>
                  <a:srgbClr val="FFC000"/>
                </a:solidFill>
              </a:rPr>
              <a:t>cf. Matthew 25:40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Beyond benevolence –         </a:t>
            </a:r>
            <a:r>
              <a:rPr lang="en-US" sz="3200" dirty="0">
                <a:solidFill>
                  <a:srgbClr val="FFC000"/>
                </a:solidFill>
              </a:rPr>
              <a:t>Philippians 1:3-5; 4:14-20; 3 John 5-8 </a:t>
            </a:r>
            <a:r>
              <a:rPr lang="en-US" sz="3200" dirty="0">
                <a:solidFill>
                  <a:schemeClr val="bg1"/>
                </a:solidFill>
              </a:rPr>
              <a:t>– in evangelism/edification.</a:t>
            </a:r>
          </a:p>
        </p:txBody>
      </p:sp>
    </p:spTree>
    <p:extLst>
      <p:ext uri="{BB962C8B-B14F-4D97-AF65-F5344CB8AC3E}">
        <p14:creationId xmlns:p14="http://schemas.microsoft.com/office/powerpoint/2010/main" val="285287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Grace of Giving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C000"/>
                </a:solidFill>
              </a:rPr>
              <a:t>2 Corinthians 8-9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Bountiful Reaping for Increased Fruits of Righteousness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9:6 </a:t>
            </a:r>
            <a:r>
              <a:rPr lang="en-US" sz="3200" dirty="0">
                <a:solidFill>
                  <a:schemeClr val="bg1"/>
                </a:solidFill>
              </a:rPr>
              <a:t>– reap how you sow.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9:7 </a:t>
            </a:r>
            <a:r>
              <a:rPr lang="en-US" sz="3200" dirty="0">
                <a:solidFill>
                  <a:schemeClr val="bg1"/>
                </a:solidFill>
              </a:rPr>
              <a:t>– ultimately established in the heart.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Reaping? – </a:t>
            </a:r>
            <a:r>
              <a:rPr lang="en-US" sz="3200" dirty="0">
                <a:solidFill>
                  <a:srgbClr val="FFC000"/>
                </a:solidFill>
              </a:rPr>
              <a:t>9:8-11a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Psalm 112</a:t>
            </a:r>
            <a:r>
              <a:rPr lang="en-US" sz="3200" dirty="0">
                <a:solidFill>
                  <a:schemeClr val="bg1"/>
                </a:solidFill>
              </a:rPr>
              <a:t>) – for the purpose of being equipped for further sowing (giving).</a:t>
            </a:r>
          </a:p>
        </p:txBody>
      </p:sp>
    </p:spTree>
    <p:extLst>
      <p:ext uri="{BB962C8B-B14F-4D97-AF65-F5344CB8AC3E}">
        <p14:creationId xmlns:p14="http://schemas.microsoft.com/office/powerpoint/2010/main" val="320507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Grace of Giving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C000"/>
                </a:solidFill>
              </a:rPr>
              <a:t>2 Corinthians 8-9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Supply of Thanksgiving to God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9:11b-12 </a:t>
            </a:r>
            <a:r>
              <a:rPr lang="en-US" sz="3200" dirty="0">
                <a:solidFill>
                  <a:schemeClr val="bg1"/>
                </a:solidFill>
              </a:rPr>
              <a:t>– blesses all with a Godward focus.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9:13a </a:t>
            </a:r>
            <a:r>
              <a:rPr lang="en-US" sz="3200" dirty="0">
                <a:solidFill>
                  <a:schemeClr val="bg1"/>
                </a:solidFill>
              </a:rPr>
              <a:t>– promotes unity (Jew/Gentile) – thanksgiving for like faith.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9:13b </a:t>
            </a:r>
            <a:r>
              <a:rPr lang="en-US" sz="3200" dirty="0">
                <a:solidFill>
                  <a:schemeClr val="bg1"/>
                </a:solidFill>
              </a:rPr>
              <a:t>– for love of all brethren.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Supplication for the Saints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9:14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en-US" sz="3600" dirty="0">
                <a:solidFill>
                  <a:schemeClr val="bg1"/>
                </a:solidFill>
              </a:rPr>
              <a:t>“THANKS BE TO GOD FOR HIS INDESCRIBABLE GIFT!” (</a:t>
            </a:r>
            <a:r>
              <a:rPr lang="en-US" sz="3600" dirty="0">
                <a:solidFill>
                  <a:srgbClr val="FFC000"/>
                </a:solidFill>
              </a:rPr>
              <a:t>v. 15</a:t>
            </a:r>
            <a:r>
              <a:rPr lang="en-US" sz="36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2345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money and coins&#10;&#10;Description automatically generated">
            <a:extLst>
              <a:ext uri="{FF2B5EF4-FFF2-40B4-BE49-F238E27FC236}">
                <a16:creationId xmlns:a16="http://schemas.microsoft.com/office/drawing/2014/main" id="{E0673BC3-EA8E-0C2F-23D2-5A5B400F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4EF4E-CB65-89E9-A090-DBF1020572B5}"/>
              </a:ext>
            </a:extLst>
          </p:cNvPr>
          <p:cNvSpPr/>
          <p:nvPr/>
        </p:nvSpPr>
        <p:spPr>
          <a:xfrm>
            <a:off x="10150257" y="0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money and coins&#10;&#10;Description automatically generated">
            <a:extLst>
              <a:ext uri="{FF2B5EF4-FFF2-40B4-BE49-F238E27FC236}">
                <a16:creationId xmlns:a16="http://schemas.microsoft.com/office/drawing/2014/main" id="{E0673BC3-EA8E-0C2F-23D2-5A5B400F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4EF4E-CB65-89E9-A090-DBF1020572B5}"/>
              </a:ext>
            </a:extLst>
          </p:cNvPr>
          <p:cNvSpPr/>
          <p:nvPr/>
        </p:nvSpPr>
        <p:spPr>
          <a:xfrm>
            <a:off x="10150257" y="0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Collection for the Saints – Background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Jerusalem saints in need –  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16:1-4; Gal. 2:9-10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 started a collection –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16:1; 2 Corinthians 8:1, 4; 9:2; Romans 15:25-33</a:t>
            </a:r>
            <a:r>
              <a:rPr lang="en-US" sz="3200" dirty="0">
                <a:solidFill>
                  <a:schemeClr val="bg1"/>
                </a:solidFill>
              </a:rPr>
              <a:t> – Galatia, Macedonia, Achaia (Corinth)</a:t>
            </a:r>
          </a:p>
        </p:txBody>
      </p:sp>
    </p:spTree>
    <p:extLst>
      <p:ext uri="{BB962C8B-B14F-4D97-AF65-F5344CB8AC3E}">
        <p14:creationId xmlns:p14="http://schemas.microsoft.com/office/powerpoint/2010/main" val="643446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Work of the Church – Financial Implications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Corinthians 16:1-2 </a:t>
            </a:r>
            <a:r>
              <a:rPr lang="en-US" sz="3200" dirty="0">
                <a:solidFill>
                  <a:schemeClr val="bg1"/>
                </a:solidFill>
              </a:rPr>
              <a:t>– pattern for church accumulation of funds.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Work beyond benevolence – Edification (</a:t>
            </a:r>
            <a:r>
              <a:rPr lang="en-US" sz="3200" dirty="0">
                <a:solidFill>
                  <a:srgbClr val="FFC000"/>
                </a:solidFill>
              </a:rPr>
              <a:t>Eph. 4:11-12</a:t>
            </a:r>
            <a:r>
              <a:rPr lang="en-US" sz="3200" dirty="0">
                <a:solidFill>
                  <a:schemeClr val="bg1"/>
                </a:solidFill>
              </a:rPr>
              <a:t>); Evangelism (</a:t>
            </a:r>
            <a:r>
              <a:rPr lang="en-US" sz="3200" dirty="0">
                <a:solidFill>
                  <a:srgbClr val="FFC000"/>
                </a:solidFill>
              </a:rPr>
              <a:t>Matt. 28:18-20; Acts 8:4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Involves finances – </a:t>
            </a:r>
            <a:r>
              <a:rPr lang="en-US" sz="3200" dirty="0">
                <a:solidFill>
                  <a:srgbClr val="FFC000"/>
                </a:solidFill>
              </a:rPr>
              <a:t>1 Timothy 5:17-18; 1 Corinthians 9:14; Philippians 4:14-16; 2 Corinthians 11:8</a:t>
            </a:r>
          </a:p>
        </p:txBody>
      </p:sp>
    </p:spTree>
    <p:extLst>
      <p:ext uri="{BB962C8B-B14F-4D97-AF65-F5344CB8AC3E}">
        <p14:creationId xmlns:p14="http://schemas.microsoft.com/office/powerpoint/2010/main" val="149733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Work of the Church – Financial Implications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Commanded – </a:t>
            </a:r>
            <a:r>
              <a:rPr lang="en-US" sz="3200" dirty="0">
                <a:solidFill>
                  <a:srgbClr val="FFC000"/>
                </a:solidFill>
              </a:rPr>
              <a:t>1 Corinthians 16:1; 4:17</a:t>
            </a:r>
          </a:p>
        </p:txBody>
      </p:sp>
    </p:spTree>
    <p:extLst>
      <p:ext uri="{BB962C8B-B14F-4D97-AF65-F5344CB8AC3E}">
        <p14:creationId xmlns:p14="http://schemas.microsoft.com/office/powerpoint/2010/main" val="300587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Pattern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Periodic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“On the first day of the week”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Personal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“let each one of you” 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Provident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“lay something aside, storing up”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Proportionate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“as he may prosper”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Preventative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“that there be no collections when I come” </a:t>
            </a:r>
          </a:p>
        </p:txBody>
      </p:sp>
    </p:spTree>
    <p:extLst>
      <p:ext uri="{BB962C8B-B14F-4D97-AF65-F5344CB8AC3E}">
        <p14:creationId xmlns:p14="http://schemas.microsoft.com/office/powerpoint/2010/main" val="81436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Diligence of Others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C000"/>
                </a:solidFill>
              </a:rPr>
              <a:t>2 Corinthians 8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Approach of Paul Manifests the Nature of the Activity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8) </a:t>
            </a:r>
            <a:r>
              <a:rPr lang="en-US" sz="3200" dirty="0">
                <a:solidFill>
                  <a:schemeClr val="bg1"/>
                </a:solidFill>
              </a:rPr>
              <a:t>– a command but prioritizing sincere motivation of love.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Shows worshipful nature –                    </a:t>
            </a:r>
            <a:r>
              <a:rPr lang="en-US" sz="3200" dirty="0">
                <a:solidFill>
                  <a:srgbClr val="FFC000"/>
                </a:solidFill>
              </a:rPr>
              <a:t>cf. Philippians 4:18</a:t>
            </a:r>
          </a:p>
        </p:txBody>
      </p:sp>
    </p:spTree>
    <p:extLst>
      <p:ext uri="{BB962C8B-B14F-4D97-AF65-F5344CB8AC3E}">
        <p14:creationId xmlns:p14="http://schemas.microsoft.com/office/powerpoint/2010/main" val="223405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Diligence of Others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C000"/>
                </a:solidFill>
              </a:rPr>
              <a:t>2 Corinthians 8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Churches of Macedonia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2-3) </a:t>
            </a:r>
            <a:r>
              <a:rPr lang="en-US" sz="3200" dirty="0">
                <a:solidFill>
                  <a:schemeClr val="bg1"/>
                </a:solidFill>
              </a:rPr>
              <a:t>– gave liberally in affliction and poverty.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4) </a:t>
            </a:r>
            <a:r>
              <a:rPr lang="en-US" sz="3200" dirty="0">
                <a:solidFill>
                  <a:schemeClr val="bg1"/>
                </a:solidFill>
              </a:rPr>
              <a:t>– eager participation.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gave themselves first.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Our Lord Jesus Christ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9) </a:t>
            </a:r>
            <a:r>
              <a:rPr lang="en-US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rgbClr val="FFC000"/>
                </a:solidFill>
              </a:rPr>
              <a:t> cf. Philippians 2:5-8</a:t>
            </a:r>
          </a:p>
        </p:txBody>
      </p:sp>
    </p:spTree>
    <p:extLst>
      <p:ext uri="{BB962C8B-B14F-4D97-AF65-F5344CB8AC3E}">
        <p14:creationId xmlns:p14="http://schemas.microsoft.com/office/powerpoint/2010/main" val="384980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money and coins&#10;&#10;Description automatically generated">
            <a:extLst>
              <a:ext uri="{FF2B5EF4-FFF2-40B4-BE49-F238E27FC236}">
                <a16:creationId xmlns:a16="http://schemas.microsoft.com/office/drawing/2014/main" id="{27DF793A-B5D8-9523-47D6-4F687B01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/>
          <a:stretch/>
        </p:blipFill>
        <p:spPr>
          <a:xfrm>
            <a:off x="0" y="0"/>
            <a:ext cx="102109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8C5EC-AD86-BBB9-6237-E21280F9C10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50000">
                <a:schemeClr val="tx1">
                  <a:alpha val="70000"/>
                </a:schemeClr>
              </a:gs>
              <a:gs pos="73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62A7-2A9E-2688-F7D6-37103A9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8" y="118382"/>
            <a:ext cx="66620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Grace of Giving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C000"/>
                </a:solidFill>
              </a:rPr>
              <a:t>2 Corinthians 8-9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8B6F-9AC4-EEDF-646E-C6369ECB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8" y="1550534"/>
            <a:ext cx="6662057" cy="51890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Grace in Context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8:1, 7; 9:14-15 </a:t>
            </a:r>
            <a:r>
              <a:rPr lang="en-US" sz="3200" dirty="0">
                <a:solidFill>
                  <a:schemeClr val="bg1"/>
                </a:solidFill>
              </a:rPr>
              <a:t>– context framed in grace.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God’s grace is the source – </a:t>
            </a:r>
            <a:r>
              <a:rPr lang="en-US" sz="3200" dirty="0">
                <a:solidFill>
                  <a:srgbClr val="FFC000"/>
                </a:solidFill>
              </a:rPr>
              <a:t>8:1-2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The ability to give, and practice itself is a gift of grace – </a:t>
            </a:r>
            <a:r>
              <a:rPr lang="en-US" sz="3200" dirty="0">
                <a:solidFill>
                  <a:srgbClr val="FFC000"/>
                </a:solidFill>
              </a:rPr>
              <a:t>8:7</a:t>
            </a:r>
          </a:p>
        </p:txBody>
      </p:sp>
    </p:spTree>
    <p:extLst>
      <p:ext uri="{BB962C8B-B14F-4D97-AF65-F5344CB8AC3E}">
        <p14:creationId xmlns:p14="http://schemas.microsoft.com/office/powerpoint/2010/main" val="303922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496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Command</vt:lpstr>
      <vt:lpstr>The Command</vt:lpstr>
      <vt:lpstr>The Command</vt:lpstr>
      <vt:lpstr>The Command</vt:lpstr>
      <vt:lpstr>The Diligence of Others (2 Corinthians 8)</vt:lpstr>
      <vt:lpstr>The Diligence of Others (2 Corinthians 8)</vt:lpstr>
      <vt:lpstr>The Grace of Giving (2 Corinthians 8-9)</vt:lpstr>
      <vt:lpstr>The Grace of Giving (2 Corinthians 8-9)</vt:lpstr>
      <vt:lpstr>The Grace of Giving (2 Corinthians 8-9)</vt:lpstr>
      <vt:lpstr>The Grace of Giving (2 Corinthians 8-9)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2023-07-13T19:31:15Z</dcterms:created>
  <dcterms:modified xsi:type="dcterms:W3CDTF">2023-07-15T15:55:44Z</dcterms:modified>
</cp:coreProperties>
</file>