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2"/>
  </p:normalViewPr>
  <p:slideViewPr>
    <p:cSldViewPr snapToGrid="0">
      <p:cViewPr varScale="1">
        <p:scale>
          <a:sx n="102" d="100"/>
          <a:sy n="102" d="100"/>
        </p:scale>
        <p:origin x="85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9CF02-803E-8D7C-CE38-226CC807E5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842E02-2819-B709-A186-07A1E39F5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4CE65-2440-F8D0-CD78-4DC2977ED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7B13-6051-2343-A993-2852382BDC84}" type="datetimeFigureOut">
              <a:rPr lang="en-US" smtClean="0"/>
              <a:t>9/2/23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62A959-7264-4D06-77A4-2C1605D8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C285D-7A41-5397-14D5-C01CE031A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50DE-0011-C04C-BBD9-1769C8297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24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04C0-7797-1943-A105-D740B75C0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C9CC3-5215-6260-8542-D9B39E47E1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64D21A-ABC7-3562-1481-61E663F34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7B13-6051-2343-A993-2852382BDC84}" type="datetimeFigureOut">
              <a:rPr lang="en-US" smtClean="0"/>
              <a:t>9/2/23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FBE6A1-E15E-425F-FE92-D81245C69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33745-AE84-28D6-E1C5-11252A69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50DE-0011-C04C-BBD9-1769C8297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70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856B9D-E657-8322-3CB8-9A4923D8BD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CB2849-AB06-2A8D-9A85-82F54AC06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38C28-636E-3343-3FEF-0B233C26E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7B13-6051-2343-A993-2852382BDC84}" type="datetimeFigureOut">
              <a:rPr lang="en-US" smtClean="0"/>
              <a:t>9/2/23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58978-C101-D9DB-B1E3-E811D8E6C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D5FA3-B33F-FCFE-1E48-DFAEA973C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50DE-0011-C04C-BBD9-1769C8297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338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C54D9-4B96-5D4B-F26E-0D1FAD1D9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D9972-9817-E9BC-978E-AC60C51520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A32CF-D748-8256-A2AC-21033D8EC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7B13-6051-2343-A993-2852382BDC84}" type="datetimeFigureOut">
              <a:rPr lang="en-US" smtClean="0"/>
              <a:t>9/2/23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192A4-B862-825F-25E6-DBACA66E7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54AAA-C8BF-4DF7-46DB-97882A3E7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50DE-0011-C04C-BBD9-1769C8297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65385-BAAD-7CB2-BCF5-B0F862E61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A589B-B98D-7474-C1DB-4F70009E6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7947A8-F6ED-C405-AB18-3ECF6CAC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7B13-6051-2343-A993-2852382BDC84}" type="datetimeFigureOut">
              <a:rPr lang="en-US" smtClean="0"/>
              <a:t>9/2/23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39907-17ED-4110-2632-81293AF72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695A6-6A7E-553E-5B34-1D11C682D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50DE-0011-C04C-BBD9-1769C8297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54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36623-8B70-22DD-1156-34D0B7E3E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BEBC8-1632-0BF7-9A1E-B4639F0A8F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A0FF0E-9783-95B7-3E3D-D201B6217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BBC564-31E1-7EF4-3378-03943F3A8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7B13-6051-2343-A993-2852382BDC84}" type="datetimeFigureOut">
              <a:rPr lang="en-US" smtClean="0"/>
              <a:t>9/2/23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6C1B0-95A9-0A6A-1A6A-2F5949D1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7F134B-D7EE-1C83-1897-8EC9E7CB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50DE-0011-C04C-BBD9-1769C8297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52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BE3F5-C91D-8A26-D507-D4DA6EF02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A8E75-6A98-A580-1894-AED40D022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24C957-EC25-7D77-8A71-5D7958F994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FABE34-0BC6-04F8-E76C-A69B67A5B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A4CB6A-D5C2-906C-7140-B5DA97295E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0E5F9F-7BA6-88A1-F8EE-8D0F69C8B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7B13-6051-2343-A993-2852382BDC84}" type="datetimeFigureOut">
              <a:rPr lang="en-US" smtClean="0"/>
              <a:t>9/2/23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85A797-45DB-1AD9-93E0-54FE9993C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70D39A-916E-078E-A132-486BDF01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50DE-0011-C04C-BBD9-1769C8297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5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371B1-2BE0-348D-AAED-F29845925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23750D-AA25-06DF-D426-EAE11CC74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7B13-6051-2343-A993-2852382BDC84}" type="datetimeFigureOut">
              <a:rPr lang="en-US" smtClean="0"/>
              <a:t>9/2/23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907F3-6AF7-5D01-87DC-C5F419233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574D8-73C8-E3E1-AF94-A326989AB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50DE-0011-C04C-BBD9-1769C8297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67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50B594-A7E4-A449-7C0D-0363C31E8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7B13-6051-2343-A993-2852382BDC84}" type="datetimeFigureOut">
              <a:rPr lang="en-US" smtClean="0"/>
              <a:t>9/2/23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5C8783-97F5-83A1-CFEE-C64C6DE87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6791C-71C1-3CC5-04DA-760F33ED4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50DE-0011-C04C-BBD9-1769C8297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91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A2A70-2233-25D8-8A9D-8FEA2338F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5EC1F-E710-B322-418D-A902D8A2F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F38A86-D64A-3927-47E3-FA16DB82DC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86F79-FE38-6697-2E60-AEDD9BA8C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7B13-6051-2343-A993-2852382BDC84}" type="datetimeFigureOut">
              <a:rPr lang="en-US" smtClean="0"/>
              <a:t>9/2/23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31509C-3C0F-42B1-1567-25011F91E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CC4F5-324A-0596-4225-3ADB5584E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50DE-0011-C04C-BBD9-1769C8297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30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F4FF0-C1C6-7B0C-8AEE-E082332BA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5E06F8-E3E8-E5AA-6988-7B22D67522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EE741-9D0E-9B06-DEB8-2A475FBA8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C7E150-C133-B5CE-D985-B4B2F5DD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C7B13-6051-2343-A993-2852382BDC84}" type="datetimeFigureOut">
              <a:rPr lang="en-US" smtClean="0"/>
              <a:t>9/2/23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C0AABA-6957-59D3-121E-5CA6901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440AAF-8F52-0D95-C620-769C5FFA8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EB50DE-0011-C04C-BBD9-1769C8297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83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5F77C4-37E9-8519-4443-FFD3175B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93715-E4A0-0C07-684A-F661A9868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FE6144-B14D-C3E4-B0CD-1A195A6A3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1C7B13-6051-2343-A993-2852382BDC84}" type="datetimeFigureOut">
              <a:rPr lang="en-US" smtClean="0"/>
              <a:t>9/2/23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3308E-0E40-A250-C13B-5E86ACA18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1852E-01B0-EF2D-4972-576A20AD64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B50DE-0011-C04C-BBD9-1769C8297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93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7FD0F-B6D2-DC32-5559-1CDB30E1B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DC052-F962-AA20-86D6-55BD8BB0A4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21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936F537-BA3D-3300-D449-464177F7F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562" y="2380341"/>
            <a:ext cx="6040724" cy="387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8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71B1-2AF7-6CB5-6F0B-DAA50ED82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284" y="0"/>
            <a:ext cx="6487886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The Text in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12D57-657B-A38C-E5AB-6037EDD75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285" y="1146629"/>
            <a:ext cx="6487885" cy="50303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Language</a:t>
            </a:r>
          </a:p>
          <a:p>
            <a:r>
              <a:rPr lang="en-US" sz="3600" i="1" dirty="0">
                <a:solidFill>
                  <a:schemeClr val="bg1"/>
                </a:solidFill>
              </a:rPr>
              <a:t>Ho</a:t>
            </a:r>
            <a:r>
              <a:rPr lang="en-US" sz="3600" dirty="0">
                <a:solidFill>
                  <a:schemeClr val="bg1"/>
                </a:solidFill>
              </a:rPr>
              <a:t> (“the”) </a:t>
            </a:r>
            <a:r>
              <a:rPr lang="en-US" sz="3600" i="1" dirty="0" err="1">
                <a:solidFill>
                  <a:schemeClr val="bg1"/>
                </a:solidFill>
              </a:rPr>
              <a:t>euperistatos</a:t>
            </a:r>
            <a:r>
              <a:rPr lang="en-US" sz="3600" dirty="0">
                <a:solidFill>
                  <a:schemeClr val="bg1"/>
                </a:solidFill>
              </a:rPr>
              <a:t> (“which so easily ensnares”) </a:t>
            </a:r>
            <a:r>
              <a:rPr lang="en-US" sz="3600" i="1" dirty="0">
                <a:solidFill>
                  <a:schemeClr val="bg1"/>
                </a:solidFill>
              </a:rPr>
              <a:t>hamartia</a:t>
            </a:r>
            <a:r>
              <a:rPr lang="en-US" sz="3600" dirty="0">
                <a:solidFill>
                  <a:schemeClr val="bg1"/>
                </a:solidFill>
              </a:rPr>
              <a:t> (“sin”)</a:t>
            </a:r>
          </a:p>
          <a:p>
            <a:r>
              <a:rPr lang="en-US" sz="3600" i="1" dirty="0" err="1">
                <a:solidFill>
                  <a:schemeClr val="bg1"/>
                </a:solidFill>
              </a:rPr>
              <a:t>Euperistatos</a:t>
            </a:r>
            <a:r>
              <a:rPr lang="en-US" sz="3600" dirty="0">
                <a:solidFill>
                  <a:schemeClr val="bg1"/>
                </a:solidFill>
              </a:rPr>
              <a:t> (1x in NT) – </a:t>
            </a:r>
            <a:r>
              <a:rPr lang="en-US" sz="3600" i="1" dirty="0" err="1">
                <a:solidFill>
                  <a:schemeClr val="bg1"/>
                </a:solidFill>
              </a:rPr>
              <a:t>eu</a:t>
            </a:r>
            <a:r>
              <a:rPr lang="en-US" sz="3600" dirty="0">
                <a:solidFill>
                  <a:schemeClr val="bg1"/>
                </a:solidFill>
              </a:rPr>
              <a:t>, “well,” </a:t>
            </a:r>
            <a:r>
              <a:rPr lang="en-US" sz="3600" i="1" dirty="0">
                <a:solidFill>
                  <a:schemeClr val="bg1"/>
                </a:solidFill>
              </a:rPr>
              <a:t>peri</a:t>
            </a:r>
            <a:r>
              <a:rPr lang="en-US" sz="3600" dirty="0">
                <a:solidFill>
                  <a:schemeClr val="bg1"/>
                </a:solidFill>
              </a:rPr>
              <a:t>, “around,” </a:t>
            </a:r>
            <a:r>
              <a:rPr lang="en-US" sz="3600" i="1" dirty="0" err="1">
                <a:solidFill>
                  <a:schemeClr val="bg1"/>
                </a:solidFill>
              </a:rPr>
              <a:t>statos</a:t>
            </a:r>
            <a:r>
              <a:rPr lang="en-US" sz="3600" dirty="0">
                <a:solidFill>
                  <a:schemeClr val="bg1"/>
                </a:solidFill>
              </a:rPr>
              <a:t>, “standing,” i.e., easily encompassing (VINE)</a:t>
            </a:r>
          </a:p>
          <a:p>
            <a:r>
              <a:rPr lang="en-US" sz="3600" dirty="0">
                <a:solidFill>
                  <a:schemeClr val="bg1"/>
                </a:solidFill>
              </a:rPr>
              <a:t>Unbelief surrounded the Hebrew readers.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A82E52-F9CB-EA3A-3B7A-C614794B0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3" y="4549623"/>
            <a:ext cx="3597471" cy="230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67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71B1-2AF7-6CB5-6F0B-DAA50ED82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284" y="0"/>
            <a:ext cx="6487886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The Text in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12D57-657B-A38C-E5AB-6037EDD75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285" y="1146629"/>
            <a:ext cx="6487885" cy="503033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300" b="1" dirty="0">
                <a:solidFill>
                  <a:schemeClr val="bg1"/>
                </a:solidFill>
              </a:rPr>
              <a:t>Warning and Exhortation of the Writer</a:t>
            </a:r>
          </a:p>
          <a:p>
            <a:r>
              <a:rPr lang="en-US" sz="3900" dirty="0">
                <a:solidFill>
                  <a:schemeClr val="bg1"/>
                </a:solidFill>
              </a:rPr>
              <a:t>Warning of apostasy – </a:t>
            </a:r>
            <a:r>
              <a:rPr lang="en-US" sz="39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2:1; 3:12; 4:11; 6:4-6; 10:35-39; 12:14-17, 25</a:t>
            </a:r>
          </a:p>
          <a:p>
            <a:r>
              <a:rPr lang="en-US" sz="3900" dirty="0">
                <a:solidFill>
                  <a:schemeClr val="bg1"/>
                </a:solidFill>
              </a:rPr>
              <a:t>Exhortation to faith – </a:t>
            </a:r>
            <a:r>
              <a:rPr lang="en-US" sz="39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3:12, 18-19; 10:35-39; 11; 12:2</a:t>
            </a:r>
          </a:p>
          <a:p>
            <a:r>
              <a:rPr lang="en-US" sz="3900" dirty="0">
                <a:solidFill>
                  <a:schemeClr val="bg1"/>
                </a:solidFill>
              </a:rPr>
              <a:t>Their faith was wavering. If they did not start trusting in God, they would not finish the race.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A82E52-F9CB-EA3A-3B7A-C614794B0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3" y="4549623"/>
            <a:ext cx="3597471" cy="230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71B1-2AF7-6CB5-6F0B-DAA50ED82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284" y="165034"/>
            <a:ext cx="648788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Lay Aside the Sin of Unbelief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12D57-657B-A38C-E5AB-6037EDD75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285" y="1490597"/>
            <a:ext cx="6487885" cy="468636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400" b="1" dirty="0">
                <a:solidFill>
                  <a:schemeClr val="bg1"/>
                </a:solidFill>
              </a:rPr>
              <a:t>Do you trust the steadfastness of God’s word? </a:t>
            </a:r>
            <a:r>
              <a:rPr lang="en-US" sz="3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(2:1-4)</a:t>
            </a:r>
          </a:p>
          <a:p>
            <a:pPr marL="0" indent="0" algn="ctr">
              <a:buNone/>
            </a:pPr>
            <a:r>
              <a:rPr lang="en-US" sz="3400" b="1" dirty="0">
                <a:solidFill>
                  <a:schemeClr val="bg1"/>
                </a:solidFill>
              </a:rPr>
              <a:t>Do you trust God’s evaluation of sin? </a:t>
            </a:r>
            <a:r>
              <a:rPr lang="en-US" sz="3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(3:12-14; 12:16-17)</a:t>
            </a:r>
          </a:p>
          <a:p>
            <a:pPr marL="0" indent="0" algn="ctr">
              <a:buNone/>
            </a:pPr>
            <a:r>
              <a:rPr lang="en-US" sz="3400" b="1" dirty="0">
                <a:solidFill>
                  <a:schemeClr val="bg1"/>
                </a:solidFill>
              </a:rPr>
              <a:t>Do you trust the ability and aid of our High Priest?</a:t>
            </a:r>
            <a:r>
              <a:rPr lang="en-US" sz="3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(4:14-16; 7:23-25)</a:t>
            </a:r>
          </a:p>
          <a:p>
            <a:pPr marL="0" indent="0" algn="ctr">
              <a:buNone/>
            </a:pPr>
            <a:r>
              <a:rPr lang="en-US" sz="3400" b="1" dirty="0">
                <a:solidFill>
                  <a:schemeClr val="bg1"/>
                </a:solidFill>
              </a:rPr>
              <a:t>Do you trust God’s promise of judgment?</a:t>
            </a:r>
            <a:r>
              <a:rPr lang="en-US" sz="3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(4:11-13; 9:27; 10:30-31)</a:t>
            </a:r>
          </a:p>
        </p:txBody>
      </p: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A82E52-F9CB-EA3A-3B7A-C614794B09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13" y="4549623"/>
            <a:ext cx="3597471" cy="230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7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1936F537-BA3D-3300-D449-464177F7F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562" y="2380341"/>
            <a:ext cx="6040724" cy="387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57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181</Words>
  <Application>Microsoft Macintosh PowerPoint</Application>
  <PresentationFormat>Widescreen</PresentationFormat>
  <Paragraphs>15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The Text in Context</vt:lpstr>
      <vt:lpstr>The Text in Context</vt:lpstr>
      <vt:lpstr>Lay Aside the Sin of Unbelief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Jeremiah Cox</dc:creator>
  <cp:lastModifiedBy>Jeremiah Cox</cp:lastModifiedBy>
  <cp:revision>2</cp:revision>
  <dcterms:created xsi:type="dcterms:W3CDTF">2023-09-02T13:55:46Z</dcterms:created>
  <dcterms:modified xsi:type="dcterms:W3CDTF">2023-09-02T14:13:19Z</dcterms:modified>
</cp:coreProperties>
</file>