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037D-6474-C41D-9CD1-0D07B0FB1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1A135-8346-6408-0247-F5D2F75A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665D5-4B83-3090-776B-037B1902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FFF0-453C-84FA-A111-BA877AAF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39C8-731A-8EE4-B48A-7578E6F9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E420-AC4B-D29A-8784-AB09D5B3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785-2A26-F78F-A79B-C547E8B59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E134-1CB7-5143-41B0-B11C49EC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5F8BD-8760-9BF1-01AD-6691D33B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6FB7-CDEE-3CEB-3439-D4B52992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DDB72-CD05-A84C-B88E-68B19F236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3C1A9-E5AC-B52C-FF38-84EC0F8FF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1C9E-230F-DA08-A9EA-4B0E0D0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D220D-AA39-80FE-67B8-547AAF1A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F70E-D957-0F20-DEC8-2F6495DD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95FD-1FF9-DD66-4A65-49725D04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CBF4-E82E-5A46-D2C1-1D7964B7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ADE4-25FA-15B4-D6A6-20372855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0925-C74F-028C-3B73-7C5831A7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17FA-8E17-24A7-9970-4B4E2B98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B782-172E-BE0C-11C0-7DD2B595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DFD7-2A37-7C2E-FA1A-9556BE10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FCBE-E687-BF50-B79C-4F11CBA8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CCC2-41D9-4B01-8E0D-DE88E03C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EA3C-60CE-3638-D58C-6F43F90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3183-59BE-B1D7-5460-69FCB746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687F-7613-62C3-6D2F-EF60C04E8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475A-C012-03A9-7E1C-69BF8198C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5084-CEC5-0F19-F779-E9AF3F12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5F31-4E95-93CF-032F-2BE7302B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05CAE-E49D-E760-A846-496FA5E0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AAD9-6D88-8BCF-D0C0-D6E160CB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19527-50F9-49AE-4649-210C38AA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C7D6-38A8-66E6-F19B-E900A8C0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B58BB-7DEB-7851-30B7-B189140AB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25361-6C3A-6D42-7C02-25D36F70C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41B18-C7B3-61EB-DD59-437B2752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3FDFD-1487-8C03-454E-0994162D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1B68B-8478-8B3C-2A20-F8FD511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A853-7425-B422-D304-8AAE7E69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B0872-1199-0AE4-946E-694A9EC6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271BD-63A0-604D-C64F-ECBE5515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64942-F19C-3D0B-A46A-160C429F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0D381-817B-0FB6-B7F4-98C1C6A6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4F5E5-C36F-0B27-5F54-71EC1B12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D788-4C75-567B-5584-028FD176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6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94AC-42A0-D1EE-0FB9-771661D6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7F8E7-8550-3735-A16E-CD440B0F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F17B6-7105-4D05-855D-80E5ACE86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1695F-504B-16EF-F320-DB63113C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C1EC3-116B-F1ED-E3EA-C4521149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55A38-CEC0-B1B6-7510-72A3832E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7D5C-198D-E8F0-83F4-CB5661F8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409EA-AB51-4097-FD40-81526E081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0421-E796-A6FB-B7BA-5919A2929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50861-95B0-BCA4-BB3F-F522B4B1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22BB5-5DCC-3B91-333B-F6275E75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B949F-5EE2-C70E-03B0-07CFC605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DB4BD-7506-C839-DC46-4000589F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EDA7-8BFE-28DA-5993-58D420313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DA8F-F8C6-5E12-A35A-41A71D7FA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FBE4-6276-E049-8159-68AF4A4F4020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172D-BEDB-9544-F592-072783004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260F0-EC14-208C-C868-BD500B63B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75D7-BB74-504F-BFD0-71D4E033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7EB9-200E-03C2-1BA2-935703B5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90AF-778D-A84C-F69F-9C6D8234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g shot of a road&#10;&#10;Description automatically generated">
            <a:extLst>
              <a:ext uri="{FF2B5EF4-FFF2-40B4-BE49-F238E27FC236}">
                <a16:creationId xmlns:a16="http://schemas.microsoft.com/office/drawing/2014/main" id="{7F82DE98-23C7-52D9-8DFB-99B91D4C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9591E-04CC-3302-8E0C-464E5BAB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66" y="3393793"/>
            <a:ext cx="2590800" cy="154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C58B9-61D1-D62C-E0B4-4A5BB0907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710" y="4885137"/>
            <a:ext cx="7289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road&#10;&#10;Description automatically generated">
            <a:extLst>
              <a:ext uri="{FF2B5EF4-FFF2-40B4-BE49-F238E27FC236}">
                <a16:creationId xmlns:a16="http://schemas.microsoft.com/office/drawing/2014/main" id="{1C1D03AA-76C6-1AE5-B102-C4639914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890AC-0DA8-CD1E-3670-63541AF7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4937"/>
            <a:ext cx="11353800" cy="13715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6E5F-078B-6334-C837-C62278E5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0500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does it mean that the Father draws?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Coming is the result of being DRAWN. (</a:t>
            </a:r>
            <a:r>
              <a:rPr lang="en-US" sz="3200" dirty="0">
                <a:solidFill>
                  <a:srgbClr val="FFC000"/>
                </a:solidFill>
              </a:rPr>
              <a:t>John 6:44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Those who come can only do so by MEANS of the Father.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Coming is the result of being GIVEN to Jesus by the Father.      (</a:t>
            </a:r>
            <a:r>
              <a:rPr lang="en-US" sz="3200" dirty="0">
                <a:solidFill>
                  <a:srgbClr val="FFC000"/>
                </a:solidFill>
              </a:rPr>
              <a:t>John 6:37, 39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Those who come can only do so by the CHOICE of the Father.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Coming is the result of being GRANTED by the Father. (</a:t>
            </a:r>
            <a:r>
              <a:rPr lang="en-US" sz="3200" dirty="0">
                <a:solidFill>
                  <a:srgbClr val="FFC000"/>
                </a:solidFill>
              </a:rPr>
              <a:t>John 6:65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Those who come can only do so by the AUTHORITY of the Father.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road&#10;&#10;Description automatically generated">
            <a:extLst>
              <a:ext uri="{FF2B5EF4-FFF2-40B4-BE49-F238E27FC236}">
                <a16:creationId xmlns:a16="http://schemas.microsoft.com/office/drawing/2014/main" id="{1C1D03AA-76C6-1AE5-B102-C4639914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6E5F-078B-6334-C837-C62278E5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0500"/>
            <a:ext cx="113538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is the Father’s drawing power?</a:t>
            </a:r>
          </a:p>
          <a:p>
            <a:r>
              <a:rPr lang="en-US" sz="3200" dirty="0">
                <a:solidFill>
                  <a:schemeClr val="bg1"/>
                </a:solidFill>
              </a:rPr>
              <a:t>His drawing power is the teaching of His word – </a:t>
            </a:r>
            <a:r>
              <a:rPr lang="en-US" sz="3200" dirty="0">
                <a:solidFill>
                  <a:srgbClr val="FFC000"/>
                </a:solidFill>
              </a:rPr>
              <a:t>John 6:45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Draw (</a:t>
            </a:r>
            <a:r>
              <a:rPr lang="en-US" sz="3200" dirty="0">
                <a:solidFill>
                  <a:srgbClr val="FFC000"/>
                </a:solidFill>
              </a:rPr>
              <a:t>v. 44</a:t>
            </a:r>
            <a:r>
              <a:rPr lang="en-US" sz="3200" dirty="0">
                <a:solidFill>
                  <a:schemeClr val="bg1"/>
                </a:solidFill>
              </a:rPr>
              <a:t>), given (</a:t>
            </a:r>
            <a:r>
              <a:rPr lang="en-US" sz="3200" dirty="0">
                <a:solidFill>
                  <a:srgbClr val="FFC000"/>
                </a:solidFill>
              </a:rPr>
              <a:t>v. 37, 39</a:t>
            </a:r>
            <a:r>
              <a:rPr lang="en-US" sz="3200" dirty="0">
                <a:solidFill>
                  <a:schemeClr val="bg1"/>
                </a:solidFill>
              </a:rPr>
              <a:t>), granted (</a:t>
            </a:r>
            <a:r>
              <a:rPr lang="en-US" sz="3200" dirty="0">
                <a:solidFill>
                  <a:srgbClr val="FFC000"/>
                </a:solidFill>
              </a:rPr>
              <a:t>v. 65</a:t>
            </a:r>
            <a:r>
              <a:rPr lang="en-US" sz="3200" dirty="0">
                <a:solidFill>
                  <a:schemeClr val="bg1"/>
                </a:solidFill>
              </a:rPr>
              <a:t>) – through His word.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Another factor </a:t>
            </a:r>
            <a:r>
              <a:rPr lang="en-US" sz="3200" dirty="0">
                <a:solidFill>
                  <a:schemeClr val="bg1"/>
                </a:solidFill>
              </a:rPr>
              <a:t>– attraction – </a:t>
            </a:r>
            <a:r>
              <a:rPr lang="en-US" sz="3200" i="1" dirty="0">
                <a:solidFill>
                  <a:schemeClr val="bg1"/>
                </a:solidFill>
              </a:rPr>
              <a:t>“draws” </a:t>
            </a:r>
            <a:r>
              <a:rPr lang="en-US" sz="3200" dirty="0">
                <a:solidFill>
                  <a:schemeClr val="bg1"/>
                </a:solidFill>
              </a:rPr>
              <a:t>– "to draw a pers. in the direction of values for inner life, draw, attract” (BDAG)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One may be taught, but not come – </a:t>
            </a:r>
            <a:r>
              <a:rPr lang="en-US" sz="3200" dirty="0">
                <a:solidFill>
                  <a:srgbClr val="FFC000"/>
                </a:solidFill>
              </a:rPr>
              <a:t>John 7:16-18, 37-38; 4:14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Context – </a:t>
            </a:r>
            <a:r>
              <a:rPr lang="en-US" sz="3200" dirty="0">
                <a:solidFill>
                  <a:srgbClr val="FFC000"/>
                </a:solidFill>
              </a:rPr>
              <a:t>John 6:26-27, 35, 63, 65-66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His drawing power is the gospel, but not all want it –                  </a:t>
            </a:r>
            <a:r>
              <a:rPr lang="en-US" sz="3200" dirty="0">
                <a:solidFill>
                  <a:srgbClr val="FFC000"/>
                </a:solidFill>
              </a:rPr>
              <a:t>1 Corinthians 1:22-23; 2 Corinthians 2:14-16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76C2F-AA53-6C5D-DBCE-B95972CF6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4937"/>
            <a:ext cx="113538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road&#10;&#10;Description automatically generated">
            <a:extLst>
              <a:ext uri="{FF2B5EF4-FFF2-40B4-BE49-F238E27FC236}">
                <a16:creationId xmlns:a16="http://schemas.microsoft.com/office/drawing/2014/main" id="{1C1D03AA-76C6-1AE5-B102-C4639914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6E5F-078B-6334-C837-C62278E5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0499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does it mean that those who are drawn come to Jesus?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COME = BELIEVE (</a:t>
            </a:r>
            <a:r>
              <a:rPr lang="en-US" sz="3200" dirty="0">
                <a:solidFill>
                  <a:srgbClr val="FFC000"/>
                </a:solidFill>
              </a:rPr>
              <a:t>John 6:35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Their problem – (</a:t>
            </a:r>
            <a:r>
              <a:rPr lang="en-US" sz="3200" dirty="0">
                <a:solidFill>
                  <a:srgbClr val="FFC000"/>
                </a:solidFill>
              </a:rPr>
              <a:t>vv. 26-27, 36, 40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Believe He is the bread of life from heaven – (</a:t>
            </a:r>
            <a:r>
              <a:rPr lang="en-US" sz="3200" dirty="0">
                <a:solidFill>
                  <a:srgbClr val="FFC000"/>
                </a:solidFill>
              </a:rPr>
              <a:t>vv. 41-42, 47-48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Peter made the confession – (</a:t>
            </a:r>
            <a:r>
              <a:rPr lang="en-US" sz="3200" dirty="0">
                <a:solidFill>
                  <a:srgbClr val="FFC000"/>
                </a:solidFill>
              </a:rPr>
              <a:t>vv. 66-69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CE8EA-3138-5A4F-5D4D-33685ADD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4937"/>
            <a:ext cx="113538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road&#10;&#10;Description automatically generated">
            <a:extLst>
              <a:ext uri="{FF2B5EF4-FFF2-40B4-BE49-F238E27FC236}">
                <a16:creationId xmlns:a16="http://schemas.microsoft.com/office/drawing/2014/main" id="{1C1D03AA-76C6-1AE5-B102-C4639914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6E5F-078B-6334-C837-C62278E5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0500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does it mean that those who are drawn come to Jesus?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COME = BELIEVE (</a:t>
            </a:r>
            <a:r>
              <a:rPr lang="en-US" sz="3200" dirty="0">
                <a:solidFill>
                  <a:srgbClr val="FFC000"/>
                </a:solidFill>
              </a:rPr>
              <a:t>John 6:35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BELIEVING = CONSUMING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Belief is an active work – (</a:t>
            </a:r>
            <a:r>
              <a:rPr lang="en-US" sz="3200" dirty="0">
                <a:solidFill>
                  <a:srgbClr val="FFC000"/>
                </a:solidFill>
              </a:rPr>
              <a:t>vv. 27-29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Belief in Him expounded in bread metaphor – (</a:t>
            </a:r>
            <a:r>
              <a:rPr lang="en-US" sz="3200" dirty="0">
                <a:solidFill>
                  <a:srgbClr val="FFC000"/>
                </a:solidFill>
              </a:rPr>
              <a:t>vv. 33, 35, 40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Bread for eating – (</a:t>
            </a:r>
            <a:r>
              <a:rPr lang="en-US" sz="3200" dirty="0">
                <a:solidFill>
                  <a:srgbClr val="FFC000"/>
                </a:solidFill>
              </a:rPr>
              <a:t>vv. 50-51, 53-58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Speaking spiritually – (</a:t>
            </a:r>
            <a:r>
              <a:rPr lang="en-US" sz="3200" dirty="0">
                <a:solidFill>
                  <a:srgbClr val="FFC000"/>
                </a:solidFill>
              </a:rPr>
              <a:t>vv. 60, 63; Galatians 2:20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Manna? – (</a:t>
            </a:r>
            <a:r>
              <a:rPr lang="en-US" sz="3200" dirty="0">
                <a:solidFill>
                  <a:srgbClr val="FFC000"/>
                </a:solidFill>
              </a:rPr>
              <a:t>vv. 31-33, 49-50</a:t>
            </a:r>
            <a:r>
              <a:rPr lang="en-US" sz="3200" dirty="0">
                <a:solidFill>
                  <a:schemeClr val="bg1"/>
                </a:solidFill>
              </a:rPr>
              <a:t>) – Word of God! (</a:t>
            </a:r>
            <a:r>
              <a:rPr lang="en-US" sz="3200" dirty="0">
                <a:solidFill>
                  <a:srgbClr val="FFC000"/>
                </a:solidFill>
              </a:rPr>
              <a:t>Deut. 8:3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C53D3-09EE-8679-38FD-FC8EB0AD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4937"/>
            <a:ext cx="113538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road&#10;&#10;Description automatically generated">
            <a:extLst>
              <a:ext uri="{FF2B5EF4-FFF2-40B4-BE49-F238E27FC236}">
                <a16:creationId xmlns:a16="http://schemas.microsoft.com/office/drawing/2014/main" id="{1C1D03AA-76C6-1AE5-B102-C4639914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7B481-9D1B-943B-705C-AC8FC8D0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7" y="0"/>
            <a:ext cx="11404125" cy="17731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6E5F-078B-6334-C837-C62278E5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0500"/>
            <a:ext cx="11353800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Spiritual Healing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C000"/>
                </a:solidFill>
              </a:rPr>
              <a:t>Romans 3:23; John 12:32-33; 3:14-16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Spiritual Sustenance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C000"/>
                </a:solidFill>
              </a:rPr>
              <a:t>John 6:35; 4:13-14; 7:37-39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Eternal Life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C000"/>
                </a:solidFill>
              </a:rPr>
              <a:t>John 6:39, 40, 44, 54, 58; 11:25-26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g shot of a road&#10;&#10;Description automatically generated">
            <a:extLst>
              <a:ext uri="{FF2B5EF4-FFF2-40B4-BE49-F238E27FC236}">
                <a16:creationId xmlns:a16="http://schemas.microsoft.com/office/drawing/2014/main" id="{7F82DE98-23C7-52D9-8DFB-99B91D4C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9591E-04CC-3302-8E0C-464E5BAB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66" y="3393793"/>
            <a:ext cx="2590800" cy="154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C58B9-61D1-D62C-E0B4-4A5BB0907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710" y="4885137"/>
            <a:ext cx="7289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4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404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2023-10-04T21:00:23Z</dcterms:created>
  <dcterms:modified xsi:type="dcterms:W3CDTF">2023-10-07T15:13:48Z</dcterms:modified>
</cp:coreProperties>
</file>