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EF86C-553E-82CB-2E4D-C5676725F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AEF54-79E5-C993-9D3A-812A702A2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B77C2-078B-D020-0FC7-727BB3F4A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5612-7580-3B42-9C49-C654B1AC43D2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57415-E207-330E-9F26-39EE5DD41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32E1D-E98F-443C-4C11-80F0A71F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591-6604-624F-BABA-E87907B10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2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E3A68-7618-9982-FB0E-E99C77636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A87EF2-84FA-8CA9-75AB-401F89C20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AF54C-0B47-11C2-400A-83571166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5612-7580-3B42-9C49-C654B1AC43D2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2637E-974B-DAC2-DE8A-926C53762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CBB55-AF9C-E592-CC77-5F1FA37EF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591-6604-624F-BABA-E87907B10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6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51F737-1948-EC37-7230-D9ACC44368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FF9880-74CC-B4D9-DFFC-AD32935E1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06D56-65E4-E3E9-0047-4E4F61EC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5612-7580-3B42-9C49-C654B1AC43D2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E7A71-8C90-C6BA-A51A-B24F869E7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E4821-0025-5567-742F-C485BEA64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591-6604-624F-BABA-E87907B10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0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54544-B301-CD37-DA1B-0D99E4699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2BC84-0867-CB90-BE4C-950613AEC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046EF-5343-BEFF-40A6-A11C274EC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5612-7580-3B42-9C49-C654B1AC43D2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32375-E4F7-9C24-F0FE-0920A78E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6B60C-8D51-2172-0715-F4A6FDD10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591-6604-624F-BABA-E87907B10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26D0C-7837-7829-84C6-7C03EF91D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11D58-E4E3-0840-444C-17A00C923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0BA9D-FAC8-30DC-EB29-A30D856A1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5612-7580-3B42-9C49-C654B1AC43D2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A9145-137C-CDEF-177F-831C0C346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2E065-63A2-FC89-7582-55CC161B2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591-6604-624F-BABA-E87907B10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C1A01-C4F5-0DFD-0B5A-7BE3B590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69F9E-54F3-A7FB-CB22-4035C6EE6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A9277-25EE-B138-E88E-994F8954A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89DAE-CCD3-F4C9-C084-2C193BDFE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5612-7580-3B42-9C49-C654B1AC43D2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2F4B7-A397-A7C7-9FDE-1746A848D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8BF61E-6FA9-D224-391E-129E81CDF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591-6604-624F-BABA-E87907B10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3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F568B-69E4-EFE1-C3BC-2962A5CF9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2A8E7-6805-A8B2-801B-18CE87ED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96233-D2A7-A256-A4FB-F6FECDB8B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7A7927-36A6-D996-8B6E-EC7355994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181425-56D6-9F67-C0A4-8CF4FA0EC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26896C-4DE5-6BB8-4F3E-029E3860D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5612-7580-3B42-9C49-C654B1AC43D2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D51369-61BC-DE6D-4717-BE87DEFB5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960C0-6E98-4F43-A21E-0CDCEDFA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591-6604-624F-BABA-E87907B10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0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1B253-363E-33E5-5F78-46978A5B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DBABC-B66A-6349-B3A7-381A67EEE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5612-7580-3B42-9C49-C654B1AC43D2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E45C05-F4DD-0FD6-7E58-57A382914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E210AE-D63A-48D5-5564-2F7E87BBD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591-6604-624F-BABA-E87907B10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91F3-E215-040F-0577-6BF03DD7C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5612-7580-3B42-9C49-C654B1AC43D2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F29351-0D18-9145-6AF9-D2B463D3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2CE851-5EFF-2DBF-D3B3-75432752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591-6604-624F-BABA-E87907B10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B8899-7590-5893-05B0-E5960503F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E631F-4CD4-1EF8-8955-009E48AA8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2B7EA-13BB-F7B1-C432-B1E10029D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AF89C-836F-8486-BD62-F5594CAAE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5612-7580-3B42-9C49-C654B1AC43D2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91D471-208F-CE16-FD4F-B4F111173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B0CC09-0811-7147-E363-C7EBB85C9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591-6604-624F-BABA-E87907B10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8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CEFAD-371E-FE67-A4B5-A51277B34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F4A4E4-35AB-B5CB-9546-19469854AE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9CF2D-376D-688E-9D2B-D298D4EB9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4586C4-99C0-5F15-B640-BF5F12A69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5612-7580-3B42-9C49-C654B1AC43D2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CCCC-1F00-4DF0-3F16-A522827E8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ED4320-A523-D719-A45E-47103D061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591-6604-624F-BABA-E87907B10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3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1E1E4-48CF-9672-09D7-45C8E5D32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E8FB3-74B5-B4D7-911D-F2AE92BC3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B100D-E832-E49D-395A-91FB5FA67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5612-7580-3B42-9C49-C654B1AC43D2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47D8E-2CA3-20DB-0C31-A8552A24B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A3A21-8852-125F-8268-F70201AAC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C9591-6604-624F-BABA-E87907B10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7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95BF8-653E-AAE5-0C3F-C763B3EFB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0EBF5-5662-8CF0-3DD2-BF704DD59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0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group of men&#10;&#10;Description automatically generated">
            <a:extLst>
              <a:ext uri="{FF2B5EF4-FFF2-40B4-BE49-F238E27FC236}">
                <a16:creationId xmlns:a16="http://schemas.microsoft.com/office/drawing/2014/main" id="{FAD42E78-6066-68D6-F61F-FADB024B41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92" r="-2" b="-2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0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9E0C0E-8222-6BE6-8B46-8095EFA3A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361848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solidFill>
                  <a:schemeClr val="bg1"/>
                </a:solidFill>
                <a:latin typeface="Copperplate" panose="02000504000000020004" pitchFamily="2" charset="77"/>
              </a:rPr>
              <a:t>“Of The Laying On Of Hands”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1B2F0-5484-BC6B-AA24-A040230B5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470150"/>
            <a:ext cx="4023360" cy="120814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ED7D31"/>
                </a:solidFill>
              </a:rPr>
              <a:t>Hebrews 6:2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4458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AE9E3-BE46-EC90-BE0B-4853F42A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opperplate" panose="02000504000000020004" pitchFamily="2" charset="77"/>
              </a:rPr>
              <a:t>The Act of the Laying on of Hands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6BCFA-142D-A264-A7EF-312AD3877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09" y="2221992"/>
            <a:ext cx="11155680" cy="4244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It is a symbolic gesture.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Offerings Given to the Lord – </a:t>
            </a:r>
            <a:r>
              <a:rPr lang="en-US" sz="3200" dirty="0">
                <a:solidFill>
                  <a:srgbClr val="FFC000"/>
                </a:solidFill>
              </a:rPr>
              <a:t>Leviticus 3:1-2; 4:4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Bestowal of a Blessing – </a:t>
            </a:r>
            <a:r>
              <a:rPr lang="en-US" sz="3200" dirty="0">
                <a:solidFill>
                  <a:srgbClr val="FFC000"/>
                </a:solidFill>
              </a:rPr>
              <a:t>Genesis 48:14-15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Consecration of Individuals to a Work – </a:t>
            </a:r>
            <a:r>
              <a:rPr lang="en-US" sz="3200" dirty="0">
                <a:solidFill>
                  <a:srgbClr val="FFC000"/>
                </a:solidFill>
              </a:rPr>
              <a:t>Numbers 8:10-15; 27:15-23; Acts 13:1-3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Miraculous Healing of People – </a:t>
            </a:r>
            <a:r>
              <a:rPr lang="en-US" sz="3200" dirty="0">
                <a:solidFill>
                  <a:srgbClr val="FFC000"/>
                </a:solidFill>
              </a:rPr>
              <a:t>Mark 6:5; Acts 9:12, 17; 28:8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Imparting of Spiritual Gifts – </a:t>
            </a:r>
            <a:r>
              <a:rPr lang="en-US" sz="3200" dirty="0">
                <a:solidFill>
                  <a:srgbClr val="FFC000"/>
                </a:solidFill>
              </a:rPr>
              <a:t>Acts 8:14-17; 19:5-7;       Romans 1:11-12</a:t>
            </a:r>
          </a:p>
          <a:p>
            <a:pPr marL="0" indent="0">
              <a:buNone/>
            </a:pP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9745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AE9E3-BE46-EC90-BE0B-4853F42A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opperplate" panose="02000504000000020004" pitchFamily="2" charset="77"/>
              </a:rPr>
              <a:t>What Simon Saw, and its Place           in the New Testament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6BCFA-142D-A264-A7EF-312AD3877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09" y="2221992"/>
            <a:ext cx="11155680" cy="4244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Case in Samaria </a:t>
            </a:r>
            <a:r>
              <a:rPr lang="en-US" sz="3600" dirty="0">
                <a:solidFill>
                  <a:schemeClr val="bg1"/>
                </a:solidFill>
              </a:rPr>
              <a:t>(</a:t>
            </a:r>
            <a:r>
              <a:rPr lang="en-US" sz="3600" dirty="0">
                <a:solidFill>
                  <a:srgbClr val="FFC000"/>
                </a:solidFill>
              </a:rPr>
              <a:t>Acts 8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Philip preached, and many believed – (</a:t>
            </a:r>
            <a:r>
              <a:rPr lang="en-US" sz="3200" dirty="0">
                <a:solidFill>
                  <a:srgbClr val="FFC000"/>
                </a:solidFill>
              </a:rPr>
              <a:t>vv. 5-8, 13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News reached Jerusalem, sent Peter and John to give the Holy Spirit – (</a:t>
            </a:r>
            <a:r>
              <a:rPr lang="en-US" sz="3200" dirty="0">
                <a:solidFill>
                  <a:srgbClr val="FFC000"/>
                </a:solidFill>
              </a:rPr>
              <a:t>vv. 14-17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Simon saw that the Spirit was given through the laying on of the apostles’ hands – (</a:t>
            </a:r>
            <a:r>
              <a:rPr lang="en-US" sz="3200" dirty="0">
                <a:solidFill>
                  <a:srgbClr val="FFC000"/>
                </a:solidFill>
              </a:rPr>
              <a:t>vv. 18-19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</a:rPr>
              <a:t>Implications – urgency, exclusivity.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0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AE9E3-BE46-EC90-BE0B-4853F42A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opperplate" panose="02000504000000020004" pitchFamily="2" charset="77"/>
              </a:rPr>
              <a:t>What Simon Saw, and its Place           in the New Testament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6BCFA-142D-A264-A7EF-312AD3877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09" y="2221992"/>
            <a:ext cx="11155680" cy="4244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Remote Context</a:t>
            </a:r>
          </a:p>
          <a:p>
            <a:r>
              <a:rPr lang="en-US" sz="3200" dirty="0">
                <a:solidFill>
                  <a:schemeClr val="bg1"/>
                </a:solidFill>
              </a:rPr>
              <a:t>Urgency explained in infancy of the church – </a:t>
            </a:r>
            <a:r>
              <a:rPr lang="en-US" sz="3200" dirty="0">
                <a:solidFill>
                  <a:srgbClr val="FFC000"/>
                </a:solidFill>
              </a:rPr>
              <a:t>1 Corinthians 13:8-12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For edification – </a:t>
            </a:r>
            <a:r>
              <a:rPr lang="en-US" sz="3200" dirty="0">
                <a:solidFill>
                  <a:srgbClr val="FFC000"/>
                </a:solidFill>
              </a:rPr>
              <a:t>1 Corinthians 14:1-4, 12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In Acts – </a:t>
            </a:r>
            <a:r>
              <a:rPr lang="en-US" sz="3200" dirty="0">
                <a:solidFill>
                  <a:srgbClr val="FFC000"/>
                </a:solidFill>
              </a:rPr>
              <a:t>Acts 6:8; 8:4-8; 11:27; 13:1; 15:12, 32; 21:9-14</a:t>
            </a:r>
          </a:p>
          <a:p>
            <a:r>
              <a:rPr lang="en-US" sz="3200" dirty="0">
                <a:solidFill>
                  <a:schemeClr val="bg1"/>
                </a:solidFill>
              </a:rPr>
              <a:t>Exclusivity leads to the necessary conclusion that spiritual gifts have ceased – </a:t>
            </a:r>
            <a:r>
              <a:rPr lang="en-US" sz="3200" dirty="0">
                <a:solidFill>
                  <a:srgbClr val="FFC000"/>
                </a:solidFill>
              </a:rPr>
              <a:t>Acts 8:18; 1 Corinthians 13:10-11</a:t>
            </a:r>
            <a:endParaRPr lang="en-US" sz="2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60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AE9E3-BE46-EC90-BE0B-4853F42A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opperplate" panose="02000504000000020004" pitchFamily="2" charset="77"/>
              </a:rPr>
              <a:t>The Determination in Context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6BCFA-142D-A264-A7EF-312AD3877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09" y="2221992"/>
            <a:ext cx="11155680" cy="4244122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US" sz="3600" dirty="0">
                <a:solidFill>
                  <a:srgbClr val="FFC000"/>
                </a:solidFill>
              </a:rPr>
              <a:t>Hebrews 6:2 </a:t>
            </a:r>
            <a:r>
              <a:rPr lang="en-US" sz="3600" dirty="0">
                <a:solidFill>
                  <a:schemeClr val="bg1"/>
                </a:solidFill>
              </a:rPr>
              <a:t>– for the imparting of spiritual gifts.</a:t>
            </a: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rgbClr val="FFC000"/>
                </a:solidFill>
              </a:rPr>
              <a:t>Acts 6:6 </a:t>
            </a:r>
            <a:r>
              <a:rPr lang="en-US" sz="3600" dirty="0">
                <a:solidFill>
                  <a:schemeClr val="bg1"/>
                </a:solidFill>
              </a:rPr>
              <a:t>– 7 appointed to the daily distribution.</a:t>
            </a: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rgbClr val="FFC000"/>
                </a:solidFill>
              </a:rPr>
              <a:t>1 Timothy 5:22 </a:t>
            </a:r>
            <a:r>
              <a:rPr lang="en-US" sz="3600" dirty="0">
                <a:solidFill>
                  <a:schemeClr val="bg1"/>
                </a:solidFill>
              </a:rPr>
              <a:t>– warning about hastiness in church discipline concerning elders.</a:t>
            </a: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rgbClr val="FFC000"/>
                </a:solidFill>
              </a:rPr>
              <a:t>1 Timothy 4:14; 2 Timothy 1:6 </a:t>
            </a:r>
            <a:r>
              <a:rPr lang="en-US" sz="3600" dirty="0">
                <a:solidFill>
                  <a:schemeClr val="bg1"/>
                </a:solidFill>
              </a:rPr>
              <a:t>– Timothy’s gift (Spiritual? Ministry/ability?)</a:t>
            </a:r>
            <a:endParaRPr lang="en-US" sz="2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287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group of men&#10;&#10;Description automatically generated">
            <a:extLst>
              <a:ext uri="{FF2B5EF4-FFF2-40B4-BE49-F238E27FC236}">
                <a16:creationId xmlns:a16="http://schemas.microsoft.com/office/drawing/2014/main" id="{FAD42E78-6066-68D6-F61F-FADB024B41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92" r="-2" b="-2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0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9E0C0E-8222-6BE6-8B46-8095EFA3A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361848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solidFill>
                  <a:schemeClr val="bg1"/>
                </a:solidFill>
                <a:latin typeface="Copperplate" panose="02000504000000020004" pitchFamily="2" charset="77"/>
              </a:rPr>
              <a:t>“Of The Laying On Of Hands”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1B2F0-5484-BC6B-AA24-A040230B5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470150"/>
            <a:ext cx="4023360" cy="120814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ED7D31"/>
                </a:solidFill>
              </a:rPr>
              <a:t>Hebrews 6:2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4315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298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Copperplate</vt:lpstr>
      <vt:lpstr>Office Theme</vt:lpstr>
      <vt:lpstr>PowerPoint Presentation</vt:lpstr>
      <vt:lpstr>“Of The Laying On Of Hands”</vt:lpstr>
      <vt:lpstr>The Act of the Laying on of Hands</vt:lpstr>
      <vt:lpstr>What Simon Saw, and its Place           in the New Testament</vt:lpstr>
      <vt:lpstr>What Simon Saw, and its Place           in the New Testament</vt:lpstr>
      <vt:lpstr>The Determination in Context</vt:lpstr>
      <vt:lpstr>“Of The Laying On Of Hands”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2</cp:revision>
  <dcterms:created xsi:type="dcterms:W3CDTF">2023-10-14T15:00:00Z</dcterms:created>
  <dcterms:modified xsi:type="dcterms:W3CDTF">2023-10-14T15:20:14Z</dcterms:modified>
</cp:coreProperties>
</file>