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782-BD1A-0E9A-FBEC-56F002E3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6CB02-B743-3E14-B39D-89ED7F276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F9D2-4DA4-C5EB-37FB-7689A483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B085F-A502-95C5-A227-62F712F3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AD019-E7BF-8259-DB3A-8BF07CEE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5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9F52-3F0C-2DA3-C4C9-A3B21C9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793AB5-640E-B787-1C3A-0218E4C92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CF0BD-6A48-F563-2929-4B596AC9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EA4F-0467-E784-A483-0FA5C0BB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EFC4-14D7-C6CD-0491-AF02562E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6AB5B-7213-5118-8735-EB38A61CE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94B59-A150-A2ED-F305-4600B97BC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1936F-27E8-2CC4-11A5-E623C70C8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88354-E064-4D5A-7B03-BAA34787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5F9F4-6D43-EB32-CB45-9B4233A9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EA2FA-6354-3D68-A3FB-CC296AAE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6B5A-3A1D-7744-45FC-F92A37B72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3AC6-8169-FD6C-3343-99F92347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1871-8477-C2C1-C86A-80205C73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16869-5B9B-78D3-BAFC-9C5A8854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2350-ABDD-4045-86BC-4D6F8500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E3673-A970-8EE7-F28D-5FC9EB208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4F812-070E-575F-944B-C98E1B86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76096-BA01-31FD-D634-D8C4B10B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DBA7E-9C76-031D-6A68-113D3ED2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97C46-8C20-21FA-360E-17A7E628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2792-65F8-BD1C-9731-5F1A20DA1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497A6-2703-3995-CEB5-063F24453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A3412-EC2C-BDAA-FB27-9792CD02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EAF84-FD31-0CFC-3E6B-752EEE71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ED306-EFB4-8189-59D3-8786FF64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BC96-607C-5AD2-0352-61ABC44F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B1245-07CF-98D0-3B35-ECCA01DE5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CC58B-4F49-438E-79FE-CB6DFAED4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9B9E9-0E58-C07E-95B6-038DBDD12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E00CA-7CF3-0BF8-4D00-5F39AFC49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163AA-0490-131D-D4F1-332C26CA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2DEA2-3EF0-FE28-AD20-45339632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284B3D-210D-4AAB-4C7C-D5C6E5C6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2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5EF6-1FB4-55E6-7C56-8ABDE12D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00A08-0AE7-5194-0035-32FA7975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BC959-9EE5-DBB2-EFB2-5B63E1723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00AC-6429-55E5-0319-44400392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7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8B5C4-5EC4-99AB-F387-460A42FB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C80AE-D832-DA50-22F3-6B8997FF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E3A03-AFA0-A9E3-8334-7E28C9C5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6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E861-5DE8-5F9F-B70B-D48D8C0E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70CB-C7F4-F027-8EFB-76DFF4C26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43AF9-605D-91E8-57FF-7B4A8B726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B9E14-0126-3539-01A0-F1355E3E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081B6-6DEC-3789-3610-87DCE29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24D48-B7BD-BFA8-84D2-51549201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2267-04C9-7F21-4A1E-20367DAB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09A3A-0DA9-ABB1-26EB-A486A9727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D6340-226F-E04D-B268-03049B2EF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FEA08-1748-400C-D514-4234DFAE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BB3A6-28E4-BBD9-CD67-DC58D656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DC02-E4F1-D0B7-3D26-C033BFD4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9CC6C8-395F-9ACE-489B-41770AD2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45B54-4D22-5310-F817-C8162BFB8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15DB-3F01-82CD-B29C-4477650F5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FB1C-97DB-C94D-9C3B-640C7D24F402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2DE2C-BC3E-A204-EEA2-278ED75BE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73927-1FF8-3716-03BC-96DA37D89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8F56-E6AC-804E-BA62-43267EAA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5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6A60-BF50-B00E-9248-97BB69C5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A01F3-73AF-EA6D-07D0-5EF614AE9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1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w angle view of a building&#10;&#10;Description automatically generated">
            <a:extLst>
              <a:ext uri="{FF2B5EF4-FFF2-40B4-BE49-F238E27FC236}">
                <a16:creationId xmlns:a16="http://schemas.microsoft.com/office/drawing/2014/main" id="{02B4FADC-1BA9-DAE0-60FE-28783F6E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71DEA5-0578-5436-BB96-1D5491D0E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346" y="1640114"/>
            <a:ext cx="6553496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7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w angle view of a building&#10;&#10;Description automatically generated">
            <a:extLst>
              <a:ext uri="{FF2B5EF4-FFF2-40B4-BE49-F238E27FC236}">
                <a16:creationId xmlns:a16="http://schemas.microsoft.com/office/drawing/2014/main" id="{02B4FADC-1BA9-DAE0-60FE-28783F6E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71DEA5-0578-5436-BB96-1D5491D0E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346" y="1640114"/>
            <a:ext cx="6553496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The Nature of God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1 Corinthians 14:33 </a:t>
            </a:r>
            <a:r>
              <a:rPr lang="en-US" sz="3600" dirty="0"/>
              <a:t>– “not characterized by disorder” (NET)</a:t>
            </a:r>
          </a:p>
          <a:p>
            <a:r>
              <a:rPr lang="en-US" sz="3600" b="1" i="1" dirty="0" err="1"/>
              <a:t>akatastasia</a:t>
            </a:r>
            <a:r>
              <a:rPr lang="en-US" sz="3600" dirty="0"/>
              <a:t> – “opposition to established authority, disorder, unruliness” (BDAG) (</a:t>
            </a:r>
            <a:r>
              <a:rPr lang="en-US" sz="3600" dirty="0">
                <a:solidFill>
                  <a:srgbClr val="FF0000"/>
                </a:solidFill>
              </a:rPr>
              <a:t>cf. James 3:16</a:t>
            </a:r>
            <a:r>
              <a:rPr lang="en-US" sz="3600" dirty="0"/>
              <a:t>)</a:t>
            </a:r>
          </a:p>
          <a:p>
            <a:pPr marL="0" indent="0">
              <a:buNone/>
            </a:pPr>
            <a:r>
              <a:rPr lang="en-US" sz="4000" b="1" dirty="0"/>
              <a:t>Our Responsibility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1 Corinthians 14:20, 26-38 </a:t>
            </a:r>
            <a:r>
              <a:rPr lang="en-US" sz="3600" dirty="0"/>
              <a:t>– </a:t>
            </a:r>
            <a:r>
              <a:rPr lang="en-US" sz="3600" i="1" dirty="0"/>
              <a:t>“in understanding be mature”</a:t>
            </a:r>
          </a:p>
          <a:p>
            <a:pPr marL="0" indent="0">
              <a:buNone/>
            </a:pPr>
            <a:r>
              <a:rPr lang="en-US" sz="4000" b="1" dirty="0"/>
              <a:t>The Effect </a:t>
            </a:r>
            <a:r>
              <a:rPr lang="en-US" sz="3600" dirty="0"/>
              <a:t>– </a:t>
            </a:r>
            <a:r>
              <a:rPr lang="en-US" sz="3600" i="1" dirty="0"/>
              <a:t>“peace” </a:t>
            </a:r>
            <a:r>
              <a:rPr lang="en-US" sz="3600" dirty="0"/>
              <a:t>(</a:t>
            </a:r>
            <a:r>
              <a:rPr lang="en-US" sz="3600" dirty="0">
                <a:solidFill>
                  <a:srgbClr val="FF0000"/>
                </a:solidFill>
              </a:rPr>
              <a:t>v. 33</a:t>
            </a:r>
            <a:r>
              <a:rPr lang="en-US" sz="3600" dirty="0"/>
              <a:t>) – the product of divine pattern.</a:t>
            </a:r>
          </a:p>
        </p:txBody>
      </p:sp>
      <p:pic>
        <p:nvPicPr>
          <p:cNvPr id="8" name="Picture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D944DDE-2937-4973-7F3F-4BFE0286D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6517" y="-182463"/>
            <a:ext cx="7772400" cy="219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5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50B090A-375A-E1B8-8AED-B77AD93C9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3" y="-182463"/>
            <a:ext cx="8486357" cy="21905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Creation Issued from Wisdom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Psalm 104:24; 148:1-6</a:t>
            </a:r>
            <a:endParaRPr lang="en-US" sz="3600" dirty="0"/>
          </a:p>
          <a:p>
            <a:r>
              <a:rPr lang="en-US" sz="3600" dirty="0"/>
              <a:t>A product/reflection God’s mind (</a:t>
            </a:r>
            <a:r>
              <a:rPr lang="en-US" sz="3600" dirty="0">
                <a:solidFill>
                  <a:srgbClr val="FF0000"/>
                </a:solidFill>
              </a:rPr>
              <a:t>cf. 1 Corinthians 14:33</a:t>
            </a:r>
            <a:r>
              <a:rPr lang="en-US" sz="3600" dirty="0"/>
              <a:t>).</a:t>
            </a:r>
          </a:p>
          <a:p>
            <a:pPr marL="0" indent="0">
              <a:buNone/>
            </a:pPr>
            <a:r>
              <a:rPr lang="en-US" sz="4000" b="1" dirty="0"/>
              <a:t>Creation Manifests Order and Pattern</a:t>
            </a:r>
          </a:p>
          <a:p>
            <a:r>
              <a:rPr lang="en-US" sz="3600" dirty="0"/>
              <a:t>From chaos to order – </a:t>
            </a:r>
            <a:r>
              <a:rPr lang="en-US" sz="3600" dirty="0">
                <a:solidFill>
                  <a:srgbClr val="FF0000"/>
                </a:solidFill>
              </a:rPr>
              <a:t>Genesis 1:1-5</a:t>
            </a:r>
          </a:p>
          <a:p>
            <a:r>
              <a:rPr lang="en-US" sz="3600" dirty="0"/>
              <a:t>Order and pattern can be observed in creation.</a:t>
            </a:r>
          </a:p>
          <a:p>
            <a:r>
              <a:rPr lang="en-US" sz="3600" i="1" dirty="0"/>
              <a:t>“And God saw that it was good” </a:t>
            </a:r>
            <a:r>
              <a:rPr lang="en-US" sz="3600" dirty="0"/>
              <a:t>– an exact product of eternal design.</a:t>
            </a:r>
          </a:p>
        </p:txBody>
      </p:sp>
    </p:spTree>
    <p:extLst>
      <p:ext uri="{BB962C8B-B14F-4D97-AF65-F5344CB8AC3E}">
        <p14:creationId xmlns:p14="http://schemas.microsoft.com/office/powerpoint/2010/main" val="357353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50B090A-375A-E1B8-8AED-B77AD93C9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3" y="-182463"/>
            <a:ext cx="8486357" cy="21905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Creation is the Precedent for All Pattern </a:t>
            </a:r>
            <a:r>
              <a:rPr lang="en-US" sz="4000" i="1" dirty="0"/>
              <a:t>(spiritual)</a:t>
            </a:r>
          </a:p>
          <a:p>
            <a:r>
              <a:rPr lang="en-US" sz="3600" dirty="0"/>
              <a:t>Chaos – </a:t>
            </a:r>
            <a:r>
              <a:rPr lang="en-US" sz="3600" dirty="0">
                <a:solidFill>
                  <a:srgbClr val="FF0000"/>
                </a:solidFill>
              </a:rPr>
              <a:t>Genesis 1:2; Isaiah 34:11 </a:t>
            </a:r>
            <a:r>
              <a:rPr lang="en-US" sz="3600" dirty="0"/>
              <a:t>– in opposition to God’s word.</a:t>
            </a:r>
          </a:p>
          <a:p>
            <a:r>
              <a:rPr lang="en-US" sz="3600" dirty="0"/>
              <a:t>Order issued forth from God’s word – </a:t>
            </a:r>
            <a:r>
              <a:rPr lang="en-US" sz="3600" dirty="0">
                <a:solidFill>
                  <a:srgbClr val="FF0000"/>
                </a:solidFill>
              </a:rPr>
              <a:t>Genesis 1:3;     Psalm 119:105; John 1:4-5</a:t>
            </a:r>
          </a:p>
          <a:p>
            <a:r>
              <a:rPr lang="en-US" sz="3600" dirty="0"/>
              <a:t>Chaos comes from rebellion against God’s law/pattern – </a:t>
            </a:r>
            <a:r>
              <a:rPr lang="en-US" sz="3600" dirty="0">
                <a:solidFill>
                  <a:srgbClr val="FF0000"/>
                </a:solidFill>
              </a:rPr>
              <a:t>Romans 5:12</a:t>
            </a:r>
          </a:p>
          <a:p>
            <a:r>
              <a:rPr lang="en-US" sz="3600" dirty="0"/>
              <a:t>Salvation comes from God’s pattern – </a:t>
            </a:r>
            <a:r>
              <a:rPr lang="en-US" sz="3600" dirty="0">
                <a:solidFill>
                  <a:srgbClr val="FF0000"/>
                </a:solidFill>
              </a:rPr>
              <a:t>Genesis 3:15</a:t>
            </a:r>
          </a:p>
        </p:txBody>
      </p:sp>
    </p:spTree>
    <p:extLst>
      <p:ext uri="{BB962C8B-B14F-4D97-AF65-F5344CB8AC3E}">
        <p14:creationId xmlns:p14="http://schemas.microsoft.com/office/powerpoint/2010/main" val="1699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E3E3A2A-B3F2-A5C1-D6F7-6D8200895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171" y="-179424"/>
            <a:ext cx="9127296" cy="21905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The Significance of the Priesthood</a:t>
            </a:r>
            <a:endParaRPr lang="en-US" sz="4000" i="1" dirty="0"/>
          </a:p>
          <a:p>
            <a:r>
              <a:rPr lang="en-US" sz="3600" dirty="0"/>
              <a:t>Blood atonement and priesthood – </a:t>
            </a:r>
            <a:r>
              <a:rPr lang="en-US" sz="3600" dirty="0">
                <a:solidFill>
                  <a:srgbClr val="FF0000"/>
                </a:solidFill>
              </a:rPr>
              <a:t>Leviticus 17:11; Hebrews 9:22; 7:27; 8:3; 9:6-7</a:t>
            </a:r>
          </a:p>
          <a:p>
            <a:r>
              <a:rPr lang="en-US" sz="3600" dirty="0"/>
              <a:t>Pattern – </a:t>
            </a:r>
            <a:r>
              <a:rPr lang="en-US" sz="3600" dirty="0">
                <a:solidFill>
                  <a:srgbClr val="FF0000"/>
                </a:solidFill>
              </a:rPr>
              <a:t>Hebrews 7:11 </a:t>
            </a:r>
            <a:r>
              <a:rPr lang="en-US" sz="3600" dirty="0"/>
              <a:t>– </a:t>
            </a:r>
            <a:r>
              <a:rPr lang="en-US" sz="3600" i="1" dirty="0"/>
              <a:t>“for under [the Levitical priesthood] the people received the law”</a:t>
            </a:r>
          </a:p>
          <a:p>
            <a:pPr marL="0" indent="0">
              <a:buNone/>
            </a:pPr>
            <a:r>
              <a:rPr lang="en-US" sz="4000" b="1" dirty="0"/>
              <a:t>The Superiority of Christ’s Priesthood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Hebrews 7:11, 19-28; 10:11-14</a:t>
            </a:r>
          </a:p>
        </p:txBody>
      </p:sp>
    </p:spTree>
    <p:extLst>
      <p:ext uri="{BB962C8B-B14F-4D97-AF65-F5344CB8AC3E}">
        <p14:creationId xmlns:p14="http://schemas.microsoft.com/office/powerpoint/2010/main" val="392623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E3E3A2A-B3F2-A5C1-D6F7-6D8200895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171" y="-179424"/>
            <a:ext cx="9127296" cy="21905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The Pattern of Christ’s Priesthood</a:t>
            </a:r>
            <a:endParaRPr lang="en-US" sz="4000" i="1" dirty="0"/>
          </a:p>
          <a:p>
            <a:r>
              <a:rPr lang="en-US" sz="3600" dirty="0"/>
              <a:t>Order of Melchizedek, not Aaron – </a:t>
            </a:r>
            <a:r>
              <a:rPr lang="en-US" sz="3600" dirty="0">
                <a:solidFill>
                  <a:srgbClr val="FF0000"/>
                </a:solidFill>
              </a:rPr>
              <a:t>Hebrews 5:9-10; 7:11</a:t>
            </a:r>
          </a:p>
          <a:p>
            <a:r>
              <a:rPr lang="en-US" sz="3600" dirty="0"/>
              <a:t>Christ’s High Priesthood is superior to Aaron’s because it is patterned after one superior to Aaron (</a:t>
            </a:r>
            <a:r>
              <a:rPr lang="en-US" sz="3600" dirty="0">
                <a:solidFill>
                  <a:srgbClr val="FF0000"/>
                </a:solidFill>
              </a:rPr>
              <a:t>7:1, 3, 4, 7, 9, 10</a:t>
            </a:r>
            <a:r>
              <a:rPr lang="en-US" sz="3600" dirty="0"/>
              <a:t>)</a:t>
            </a:r>
          </a:p>
          <a:p>
            <a:r>
              <a:rPr lang="en-US" sz="3600" dirty="0"/>
              <a:t>Necessary change of law – </a:t>
            </a:r>
            <a:r>
              <a:rPr lang="en-US" sz="3600" dirty="0">
                <a:solidFill>
                  <a:srgbClr val="FF0000"/>
                </a:solidFill>
              </a:rPr>
              <a:t>Hebrews 7:11-19 </a:t>
            </a:r>
            <a:r>
              <a:rPr lang="en-US" sz="3600" dirty="0"/>
              <a:t>– the very blessings of God’s grace and mercy in Christ’s service as High Priest are inseparable from His implementation of pattern. </a:t>
            </a:r>
          </a:p>
        </p:txBody>
      </p:sp>
    </p:spTree>
    <p:extLst>
      <p:ext uri="{BB962C8B-B14F-4D97-AF65-F5344CB8AC3E}">
        <p14:creationId xmlns:p14="http://schemas.microsoft.com/office/powerpoint/2010/main" val="3032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4ECDE3B-9E87-D417-5D66-9B6016554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4275" y="-169976"/>
            <a:ext cx="10232571" cy="21635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God’s Desire for Fellowship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Exodus 19:3-6;           Isaiah 65:2-5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/>
              <a:t>God’s Arrangement for Fellowship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Exodus 25:8; 29:43-46; Ezekiel 37:26-28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/>
              <a:t>The Tabernacle Demonstrates Heavenly Communication and Fellowship Through Pattern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Exodus 25:8-9; 39:32; 40:34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a sign and a couple of metal bars&#10;&#10;Description automatically generated with medium confidence">
            <a:extLst>
              <a:ext uri="{FF2B5EF4-FFF2-40B4-BE49-F238E27FC236}">
                <a16:creationId xmlns:a16="http://schemas.microsoft.com/office/drawing/2014/main" id="{6710037C-59F5-6960-6C43-2C2A9C31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DBA8CD4-F365-4BBE-025B-E4E028263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4457" y="-169930"/>
            <a:ext cx="10232569" cy="21635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2CB2-8CCA-436C-F234-2B124EEF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7" y="2008087"/>
            <a:ext cx="11241066" cy="4484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The Tabernacle and Today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FF0000"/>
                </a:solidFill>
              </a:rPr>
              <a:t>Hebrews 8:4-6 </a:t>
            </a:r>
            <a:r>
              <a:rPr lang="en-US" sz="3600" dirty="0"/>
              <a:t>– the pattern typified heavenly things.</a:t>
            </a:r>
          </a:p>
          <a:p>
            <a:pPr marL="0" indent="0">
              <a:buNone/>
            </a:pPr>
            <a:r>
              <a:rPr lang="en-US" sz="4000" b="1" dirty="0"/>
              <a:t>To truly represent the heavenly, we must adhere to God’s pattern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FF0000"/>
                </a:solidFill>
              </a:rPr>
              <a:t>Hebrews 9:1, 6, 11, 23; 1 Peter 2:5</a:t>
            </a:r>
          </a:p>
          <a:p>
            <a:pPr marL="0" indent="0">
              <a:buNone/>
            </a:pPr>
            <a:r>
              <a:rPr lang="en-US" sz="4000" b="1" dirty="0"/>
              <a:t>There is a Pattern, and We Must Hold it Fast </a:t>
            </a:r>
            <a:r>
              <a:rPr lang="en-US" sz="3600" dirty="0"/>
              <a:t>–             </a:t>
            </a:r>
            <a:r>
              <a:rPr lang="en-US" sz="3600" dirty="0">
                <a:solidFill>
                  <a:srgbClr val="FF0000"/>
                </a:solidFill>
              </a:rPr>
              <a:t>2 Timothy 1:13; 2 Thessalonians 2:15; 2 John 9-11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5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417</Words>
  <Application>Microsoft Macintosh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2023-10-17T15:17:28Z</dcterms:created>
  <dcterms:modified xsi:type="dcterms:W3CDTF">2023-10-20T19:58:08Z</dcterms:modified>
</cp:coreProperties>
</file>