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15"/>
  </p:normalViewPr>
  <p:slideViewPr>
    <p:cSldViewPr snapToGrid="0">
      <p:cViewPr varScale="1">
        <p:scale>
          <a:sx n="102" d="100"/>
          <a:sy n="102" d="100"/>
        </p:scale>
        <p:origin x="8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400D7-949D-13BB-9EC6-DDA84A848C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F33F43-4995-AD14-AA12-AD61B322A6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4E7B5-68A5-B718-2C30-2C4B3C2C0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5631-6DBE-2D41-8A24-D2E300503258}" type="datetimeFigureOut">
              <a:rPr lang="en-US" smtClean="0"/>
              <a:t>10/28/23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90265-94B9-7039-68C3-F87CA52AF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FEBE0-607F-F6AC-CF89-01DB346AD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7D98-8A43-8D45-8E60-5EC525181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4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CC354-25F7-E2E6-1263-DB0722FD9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7255EE-CDDF-FF8E-88A7-B6AA954DF7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10586-08D6-F1BB-D9DD-3A76B79C4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5631-6DBE-2D41-8A24-D2E300503258}" type="datetimeFigureOut">
              <a:rPr lang="en-US" smtClean="0"/>
              <a:t>10/28/23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769AE-47B1-829C-3836-8A77C9C35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FA6E4-0875-E11D-73CD-8980A3B0F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7D98-8A43-8D45-8E60-5EC525181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5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BEB5A4-DC10-7C01-92F6-B6367DF7A4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895173-FB91-C875-782E-8865431C8C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A2E71-CCA6-A370-5EC8-0865EAF7B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5631-6DBE-2D41-8A24-D2E300503258}" type="datetimeFigureOut">
              <a:rPr lang="en-US" smtClean="0"/>
              <a:t>10/28/23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C64B3-D4A2-1A67-89EE-7CA396728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353B1-F7D2-F2CA-3764-9009FFCD6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7D98-8A43-8D45-8E60-5EC525181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08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EEBAC-D740-C723-B943-559484C99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86BA2-70B0-0BE4-F38F-DB43D94D6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14CFC-C1F2-5506-6ED7-5573D6094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5631-6DBE-2D41-8A24-D2E300503258}" type="datetimeFigureOut">
              <a:rPr lang="en-US" smtClean="0"/>
              <a:t>10/28/23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50B37-FF30-2AEC-0624-8C4848F05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C3146-AFAA-A492-1E5D-34550D884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7D98-8A43-8D45-8E60-5EC525181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2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4174A-76EA-C2C7-43A1-6869B7E5E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F983A4-D451-ECE6-F77F-4B9D65DD5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94056-A0DF-D580-C289-192004918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5631-6DBE-2D41-8A24-D2E300503258}" type="datetimeFigureOut">
              <a:rPr lang="en-US" smtClean="0"/>
              <a:t>10/28/23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A3A3F-FE3E-F54F-D2C5-81AD4E855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6743D-982E-AA29-E7EE-F366A87C9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7D98-8A43-8D45-8E60-5EC525181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2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0FCEF-9714-2F24-FA43-EAB5AEEA3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291F1-DB40-FD74-0103-1DCE5FF963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BCD681-B05D-846B-DB4E-2DC0AEAA3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87E3D-D093-2C2B-F008-A38BF26DB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5631-6DBE-2D41-8A24-D2E300503258}" type="datetimeFigureOut">
              <a:rPr lang="en-US" smtClean="0"/>
              <a:t>10/28/23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0CCD9A-16D2-FFB9-2260-CA9F9F0F0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59F4E3-1528-1CBF-AC81-52B67FFAC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7D98-8A43-8D45-8E60-5EC525181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3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160A4-6FE2-4B25-E989-D3AE323E9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D03B3-F947-EA92-2222-8E0939D0A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F64195-D711-412C-F28E-84343940B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3A79BC-9B94-3AD9-C868-69AB780487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AF8339-D73B-B4A9-E94E-8A65B7D28F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80B1A3-F6D0-AD7E-9810-827DC9197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5631-6DBE-2D41-8A24-D2E300503258}" type="datetimeFigureOut">
              <a:rPr lang="en-US" smtClean="0"/>
              <a:t>10/28/23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F2E054-6929-1513-84E7-D9E7331C8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9A31D8-717D-8DD1-A6CF-305A1EDAB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7D98-8A43-8D45-8E60-5EC525181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0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D08B6-0CB9-EC8A-5201-C051CCED0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624E0F-5223-6EC5-5D25-C695F3616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5631-6DBE-2D41-8A24-D2E300503258}" type="datetimeFigureOut">
              <a:rPr lang="en-US" smtClean="0"/>
              <a:t>10/28/23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651D02-BDD6-4876-845E-BF1087595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CBB8F2-6A3D-2E8C-818D-964D1CB1A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7D98-8A43-8D45-8E60-5EC525181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06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DC476F-39B4-A0AC-7C74-6C05C8970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5631-6DBE-2D41-8A24-D2E300503258}" type="datetimeFigureOut">
              <a:rPr lang="en-US" smtClean="0"/>
              <a:t>10/28/23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9F45C1-3E63-2623-A979-E6A3C7C54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C1BC48-5EBE-B015-EB70-AEA907750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7D98-8A43-8D45-8E60-5EC525181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20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A2FA9-0F84-FA52-2FB9-DB1E84EFB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6E9FA-32B2-4FA8-CC56-9D88A2351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E5F5E5-F59C-5FAC-206F-8FF8D513C2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240E90-F106-1B23-A8EE-1014F96FA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5631-6DBE-2D41-8A24-D2E300503258}" type="datetimeFigureOut">
              <a:rPr lang="en-US" smtClean="0"/>
              <a:t>10/28/23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61679-9E0E-D0E6-623A-B4C5E5F45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0B877C-229F-1C65-FD9B-D596D8D65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7D98-8A43-8D45-8E60-5EC525181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67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0BD32-2662-2617-FB6D-2F0A18BF4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BBB88D-3460-C333-E1A7-472413655C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270094-817C-0841-C367-07081AD09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8EFD0F-976D-A771-63A2-B1E33FC5B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5631-6DBE-2D41-8A24-D2E300503258}" type="datetimeFigureOut">
              <a:rPr lang="en-US" smtClean="0"/>
              <a:t>10/28/23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2CE077-DCD6-85DD-B136-B825C768B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34B36-ED04-7E6A-C010-6701F5801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7D98-8A43-8D45-8E60-5EC525181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5326B4-734B-5184-07B0-77D6368B7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0EC449-320C-5EAE-9599-0D891BE0F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51B93-B398-912E-8D97-F10358C00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B5631-6DBE-2D41-8A24-D2E300503258}" type="datetimeFigureOut">
              <a:rPr lang="en-US" smtClean="0"/>
              <a:t>10/28/23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8650A-ED8C-AC5A-143E-37EC995510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5205A-A594-3752-060B-FCE61026B8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97D98-8A43-8D45-8E60-5EC525181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0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33623-83FB-AB9F-6C31-62582A37E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B30E8-43D5-D6A1-D321-7A67039FA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63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9E90EB45-EEE9-4563-8179-65EF62AE0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white statue of a person&#10;&#10;Description automatically generated">
            <a:extLst>
              <a:ext uri="{FF2B5EF4-FFF2-40B4-BE49-F238E27FC236}">
                <a16:creationId xmlns:a16="http://schemas.microsoft.com/office/drawing/2014/main" id="{D60CC264-B999-4614-7B5A-D3E2DB2EA8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331" r="33953"/>
          <a:stretch/>
        </p:blipFill>
        <p:spPr>
          <a:xfrm>
            <a:off x="7120634" y="1021816"/>
            <a:ext cx="3399270" cy="481436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3D0EF74-AD1E-4FD9-914D-8EC9058EB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592012AD-A3D1-88A1-F3A9-B024754024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6" y="1323920"/>
            <a:ext cx="6477168" cy="421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911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9E90EB45-EEE9-4563-8179-65EF62AE0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white statue of a person&#10;&#10;Description automatically generated">
            <a:extLst>
              <a:ext uri="{FF2B5EF4-FFF2-40B4-BE49-F238E27FC236}">
                <a16:creationId xmlns:a16="http://schemas.microsoft.com/office/drawing/2014/main" id="{D60CC264-B999-4614-7B5A-D3E2DB2EA8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331" r="33953"/>
          <a:stretch/>
        </p:blipFill>
        <p:spPr>
          <a:xfrm>
            <a:off x="7120634" y="1021816"/>
            <a:ext cx="3399270" cy="481436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3D0EF74-AD1E-4FD9-914D-8EC9058EB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592012AD-A3D1-88A1-F3A9-B024754024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6" y="1323920"/>
            <a:ext cx="6477168" cy="421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88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9E90EB45-EEE9-4563-8179-65EF62AE0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D0EF74-AD1E-4FD9-914D-8EC9058EB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F9F222C-B4CF-CDD8-6584-490FA6BA5ECC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800" b="1" dirty="0">
                <a:solidFill>
                  <a:schemeClr val="bg1"/>
                </a:solidFill>
              </a:rPr>
              <a:t>The Sin</a:t>
            </a:r>
          </a:p>
          <a:p>
            <a:pPr marL="236538" indent="-236538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It was a temptation of Satan – </a:t>
            </a:r>
            <a:r>
              <a:rPr lang="en-US" sz="4000" dirty="0">
                <a:solidFill>
                  <a:srgbClr val="FFC000"/>
                </a:solidFill>
              </a:rPr>
              <a:t>2 Samuel 24:1-2;           1 Chronicles 21:1-2; 1 Peter 5:8</a:t>
            </a:r>
          </a:p>
          <a:p>
            <a:pPr marL="236538" indent="-236538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It was abominable to Joab – </a:t>
            </a:r>
            <a:r>
              <a:rPr lang="en-US" sz="4000" dirty="0">
                <a:solidFill>
                  <a:srgbClr val="FFC000"/>
                </a:solidFill>
              </a:rPr>
              <a:t>2 Samuel 24:3;                  1 Chronicles 21:3, 6</a:t>
            </a:r>
          </a:p>
          <a:p>
            <a:pPr marL="236538" indent="-236538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It displeased God – </a:t>
            </a:r>
            <a:r>
              <a:rPr lang="en-US" sz="4000" dirty="0">
                <a:solidFill>
                  <a:srgbClr val="FFC000"/>
                </a:solidFill>
              </a:rPr>
              <a:t>1 Chronicles 21:7</a:t>
            </a:r>
          </a:p>
          <a:p>
            <a:pPr marL="236538" indent="-236538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God provided escape – </a:t>
            </a:r>
            <a:r>
              <a:rPr lang="en-US" sz="4000" dirty="0">
                <a:solidFill>
                  <a:srgbClr val="FFC000"/>
                </a:solidFill>
              </a:rPr>
              <a:t>2 Samuel 24:3-4; 1 Cor. 10:13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F717D8-239C-29F9-6E49-18FED6EBB6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283" y="730580"/>
            <a:ext cx="10131434" cy="1088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26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9E90EB45-EEE9-4563-8179-65EF62AE0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D0EF74-AD1E-4FD9-914D-8EC9058EB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F9F222C-B4CF-CDD8-6584-490FA6BA5ECC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b="1" dirty="0">
                <a:solidFill>
                  <a:schemeClr val="bg1"/>
                </a:solidFill>
              </a:rPr>
              <a:t>The Guilty Conscience</a:t>
            </a:r>
          </a:p>
          <a:p>
            <a:pPr marL="236538" indent="-236538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David’s heart condemned him –                               </a:t>
            </a:r>
            <a:r>
              <a:rPr lang="en-US" sz="4000" dirty="0">
                <a:solidFill>
                  <a:srgbClr val="FFC000"/>
                </a:solidFill>
              </a:rPr>
              <a:t>2 Samuel 24:10-11; 1 John 3:18-21</a:t>
            </a:r>
          </a:p>
          <a:p>
            <a:pPr marL="236538" indent="-236538" algn="l">
              <a:buFont typeface="Arial" panose="020B0604020202020204" pitchFamily="34" charset="0"/>
              <a:buChar char="•"/>
            </a:pPr>
            <a:r>
              <a:rPr lang="en-US" sz="4000" i="1" dirty="0">
                <a:solidFill>
                  <a:schemeClr val="bg1"/>
                </a:solidFill>
              </a:rPr>
              <a:t>“I have sinned greatly” </a:t>
            </a:r>
            <a:r>
              <a:rPr lang="en-US" sz="4000" dirty="0">
                <a:solidFill>
                  <a:schemeClr val="bg1"/>
                </a:solidFill>
              </a:rPr>
              <a:t>– </a:t>
            </a:r>
            <a:r>
              <a:rPr lang="en-US" sz="4000" dirty="0">
                <a:solidFill>
                  <a:srgbClr val="FFC000"/>
                </a:solidFill>
              </a:rPr>
              <a:t>cf. 2 Samuel 22:1-4</a:t>
            </a:r>
          </a:p>
          <a:p>
            <a:pPr algn="l"/>
            <a:r>
              <a:rPr lang="en-US" sz="4400" b="1" dirty="0">
                <a:solidFill>
                  <a:schemeClr val="bg1"/>
                </a:solidFill>
              </a:rPr>
              <a:t>The Judgment </a:t>
            </a:r>
            <a:r>
              <a:rPr lang="en-US" sz="4000" dirty="0">
                <a:solidFill>
                  <a:schemeClr val="bg1"/>
                </a:solidFill>
              </a:rPr>
              <a:t>– </a:t>
            </a:r>
            <a:r>
              <a:rPr lang="en-US" sz="4000" dirty="0">
                <a:solidFill>
                  <a:srgbClr val="FFC000"/>
                </a:solidFill>
              </a:rPr>
              <a:t>2 Samuel 24:11-15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849E43-EB6B-22EA-E7C0-C2081A97F7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283" y="730580"/>
            <a:ext cx="10131434" cy="1088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57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9E90EB45-EEE9-4563-8179-65EF62AE0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D0EF74-AD1E-4FD9-914D-8EC9058EB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1C147B-5115-1DC2-413D-C6B8C45423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241" y="709936"/>
            <a:ext cx="10323517" cy="1109502"/>
          </a:xfrm>
          <a:prstGeom prst="rect">
            <a:avLst/>
          </a:prstGeom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F9F222C-B4CF-CDD8-6584-490FA6BA5ECC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b="1" dirty="0">
                <a:solidFill>
                  <a:schemeClr val="bg1"/>
                </a:solidFill>
              </a:rPr>
              <a:t>The Lord’s Compassion</a:t>
            </a:r>
          </a:p>
          <a:p>
            <a:pPr marL="236538" indent="-236538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The Lord did not carry out the full measure of punishment – </a:t>
            </a:r>
            <a:r>
              <a:rPr lang="en-US" sz="4000" dirty="0">
                <a:solidFill>
                  <a:srgbClr val="FFC000"/>
                </a:solidFill>
              </a:rPr>
              <a:t>2 Samuel 24:15-16</a:t>
            </a:r>
          </a:p>
          <a:p>
            <a:pPr marL="236538" indent="-236538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The Lord may discipline us, but He wants us to turn to Him for mercy – </a:t>
            </a:r>
            <a:r>
              <a:rPr lang="en-US" sz="4000" dirty="0">
                <a:solidFill>
                  <a:srgbClr val="FFC000"/>
                </a:solidFill>
              </a:rPr>
              <a:t>Isaiah 40:27-31</a:t>
            </a:r>
          </a:p>
        </p:txBody>
      </p:sp>
    </p:spTree>
    <p:extLst>
      <p:ext uri="{BB962C8B-B14F-4D97-AF65-F5344CB8AC3E}">
        <p14:creationId xmlns:p14="http://schemas.microsoft.com/office/powerpoint/2010/main" val="1568473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9E90EB45-EEE9-4563-8179-65EF62AE0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D0EF74-AD1E-4FD9-914D-8EC9058EB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F9F222C-B4CF-CDD8-6584-490FA6BA5ECC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b="1" dirty="0">
                <a:solidFill>
                  <a:schemeClr val="bg1"/>
                </a:solidFill>
              </a:rPr>
              <a:t>The Lord’s Provision</a:t>
            </a:r>
          </a:p>
          <a:p>
            <a:pPr marL="236538" indent="-236538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The Lord’s hand is stretched out to save, and salvation only comes at His provision –         </a:t>
            </a:r>
            <a:r>
              <a:rPr lang="en-US" sz="4000" dirty="0">
                <a:solidFill>
                  <a:srgbClr val="FFC000"/>
                </a:solidFill>
              </a:rPr>
              <a:t>Isaiah 59:1-2, 15-16</a:t>
            </a:r>
          </a:p>
          <a:p>
            <a:pPr marL="236538" indent="-236538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He provided a way of reconciliation to David –    </a:t>
            </a:r>
            <a:r>
              <a:rPr lang="en-US" sz="4000" dirty="0">
                <a:solidFill>
                  <a:srgbClr val="FFC000"/>
                </a:solidFill>
              </a:rPr>
              <a:t>2 Samuel 24:18-19, 25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A61B6D-0378-D884-4223-7F9C42316D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241" y="709936"/>
            <a:ext cx="10323517" cy="1109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640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9E90EB45-EEE9-4563-8179-65EF62AE0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D0EF74-AD1E-4FD9-914D-8EC9058EB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F9F222C-B4CF-CDD8-6584-490FA6BA5ECC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b="1" dirty="0">
                <a:solidFill>
                  <a:schemeClr val="bg1"/>
                </a:solidFill>
              </a:rPr>
              <a:t>The Lord’s Eternal Preparation</a:t>
            </a:r>
          </a:p>
          <a:p>
            <a:pPr marL="236538" indent="-236538" algn="l">
              <a:buFont typeface="Arial" panose="020B0604020202020204" pitchFamily="34" charset="0"/>
              <a:buChar char="•"/>
            </a:pPr>
            <a:r>
              <a:rPr lang="en-US" sz="4000" dirty="0" err="1">
                <a:solidFill>
                  <a:schemeClr val="bg1"/>
                </a:solidFill>
              </a:rPr>
              <a:t>Araunah</a:t>
            </a:r>
            <a:r>
              <a:rPr lang="en-US" sz="4000" dirty="0">
                <a:solidFill>
                  <a:schemeClr val="bg1"/>
                </a:solidFill>
              </a:rPr>
              <a:t> offered everything needed for free, but David refused – </a:t>
            </a:r>
            <a:r>
              <a:rPr lang="en-US" sz="4000" dirty="0">
                <a:solidFill>
                  <a:srgbClr val="FFC000"/>
                </a:solidFill>
              </a:rPr>
              <a:t>2 Samuel 24:20-23</a:t>
            </a:r>
          </a:p>
          <a:p>
            <a:pPr marL="236538" indent="-236538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The location was Moriah, the same place the Lord had provided before, and would provide again where man could not – </a:t>
            </a:r>
            <a:r>
              <a:rPr lang="en-US" sz="4000" dirty="0">
                <a:solidFill>
                  <a:srgbClr val="FFC000"/>
                </a:solidFill>
              </a:rPr>
              <a:t>1 Chronicles 21:18; 22:1; 2 Chronicles 3:1; Genesis 22; Romans 5:6-9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B816A5-CDC4-6EEC-CD57-0406061EB1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241" y="709936"/>
            <a:ext cx="10323517" cy="1109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38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9E90EB45-EEE9-4563-8179-65EF62AE0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E3FA95-A66E-0CD3-A1E6-CAB1363220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241" y="709936"/>
            <a:ext cx="10323519" cy="1109502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3D0EF74-AD1E-4FD9-914D-8EC9058EB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F9F222C-B4CF-CDD8-6584-490FA6BA5ECC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b="1" dirty="0">
                <a:solidFill>
                  <a:schemeClr val="bg1"/>
                </a:solidFill>
              </a:rPr>
              <a:t>David’s Awareness and Admirable Attitude</a:t>
            </a:r>
          </a:p>
          <a:p>
            <a:pPr marL="236538" indent="-236538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He refused </a:t>
            </a:r>
            <a:r>
              <a:rPr lang="en-US" sz="4000" dirty="0" err="1">
                <a:solidFill>
                  <a:schemeClr val="bg1"/>
                </a:solidFill>
              </a:rPr>
              <a:t>Araunah’s</a:t>
            </a:r>
            <a:r>
              <a:rPr lang="en-US" sz="4000" dirty="0">
                <a:solidFill>
                  <a:schemeClr val="bg1"/>
                </a:solidFill>
              </a:rPr>
              <a:t> offer for good reason –      </a:t>
            </a:r>
            <a:r>
              <a:rPr lang="en-US" sz="4000" dirty="0">
                <a:solidFill>
                  <a:srgbClr val="FFC000"/>
                </a:solidFill>
              </a:rPr>
              <a:t>2 Samuel 24:22-24</a:t>
            </a:r>
          </a:p>
          <a:p>
            <a:pPr marL="236538" indent="-236538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Admirable attitude – </a:t>
            </a:r>
            <a:r>
              <a:rPr lang="en-US" sz="4000" dirty="0">
                <a:solidFill>
                  <a:srgbClr val="FFC000"/>
                </a:solidFill>
              </a:rPr>
              <a:t>1 Chronicles 21:24-26</a:t>
            </a:r>
            <a:r>
              <a:rPr lang="en-US" sz="4000" dirty="0">
                <a:solidFill>
                  <a:schemeClr val="bg1"/>
                </a:solidFill>
              </a:rPr>
              <a:t> – “yours” and “me” – </a:t>
            </a:r>
            <a:r>
              <a:rPr lang="en-US" sz="4000" dirty="0">
                <a:solidFill>
                  <a:srgbClr val="FFC000"/>
                </a:solidFill>
              </a:rPr>
              <a:t>Psalm 51:16-17</a:t>
            </a:r>
          </a:p>
        </p:txBody>
      </p:sp>
    </p:spTree>
    <p:extLst>
      <p:ext uri="{BB962C8B-B14F-4D97-AF65-F5344CB8AC3E}">
        <p14:creationId xmlns:p14="http://schemas.microsoft.com/office/powerpoint/2010/main" val="2149206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9E90EB45-EEE9-4563-8179-65EF62AE0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D0EF74-AD1E-4FD9-914D-8EC9058EB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F9F222C-B4CF-CDD8-6584-490FA6BA5ECC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b="1" dirty="0">
                <a:solidFill>
                  <a:schemeClr val="bg1"/>
                </a:solidFill>
              </a:rPr>
              <a:t>God Pleasing Sacrifice is Always Costly</a:t>
            </a:r>
          </a:p>
          <a:p>
            <a:pPr marL="236538" indent="-236538" algn="l">
              <a:buFont typeface="Arial" panose="020B0604020202020204" pitchFamily="34" charset="0"/>
              <a:buChar char="•"/>
            </a:pPr>
            <a:r>
              <a:rPr lang="en-US" sz="40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“nor will I offer burnt offerings to the LORD my God with that which costs me nothing.”</a:t>
            </a:r>
            <a:endParaRPr lang="en-US" sz="40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36538" indent="-236538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cs typeface="Times New Roman" panose="02020603050405020304" pitchFamily="18" charset="0"/>
              </a:rPr>
              <a:t>Anything less than our best is unacceptable – </a:t>
            </a:r>
            <a:r>
              <a:rPr lang="en-US" sz="4000" dirty="0">
                <a:solidFill>
                  <a:srgbClr val="FFC000"/>
                </a:solidFill>
                <a:cs typeface="Times New Roman" panose="02020603050405020304" pitchFamily="18" charset="0"/>
              </a:rPr>
              <a:t>Malachi 1:6-8</a:t>
            </a:r>
          </a:p>
          <a:p>
            <a:pPr marL="236538" indent="-236538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cs typeface="Times New Roman" panose="02020603050405020304" pitchFamily="18" charset="0"/>
              </a:rPr>
              <a:t>Our sacrifice – </a:t>
            </a:r>
            <a:r>
              <a:rPr lang="en-US" sz="4000" dirty="0">
                <a:solidFill>
                  <a:srgbClr val="FFC000"/>
                </a:solidFill>
                <a:cs typeface="Times New Roman" panose="02020603050405020304" pitchFamily="18" charset="0"/>
              </a:rPr>
              <a:t>Romans 12:1-2; 1 John 4:10;    Luke 14:33</a:t>
            </a:r>
            <a:endParaRPr lang="en-US" sz="4000" dirty="0">
              <a:solidFill>
                <a:srgbClr val="FFC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7EA92F-18DD-43B7-199E-1692B4CF2D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241" y="709936"/>
            <a:ext cx="10323519" cy="1109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155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298</Words>
  <Application>Microsoft Macintosh PowerPoint</Application>
  <PresentationFormat>Widescreen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5</cp:revision>
  <dcterms:created xsi:type="dcterms:W3CDTF">2023-10-27T21:53:01Z</dcterms:created>
  <dcterms:modified xsi:type="dcterms:W3CDTF">2023-10-28T16:55:36Z</dcterms:modified>
</cp:coreProperties>
</file>