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70" r:id="rId5"/>
    <p:sldId id="271" r:id="rId6"/>
    <p:sldId id="272" r:id="rId7"/>
    <p:sldId id="274" r:id="rId8"/>
    <p:sldId id="273" r:id="rId9"/>
    <p:sldId id="275" r:id="rId10"/>
    <p:sldId id="267" r:id="rId11"/>
    <p:sldId id="276" r:id="rId12"/>
    <p:sldId id="268" r:id="rId13"/>
    <p:sldId id="277" r:id="rId14"/>
    <p:sldId id="278" r:id="rId15"/>
    <p:sldId id="279" r:id="rId16"/>
    <p:sldId id="269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5B4E"/>
    <a:srgbClr val="EF8A77"/>
    <a:srgbClr val="86B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61"/>
  </p:normalViewPr>
  <p:slideViewPr>
    <p:cSldViewPr snapToGrid="0">
      <p:cViewPr varScale="1">
        <p:scale>
          <a:sx n="102" d="100"/>
          <a:sy n="102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01A9-171F-7479-3154-09C38E60A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1D809-4F5D-3E04-D9F7-54D938C11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24047-38C0-D5A9-886E-6D550D7B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123AA-0754-F4D0-2375-AD8E736F2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669BC-8277-B1A0-0574-14A6DFCC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06EA9-7B27-4E6F-E8C7-9D01FEF6C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F7C59-5199-9981-8FAB-7FAA9E75C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2DEA8-E610-9A1D-A1F0-711CC66D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097F9-6AC1-1CDF-4052-5C78764EA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4FA77-7B3F-85BB-364B-A5AAAAC1F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514E4E-0A27-2AE2-967E-C6D398EBB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D2D63-7B27-0AC4-A88A-7117CDA19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E308-7727-1D74-ED15-A577A346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616EA-3EFB-BCE9-0C29-0714121DE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9F64-CB4E-F3A0-58AE-79ABC7F00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4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133C-464E-3916-2FD1-0D46FB6F1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A5930-873E-89A9-E8AE-4A56C37C6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6ED2B-D073-556C-5F57-F0DBD4768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BAA7-B6E7-5A28-928E-AE375824B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7100E-0D87-7E0B-0FC1-E2E83B89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A652-82D4-7A0B-7A78-B565B041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700C4-B757-3B52-1294-34C9D8EC2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2FBBE0-FB09-AA5E-1900-BADA05B7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3D7FA-34E2-2BE5-6FFE-5E5879C7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6ED07-1C67-25B7-0EC7-240A20F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0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D8B5-4CD0-70F6-6436-26DDB7239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84DD-9AB5-7F33-CB03-22EAAF3F9D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B656F-6365-17AB-62E1-5D00248BE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80720-1151-67AC-17FC-D571170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443D3-788B-BEDD-D904-6692A5F6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7FFE7-408D-02EE-1533-3B9070413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7E5CF-9439-5648-085D-49DE5974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261C8-855E-36FB-067D-F31687B02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7808A-2A04-F1CF-568C-12CA45E91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BD87D-B3FE-E179-7E8B-D656BD7F3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74BF48-0E18-4496-8D4C-A3F252A5B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6C222C-73D1-F712-5735-EA575CF8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C193D-B3FA-A07F-DA7B-425439A3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0504D-B7F1-C0EE-3E94-C882C7A03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48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ABF42-937A-F0A4-462C-E1AF787E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660C7-B1AE-29B8-14D8-CFBD60B0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EC747-075C-2B26-8185-D5201D797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A36A6-F4B5-A066-968D-EDA451DA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1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13E08D-7317-1356-499E-067B292C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E2EDF-A68D-5B09-C889-82AFC1CC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519F7-B67F-7876-5885-BA59879F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9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B9AC5-19F7-185A-0F08-CA5FB36D8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B5360-F3BC-C286-63E5-FCB1F4E21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B9EBF2-E843-7DC6-6EC8-7AD1DE4D9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BBFA3-395B-7D4A-E20D-93E27916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B5F1A5-CBFD-AC47-7136-FC7AD8389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D563E-689C-FFA8-9670-7AFCD25A3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8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6BB29-4E8F-24A3-1890-B758D85E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D53CA5-5397-2CD8-F7A2-9D804D98A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F4593-2E08-FDF3-E979-CB3E2C38F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DCA447-416D-6280-4C9B-F6D77494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17A39-65A9-F9DD-4CC5-BD3E45AE2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30DB4-F098-7844-7993-960F1F54F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44E3B-33ED-EF1B-FE33-209BDE57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88E28-1EBD-99BF-90AC-BA4DDDD7B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76C1E-0962-5F2B-488E-ECB964740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771B1-5D7D-5F4C-886D-C7E40791CD35}" type="datetimeFigureOut">
              <a:rPr lang="en-US" smtClean="0"/>
              <a:t>1/27/24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961ED-65EB-2E8C-C3D3-BCC3DD32E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94201-283E-BEA2-8088-95857577D2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0D4CDA-0F23-0D42-A95F-2F86F6A5B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CD9C1-B8D4-92BA-098C-5AEE8D00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36FE3-1FAC-778E-FF03-F7C91872B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5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77FC-1025-865C-1EA6-E579DCE53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oup of people&#10;&#10;Description automatically generated">
            <a:extLst>
              <a:ext uri="{FF2B5EF4-FFF2-40B4-BE49-F238E27FC236}">
                <a16:creationId xmlns:a16="http://schemas.microsoft.com/office/drawing/2014/main" id="{33DF9CA1-FA0C-AE09-64F1-6665A6D41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25877-66DE-76E1-0D9C-04120770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2" y="1509486"/>
            <a:ext cx="6778172" cy="500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Discipline in the New Testament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Ananias and Sapphira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Acts 5:1-11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Corinth</a:t>
            </a:r>
            <a:r>
              <a:rPr lang="en-US" sz="3200" dirty="0">
                <a:solidFill>
                  <a:schemeClr val="bg1"/>
                </a:solidFill>
              </a:rPr>
              <a:t> – </a:t>
            </a:r>
            <a:r>
              <a:rPr lang="en-US" sz="3200" i="1" dirty="0">
                <a:solidFill>
                  <a:schemeClr val="bg1"/>
                </a:solidFill>
              </a:rPr>
              <a:t>1 Corinthians 4:18-21; 2 Corinthians 13:1-3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Sexually Immoral Man at Corinth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1 Corinthians 5:1-5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417AD-DB5F-BC6A-200A-A685FA426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background with a group of people&#10;&#10;Description automatically generated">
            <a:extLst>
              <a:ext uri="{FF2B5EF4-FFF2-40B4-BE49-F238E27FC236}">
                <a16:creationId xmlns:a16="http://schemas.microsoft.com/office/drawing/2014/main" id="{21BB2935-D23B-C738-64F1-E813CF87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C47F-2080-6E02-203F-BAAC58B2C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2" y="1509486"/>
            <a:ext cx="6778172" cy="500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Discipline in the New Testament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Peter </a:t>
            </a:r>
            <a:r>
              <a:rPr lang="en-US" sz="3200" i="1" dirty="0">
                <a:solidFill>
                  <a:schemeClr val="bg1"/>
                </a:solidFill>
              </a:rPr>
              <a:t>– Galatians 2:11-13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Hymenaeus and Alexander </a:t>
            </a:r>
            <a:r>
              <a:rPr lang="en-US" sz="3200" i="1" dirty="0">
                <a:solidFill>
                  <a:schemeClr val="bg1"/>
                </a:solidFill>
              </a:rPr>
              <a:t>– 1 Timothy 1:18-20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Are we different?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1 Corinthians 14:36-38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4237F-8CFC-A25A-082C-A505D4838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DE80A3BB-0EF2-3DB7-6E5F-2954CD23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5E65A-222F-AB9D-13CA-33D92A044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2266"/>
            <a:ext cx="11353800" cy="516389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300" b="1" dirty="0">
                <a:solidFill>
                  <a:schemeClr val="bg1"/>
                </a:solidFill>
              </a:rPr>
              <a:t>The Law of Christ Sets Forth a Pattern of Church Discipline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Matthew 18:15-17 </a:t>
            </a:r>
            <a:r>
              <a:rPr lang="en-US" sz="4800" dirty="0">
                <a:solidFill>
                  <a:schemeClr val="bg1"/>
                </a:solidFill>
              </a:rPr>
              <a:t>– “go and tell him his fault…take with you one or two more…tell it to the church…let him be to you like a heathen and a tax collector.”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Romans 16:17 </a:t>
            </a:r>
            <a:r>
              <a:rPr lang="en-US" sz="4800" dirty="0">
                <a:solidFill>
                  <a:schemeClr val="bg1"/>
                </a:solidFill>
              </a:rPr>
              <a:t>– “note those who cause divisions and offenses…and avoid them.”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1 Corinthians 5</a:t>
            </a:r>
            <a:r>
              <a:rPr lang="en-US" sz="4800" dirty="0">
                <a:solidFill>
                  <a:schemeClr val="bg1"/>
                </a:solidFill>
              </a:rPr>
              <a:t> – “he who has done this deed might be taken away from among you…deliver such a one to Satan for the destruction of the flesh…purge out the old leaven…not to keep company with anyone named a brother…not even to eat with such a person.”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2 Corinthians 6:14-18 </a:t>
            </a:r>
            <a:r>
              <a:rPr lang="en-US" sz="4800" dirty="0">
                <a:solidFill>
                  <a:schemeClr val="bg1"/>
                </a:solidFill>
              </a:rPr>
              <a:t>– “Do not be unequally yoked together with unbelievers…Come out from among them And be separate, says the Lord.”</a:t>
            </a:r>
          </a:p>
        </p:txBody>
      </p:sp>
    </p:spTree>
    <p:extLst>
      <p:ext uri="{BB962C8B-B14F-4D97-AF65-F5344CB8AC3E}">
        <p14:creationId xmlns:p14="http://schemas.microsoft.com/office/powerpoint/2010/main" val="6594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6FDAF-4833-9051-B688-0C7A372E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D4021EB3-CDDC-4ED3-564A-1BF827AA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FE05-9229-A3AD-B259-93A8CC2F1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2266"/>
            <a:ext cx="11353800" cy="516389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300" b="1" dirty="0">
                <a:solidFill>
                  <a:schemeClr val="bg1"/>
                </a:solidFill>
              </a:rPr>
              <a:t>The Law of Christ Sets Forth a Pattern of Church Discipline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Galatians 6:1-2 </a:t>
            </a:r>
            <a:r>
              <a:rPr lang="en-US" sz="4800" dirty="0">
                <a:solidFill>
                  <a:schemeClr val="bg1"/>
                </a:solidFill>
              </a:rPr>
              <a:t>– “if a man is overtaken in any trespass…restore such a one”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Ephesians 5:11 </a:t>
            </a:r>
            <a:r>
              <a:rPr lang="en-US" sz="4800" dirty="0">
                <a:solidFill>
                  <a:schemeClr val="bg1"/>
                </a:solidFill>
              </a:rPr>
              <a:t>– “have no fellowship with the unfruitful works of darkness, but rather expose them”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1 Thessalonians 5:14 </a:t>
            </a:r>
            <a:r>
              <a:rPr lang="en-US" sz="4800" dirty="0">
                <a:solidFill>
                  <a:schemeClr val="bg1"/>
                </a:solidFill>
              </a:rPr>
              <a:t>– “warn those who are unruly”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2 Thessalonians 3:6, 14-15 </a:t>
            </a:r>
            <a:r>
              <a:rPr lang="en-US" sz="4800" dirty="0">
                <a:solidFill>
                  <a:schemeClr val="bg1"/>
                </a:solidFill>
              </a:rPr>
              <a:t>– “withdraw from every brother who walks disorderly…do not keep company with him, that he may be ashamed…admonish him as a brother.”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1 Timothy 5:20 </a:t>
            </a:r>
            <a:r>
              <a:rPr lang="en-US" sz="4800" dirty="0">
                <a:solidFill>
                  <a:schemeClr val="bg1"/>
                </a:solidFill>
              </a:rPr>
              <a:t>– “Those who are sinning rebuke in the presence of all, that the rest also may fear.”</a:t>
            </a:r>
          </a:p>
          <a:p>
            <a:r>
              <a:rPr lang="en-US" sz="4800" b="1" dirty="0">
                <a:solidFill>
                  <a:schemeClr val="bg1"/>
                </a:solidFill>
              </a:rPr>
              <a:t>2 Timothy 3:5 </a:t>
            </a:r>
            <a:r>
              <a:rPr lang="en-US" sz="4800" dirty="0">
                <a:solidFill>
                  <a:schemeClr val="bg1"/>
                </a:solidFill>
              </a:rPr>
              <a:t>– “from such people turn away!”</a:t>
            </a:r>
          </a:p>
        </p:txBody>
      </p:sp>
    </p:spTree>
    <p:extLst>
      <p:ext uri="{BB962C8B-B14F-4D97-AF65-F5344CB8AC3E}">
        <p14:creationId xmlns:p14="http://schemas.microsoft.com/office/powerpoint/2010/main" val="342000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1526D-0A41-5DB5-2B84-6CAEC40F6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9A332114-A131-1B48-D763-7CA56757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BCA18-CAF4-5F0D-D526-3C5F1297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2266"/>
            <a:ext cx="11353800" cy="5163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chemeClr val="bg1"/>
                </a:solidFill>
              </a:rPr>
              <a:t>The Law of Christ Sets Forth a Pattern of Church Discipline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Titus 1:9-11 </a:t>
            </a:r>
            <a:r>
              <a:rPr lang="en-US" sz="3000" dirty="0">
                <a:solidFill>
                  <a:schemeClr val="bg1"/>
                </a:solidFill>
              </a:rPr>
              <a:t>– “exhort and convict those who contradict…whose mouths must be stopped…rebuke them sharply”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Titus 3:10-11 </a:t>
            </a:r>
            <a:r>
              <a:rPr lang="en-US" sz="3000" dirty="0">
                <a:solidFill>
                  <a:schemeClr val="bg1"/>
                </a:solidFill>
              </a:rPr>
              <a:t>– “Reject a divisive man after the first and second admonition”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James 5:19-20 </a:t>
            </a:r>
            <a:r>
              <a:rPr lang="en-US" sz="3000" dirty="0">
                <a:solidFill>
                  <a:schemeClr val="bg1"/>
                </a:solidFill>
              </a:rPr>
              <a:t>– “he who turns a sinner from the error of his way will save a soul from death and cover a multitude of sins.” </a:t>
            </a: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69DC3-13BE-5966-BC3D-17B38510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7494D840-10E5-E087-3F3F-E98FE8BBC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AF275-63F3-54A1-044D-802ADC5C8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2266"/>
            <a:ext cx="11353800" cy="51638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b="1" dirty="0">
                <a:solidFill>
                  <a:schemeClr val="bg1"/>
                </a:solidFill>
              </a:rPr>
              <a:t>The Law of Christ Sets Forth a Pattern of Church Discipline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2 John 9-11 </a:t>
            </a:r>
            <a:r>
              <a:rPr lang="en-US" sz="3000" dirty="0">
                <a:solidFill>
                  <a:schemeClr val="bg1"/>
                </a:solidFill>
              </a:rPr>
              <a:t>– “If anyone comes to you and does not bring this doctrine, do not receive him into your house nor greet him”</a:t>
            </a:r>
          </a:p>
          <a:p>
            <a:r>
              <a:rPr lang="en-US" sz="3000" b="1" dirty="0">
                <a:solidFill>
                  <a:schemeClr val="bg1"/>
                </a:solidFill>
              </a:rPr>
              <a:t>Jude 22-23 </a:t>
            </a:r>
            <a:r>
              <a:rPr lang="en-US" sz="3000" dirty="0">
                <a:solidFill>
                  <a:schemeClr val="bg1"/>
                </a:solidFill>
              </a:rPr>
              <a:t>– “And have mercy on some, who are doubting; save others, snatching them out of the fire; and on some have mercy with fear, hating even the garment polluted by the flesh.” (NASB) 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Do we think there is a better way?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1 Samuel 15:22-23 </a:t>
            </a:r>
          </a:p>
        </p:txBody>
      </p:sp>
    </p:spTree>
    <p:extLst>
      <p:ext uri="{BB962C8B-B14F-4D97-AF65-F5344CB8AC3E}">
        <p14:creationId xmlns:p14="http://schemas.microsoft.com/office/powerpoint/2010/main" val="7860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50235-3210-1693-FCDF-B958476EC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ebsite&#10;&#10;Description automatically generated">
            <a:extLst>
              <a:ext uri="{FF2B5EF4-FFF2-40B4-BE49-F238E27FC236}">
                <a16:creationId xmlns:a16="http://schemas.microsoft.com/office/drawing/2014/main" id="{BF2850AF-1DD5-1CAB-04A4-02B33C2B8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883CD-36DC-D799-D443-B0040C4C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546" y="2217108"/>
            <a:ext cx="8998907" cy="35323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Disobedience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9F5B4E"/>
                </a:solidFill>
              </a:rPr>
              <a:t>2 Corinthians 2:9; 1 Corinthians 5:1-2</a:t>
            </a:r>
          </a:p>
          <a:p>
            <a:pPr marL="0" indent="0" algn="ctr">
              <a:buNone/>
            </a:pPr>
            <a:r>
              <a:rPr lang="en-US" sz="3600" b="1" dirty="0"/>
              <a:t>Perversion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9F5B4E"/>
                </a:solidFill>
              </a:rPr>
              <a:t>2 Peter 3:16</a:t>
            </a:r>
          </a:p>
          <a:p>
            <a:pPr marL="0" indent="0" algn="ctr">
              <a:buNone/>
            </a:pPr>
            <a:r>
              <a:rPr lang="en-US" sz="3600" b="1" dirty="0"/>
              <a:t>Faithful Obedience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9F5B4E"/>
                </a:solidFill>
              </a:rPr>
              <a:t>Revelation 3:7-8</a:t>
            </a:r>
          </a:p>
        </p:txBody>
      </p:sp>
    </p:spTree>
    <p:extLst>
      <p:ext uri="{BB962C8B-B14F-4D97-AF65-F5344CB8AC3E}">
        <p14:creationId xmlns:p14="http://schemas.microsoft.com/office/powerpoint/2010/main" val="5804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5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ugging another person&#10;&#10;Description automatically generated">
            <a:extLst>
              <a:ext uri="{FF2B5EF4-FFF2-40B4-BE49-F238E27FC236}">
                <a16:creationId xmlns:a16="http://schemas.microsoft.com/office/drawing/2014/main" id="{2E877A34-C8E1-C630-71CE-4EFB8C057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creen&#10;&#10;Description automatically generated">
            <a:extLst>
              <a:ext uri="{FF2B5EF4-FFF2-40B4-BE49-F238E27FC236}">
                <a16:creationId xmlns:a16="http://schemas.microsoft.com/office/drawing/2014/main" id="{1C3A0419-4A1D-224C-33AC-1FA95C8B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ACE24-FF92-46E5-1D4A-286FFC24C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The Absence of Discipline is Disorder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9F5B4E"/>
                </a:solidFill>
              </a:rPr>
              <a:t>1 Corinthians 14:33 </a:t>
            </a:r>
            <a:r>
              <a:rPr lang="en-US" sz="3200" dirty="0"/>
              <a:t>– God is not the author of confusion.</a:t>
            </a:r>
          </a:p>
          <a:p>
            <a:r>
              <a:rPr lang="en-US" sz="3200" i="1" dirty="0"/>
              <a:t>“But if anyone does not recognize this, he is not recognized.”</a:t>
            </a:r>
            <a:r>
              <a:rPr lang="en-US" sz="3200" dirty="0"/>
              <a:t> (</a:t>
            </a:r>
            <a:r>
              <a:rPr lang="en-US" sz="3200" dirty="0">
                <a:solidFill>
                  <a:srgbClr val="9F5B4E"/>
                </a:solidFill>
              </a:rPr>
              <a:t>v. 38</a:t>
            </a:r>
            <a:r>
              <a:rPr lang="en-US" sz="3200" dirty="0"/>
              <a:t>, NASB) 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9F5B4E"/>
                </a:solidFill>
              </a:rPr>
              <a:t>2 Corinthians 10:10-11 </a:t>
            </a:r>
            <a:r>
              <a:rPr lang="en-US" sz="3200" dirty="0"/>
              <a:t>– “Law without enforced consequences are merely suggestions.”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200" b="1" dirty="0"/>
              <a:t>Church discipline enforces the order which God has revealed.</a:t>
            </a:r>
          </a:p>
        </p:txBody>
      </p:sp>
    </p:spTree>
    <p:extLst>
      <p:ext uri="{BB962C8B-B14F-4D97-AF65-F5344CB8AC3E}">
        <p14:creationId xmlns:p14="http://schemas.microsoft.com/office/powerpoint/2010/main" val="9744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37619-2390-522A-FEF9-217E334EE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creen&#10;&#10;Description automatically generated">
            <a:extLst>
              <a:ext uri="{FF2B5EF4-FFF2-40B4-BE49-F238E27FC236}">
                <a16:creationId xmlns:a16="http://schemas.microsoft.com/office/drawing/2014/main" id="{167896F1-DDFC-0466-6DE8-BBB718A54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1D3C-56DA-E9EE-7FA3-B4C4E5E3C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Discipline is the Difference Between Assent and Faith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9F5B4E"/>
                </a:solidFill>
              </a:rPr>
              <a:t>Luke 6:46 </a:t>
            </a:r>
            <a:r>
              <a:rPr lang="en-US" sz="3200" dirty="0"/>
              <a:t>– Jesus’ Lordship requires obedience.</a:t>
            </a:r>
          </a:p>
          <a:p>
            <a:r>
              <a:rPr lang="en-US" sz="3200" dirty="0"/>
              <a:t>Jesus provided discipline for His disciples to carry out His will – </a:t>
            </a:r>
            <a:r>
              <a:rPr lang="en-US" sz="3200" dirty="0">
                <a:solidFill>
                  <a:srgbClr val="9F5B4E"/>
                </a:solidFill>
              </a:rPr>
              <a:t>John 13:13-17; 15:1-2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200" b="1" dirty="0"/>
              <a:t>Church discipline provides for true Biblical faith. </a:t>
            </a:r>
            <a:r>
              <a:rPr lang="en-US" sz="3200" dirty="0"/>
              <a:t>(</a:t>
            </a:r>
            <a:r>
              <a:rPr lang="en-US" sz="3200" dirty="0">
                <a:solidFill>
                  <a:srgbClr val="9F5B4E"/>
                </a:solidFill>
              </a:rPr>
              <a:t>cf. James 2:26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0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35A5-4AA4-B16F-4B96-31C5DE28F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creen&#10;&#10;Description automatically generated">
            <a:extLst>
              <a:ext uri="{FF2B5EF4-FFF2-40B4-BE49-F238E27FC236}">
                <a16:creationId xmlns:a16="http://schemas.microsoft.com/office/drawing/2014/main" id="{6E01214E-C49A-89E2-FC01-47BA2A9E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BAD47-4E95-EDE5-CE47-DFEF9088D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Discipline is the Difference Between Reverence and Contempt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Fear of the commandment is necessary, but consequences produce the fear – </a:t>
            </a:r>
            <a:r>
              <a:rPr lang="en-US" sz="3200" dirty="0">
                <a:solidFill>
                  <a:srgbClr val="9F5B4E"/>
                </a:solidFill>
              </a:rPr>
              <a:t>Proverbs 13:13-14</a:t>
            </a:r>
          </a:p>
          <a:p>
            <a:r>
              <a:rPr lang="en-US" sz="3200" dirty="0"/>
              <a:t>What would the example of Eve do without the fact that she suffered consequences? – </a:t>
            </a:r>
            <a:r>
              <a:rPr lang="en-US" sz="3200" dirty="0">
                <a:solidFill>
                  <a:srgbClr val="9F5B4E"/>
                </a:solidFill>
              </a:rPr>
              <a:t>2 Corinthians 11:3; Genesis 3</a:t>
            </a:r>
          </a:p>
          <a:p>
            <a:pPr marL="0" indent="0" algn="ctr">
              <a:buClr>
                <a:schemeClr val="tx1"/>
              </a:buClr>
              <a:buNone/>
            </a:pPr>
            <a:r>
              <a:rPr lang="en-US" sz="3200" b="1" dirty="0"/>
              <a:t>Church discipline produces reverence/fear for God’s word.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77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04B73-5FC7-FE23-84CD-AC53C0D0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screen&#10;&#10;Description automatically generated">
            <a:extLst>
              <a:ext uri="{FF2B5EF4-FFF2-40B4-BE49-F238E27FC236}">
                <a16:creationId xmlns:a16="http://schemas.microsoft.com/office/drawing/2014/main" id="{80EACF49-5EA9-3D35-714F-0C22CF3C4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A2641-6FA0-56BB-D677-9A36D1E5A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78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Where There is Community There Must Be Discipline</a:t>
            </a:r>
          </a:p>
          <a:p>
            <a:pPr>
              <a:buClr>
                <a:schemeClr val="tx1"/>
              </a:buClr>
            </a:pPr>
            <a:r>
              <a:rPr lang="en-US" sz="3200" dirty="0"/>
              <a:t>What are these without discipline? – Home, work, school, society, military, etc.</a:t>
            </a:r>
          </a:p>
          <a:p>
            <a:pPr>
              <a:buClr>
                <a:schemeClr val="tx1"/>
              </a:buClr>
            </a:pPr>
            <a:r>
              <a:rPr lang="en-US" sz="3200" b="1" dirty="0"/>
              <a:t>Common purpose among people requires discipline: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Rules and laws.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Rules and laws taught and explained.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Consequences for violating rules and laws. (</a:t>
            </a:r>
            <a:r>
              <a:rPr lang="en-US" sz="3200" dirty="0">
                <a:solidFill>
                  <a:srgbClr val="9F5B4E"/>
                </a:solidFill>
              </a:rPr>
              <a:t>cf. Romans 13:2-5</a:t>
            </a:r>
            <a:r>
              <a:rPr lang="en-US" sz="3200" dirty="0"/>
              <a:t>)</a:t>
            </a:r>
          </a:p>
          <a:p>
            <a:pPr marL="0" lvl="1" indent="0" algn="ctr">
              <a:buClr>
                <a:schemeClr val="tx1"/>
              </a:buClr>
              <a:buNone/>
            </a:pPr>
            <a:r>
              <a:rPr lang="en-US" sz="3200" b="1" dirty="0"/>
              <a:t>What about the church?</a:t>
            </a:r>
          </a:p>
        </p:txBody>
      </p:sp>
    </p:spTree>
    <p:extLst>
      <p:ext uri="{BB962C8B-B14F-4D97-AF65-F5344CB8AC3E}">
        <p14:creationId xmlns:p14="http://schemas.microsoft.com/office/powerpoint/2010/main" val="417283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83385-6F1E-E6BA-CB2A-205ABE44B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ackground&#10;&#10;Description automatically generated">
            <a:extLst>
              <a:ext uri="{FF2B5EF4-FFF2-40B4-BE49-F238E27FC236}">
                <a16:creationId xmlns:a16="http://schemas.microsoft.com/office/drawing/2014/main" id="{3B00DEDA-F325-4E4A-C86B-619E48DC0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164DF-A928-2439-2F35-4FFBF2CDD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God’s house has always required faithfulness!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Hebrews 3</a:t>
            </a:r>
          </a:p>
          <a:p>
            <a:pPr marL="0" indent="0" algn="ctr">
              <a:buNone/>
            </a:pPr>
            <a:r>
              <a:rPr lang="en-US" sz="4000" i="1" dirty="0">
                <a:solidFill>
                  <a:schemeClr val="bg1"/>
                </a:solidFill>
              </a:rPr>
              <a:t>“whose house we are if we hold fast the confidence and the rejoicing of the hope firm to the end.”</a:t>
            </a:r>
            <a:endParaRPr lang="en-US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00304-83CC-FDA1-072C-C1D117C8F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65C72DA7-81AF-1A7D-1ED2-952F34DB0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B60F4-22CE-1DDE-6DB5-99267BA5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2" y="1509486"/>
            <a:ext cx="6778172" cy="500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Discipline in the Old Testament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Adam and Eve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Genesis 2-3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Disobedient in Noah’s Time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Genesis 6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Rebellion of Israel at Kadesh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Numbers 14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Sabbath Breaker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Numbers 15:32-36</a:t>
            </a:r>
          </a:p>
        </p:txBody>
      </p:sp>
    </p:spTree>
    <p:extLst>
      <p:ext uri="{BB962C8B-B14F-4D97-AF65-F5344CB8AC3E}">
        <p14:creationId xmlns:p14="http://schemas.microsoft.com/office/powerpoint/2010/main" val="7132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D0AA2-1132-03A4-6004-20EBE54DD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262CA81E-0E70-2259-5A45-AB25FB3C0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95031-0665-6DCD-9CB7-B38179F8B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542" y="1509486"/>
            <a:ext cx="6778172" cy="5007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1"/>
                </a:solidFill>
              </a:rPr>
              <a:t>Discipline in the Old Testament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Moses’ Disobedience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Numbers 20:7-12</a:t>
            </a:r>
          </a:p>
          <a:p>
            <a:r>
              <a:rPr lang="en-US" sz="3200" b="1" dirty="0" err="1">
                <a:solidFill>
                  <a:schemeClr val="bg1"/>
                </a:solidFill>
              </a:rPr>
              <a:t>Achan</a:t>
            </a:r>
            <a:r>
              <a:rPr lang="en-US" sz="3200" b="1" dirty="0">
                <a:solidFill>
                  <a:schemeClr val="bg1"/>
                </a:solidFill>
              </a:rPr>
              <a:t> Taking of the Accursed </a:t>
            </a:r>
            <a:r>
              <a:rPr lang="en-US" sz="3200" dirty="0">
                <a:solidFill>
                  <a:schemeClr val="bg1"/>
                </a:solidFill>
              </a:rPr>
              <a:t>– </a:t>
            </a:r>
            <a:r>
              <a:rPr lang="en-US" sz="3200" i="1" dirty="0">
                <a:solidFill>
                  <a:schemeClr val="bg1"/>
                </a:solidFill>
              </a:rPr>
              <a:t>Joshua 7:24-25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Romans 15:4; 1 Corinthians 10:6, 11 </a:t>
            </a:r>
            <a:r>
              <a:rPr lang="en-US" sz="3200" dirty="0">
                <a:solidFill>
                  <a:schemeClr val="bg1"/>
                </a:solidFill>
              </a:rPr>
              <a:t>– all recorded for us!</a:t>
            </a:r>
          </a:p>
        </p:txBody>
      </p:sp>
    </p:spTree>
    <p:extLst>
      <p:ext uri="{BB962C8B-B14F-4D97-AF65-F5344CB8AC3E}">
        <p14:creationId xmlns:p14="http://schemas.microsoft.com/office/powerpoint/2010/main" val="417970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839</Words>
  <Application>Microsoft Macintosh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6</cp:revision>
  <dcterms:created xsi:type="dcterms:W3CDTF">2024-01-12T17:45:47Z</dcterms:created>
  <dcterms:modified xsi:type="dcterms:W3CDTF">2024-01-27T17:23:33Z</dcterms:modified>
</cp:coreProperties>
</file>