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4E"/>
    <a:srgbClr val="EF8A77"/>
    <a:srgbClr val="86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1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01A9-171F-7479-3154-09C38E60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D809-4F5D-3E04-D9F7-54D938C11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4047-38C0-D5A9-886E-6D550D7B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23AA-0754-F4D0-2375-AD8E736F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69BC-8277-B1A0-0574-14A6DFCC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6EA9-7B27-4E6F-E8C7-9D01FEF6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F7C59-5199-9981-8FAB-7FAA9E75C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DEA8-E610-9A1D-A1F0-711CC66D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97F9-6AC1-1CDF-4052-5C78764E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FA77-7B3F-85BB-364B-A5AAAAC1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14E4E-0A27-2AE2-967E-C6D398EBB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D2D63-7B27-0AC4-A88A-7117CDA1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E308-7727-1D74-ED15-A577A346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616EA-3EFB-BCE9-0C29-0714121D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9F64-CB4E-F3A0-58AE-79ABC7F0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133C-464E-3916-2FD1-0D46FB6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5930-873E-89A9-E8AE-4A56C37C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ED2B-D073-556C-5F57-F0DBD476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BAA7-B6E7-5A28-928E-AE375824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7100E-0D87-7E0B-0FC1-E2E83B89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A652-82D4-7A0B-7A78-B565B041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00C4-B757-3B52-1294-34C9D8EC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BBE0-FB09-AA5E-1900-BADA05B7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3D7FA-34E2-2BE5-6FFE-5E5879C7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ED07-1C67-25B7-0EC7-240A20FF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D8B5-4CD0-70F6-6436-26DDB723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84DD-9AB5-7F33-CB03-22EAAF3F9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656F-6365-17AB-62E1-5D00248B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80720-1151-67AC-17FC-D5711708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443D3-788B-BEDD-D904-6692A5F6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FFE7-408D-02EE-1533-3B90704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E5CF-9439-5648-085D-49DE5974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61C8-855E-36FB-067D-F31687B0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7808A-2A04-F1CF-568C-12CA45E91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BD87D-B3FE-E179-7E8B-D656BD7F3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4BF48-0E18-4496-8D4C-A3F252A5B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C222C-73D1-F712-5735-EA575CF8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C193D-B3FA-A07F-DA7B-425439A3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0504D-B7F1-C0EE-3E94-C882C7A0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4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BF42-937A-F0A4-462C-E1AF787E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660C7-B1AE-29B8-14D8-CFBD60B0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EC747-075C-2B26-8185-D5201D79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A36A6-F4B5-A066-968D-EDA451D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3E08D-7317-1356-499E-067B292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E2EDF-A68D-5B09-C889-82AFC1CC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519F7-B67F-7876-5885-BA59879F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9AC5-19F7-185A-0F08-CA5FB36D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5360-F3BC-C286-63E5-FCB1F4E2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EBF2-E843-7DC6-6EC8-7AD1DE4D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BBFA3-395B-7D4A-E20D-93E27916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F1A5-CBFD-AC47-7136-FC7AD838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D563E-689C-FFA8-9670-7AFCD25A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B29-4E8F-24A3-1890-B758D85E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53CA5-5397-2CD8-F7A2-9D804D98A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F4593-2E08-FDF3-E979-CB3E2C38F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CA447-416D-6280-4C9B-F6D77494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17A39-65A9-F9DD-4CC5-BD3E45AE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30DB4-F098-7844-7993-960F1F54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44E3B-33ED-EF1B-FE33-209BDE57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88E28-1EBD-99BF-90AC-BA4DDDD7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76C1E-0962-5F2B-488E-ECB964740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771B1-5D7D-5F4C-886D-C7E40791CD35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61ED-65EB-2E8C-C3D3-BCC3DD32E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94201-283E-BEA2-8088-95857577D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D9C1-B8D4-92BA-098C-5AEE8D00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6FE3-1FAC-778E-FF03-F7C91872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35B56-6AC4-4039-B985-9346BD7A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F15B44EE-2EB9-42DE-476E-2CEA5A87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EDF4E-5B6A-311D-D9DE-F70961DD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Save the Church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Christ’s will for the church – </a:t>
            </a:r>
            <a:r>
              <a:rPr lang="en-US" sz="3600" dirty="0">
                <a:solidFill>
                  <a:srgbClr val="9F5B4E"/>
                </a:solidFill>
              </a:rPr>
              <a:t>Ephesians 5:25-27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A church’s standing with Christ is jeopardized by not dealing with sin and error – </a:t>
            </a:r>
            <a:r>
              <a:rPr lang="en-US" sz="3600" dirty="0">
                <a:solidFill>
                  <a:srgbClr val="9F5B4E"/>
                </a:solidFill>
              </a:rPr>
              <a:t>Revelation 2:12-16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 sexually immoral man did not stand independent of the church – </a:t>
            </a:r>
            <a:r>
              <a:rPr lang="en-US" sz="3600" dirty="0">
                <a:solidFill>
                  <a:srgbClr val="9F5B4E"/>
                </a:solidFill>
              </a:rPr>
              <a:t>1 Corinthians 5:1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cf. Romans 12:5-6; Hebrews 12:15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172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4927F-8C9B-07E8-0064-8A9B780E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4BC209B7-CA7B-3D5B-0C08-C0F53953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F739F-5058-F94B-70C9-A6DD473A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Save the Church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One member’s sin left undisciplined will affect the whole – </a:t>
            </a:r>
            <a:r>
              <a:rPr lang="en-US" sz="3600" dirty="0">
                <a:solidFill>
                  <a:srgbClr val="9F5B4E"/>
                </a:solidFill>
              </a:rPr>
              <a:t>1 Corinthians 5:6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Not that all will be emboldened to commit the same sin, but the neglected discipline may embolden them to commit some other sin.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Violence is done to the truth and our view of it when the guilty are not disciplined. </a:t>
            </a:r>
          </a:p>
        </p:txBody>
      </p:sp>
    </p:spTree>
    <p:extLst>
      <p:ext uri="{BB962C8B-B14F-4D97-AF65-F5344CB8AC3E}">
        <p14:creationId xmlns:p14="http://schemas.microsoft.com/office/powerpoint/2010/main" val="307284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6EC59-9527-39CB-6BAB-95C6C55B6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0380324E-77F1-CB30-FFE2-B0666AAE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6621-BEAC-45BD-2B0B-28D79B60A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Save the Church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Church discipline purifies the church from leaven – </a:t>
            </a:r>
            <a:r>
              <a:rPr lang="en-US" sz="3600" dirty="0">
                <a:solidFill>
                  <a:srgbClr val="9F5B4E"/>
                </a:solidFill>
              </a:rPr>
              <a:t>1 Corinthians 5:7-8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It saves the vulnerable from the influence of sin and error – </a:t>
            </a:r>
            <a:r>
              <a:rPr lang="en-US" sz="3600" dirty="0">
                <a:solidFill>
                  <a:srgbClr val="9F5B4E"/>
                </a:solidFill>
              </a:rPr>
              <a:t>Titus 1:9-11</a:t>
            </a:r>
            <a:r>
              <a:rPr lang="en-US" sz="3600" dirty="0"/>
              <a:t> (</a:t>
            </a:r>
            <a:r>
              <a:rPr lang="en-US" sz="3600" dirty="0">
                <a:solidFill>
                  <a:srgbClr val="9F5B4E"/>
                </a:solidFill>
              </a:rPr>
              <a:t>cf. Matthew 18:7</a:t>
            </a:r>
            <a:r>
              <a:rPr lang="en-US" sz="36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It promotes the right attitude toward sin and spiritual death – </a:t>
            </a:r>
            <a:r>
              <a:rPr lang="en-US" sz="3600" dirty="0">
                <a:solidFill>
                  <a:srgbClr val="9F5B4E"/>
                </a:solidFill>
              </a:rPr>
              <a:t>1 Corinthians 5:2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It establishes fear – </a:t>
            </a:r>
            <a:r>
              <a:rPr lang="en-US" sz="3600" dirty="0">
                <a:solidFill>
                  <a:srgbClr val="9F5B4E"/>
                </a:solidFill>
              </a:rPr>
              <a:t>1 Timothy 5:20; Acts 5:10-11</a:t>
            </a:r>
          </a:p>
        </p:txBody>
      </p:sp>
    </p:spTree>
    <p:extLst>
      <p:ext uri="{BB962C8B-B14F-4D97-AF65-F5344CB8AC3E}">
        <p14:creationId xmlns:p14="http://schemas.microsoft.com/office/powerpoint/2010/main" val="427821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0D273-B423-842A-27A9-29A3BF2F2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A69098CE-104B-8320-7455-53B6E91B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44EC-0ECA-A9DC-C844-022E3267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Glorify God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It magnifies, exalts and maintains the honor of Christ and His authority – </a:t>
            </a:r>
            <a:r>
              <a:rPr lang="en-US" sz="3600" dirty="0">
                <a:solidFill>
                  <a:srgbClr val="9F5B4E"/>
                </a:solidFill>
              </a:rPr>
              <a:t>Colossians 3:17; 1 Corinthians 5:4; 2 Thessalonians 3:6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 head is not glorified when the body acts independently – </a:t>
            </a:r>
            <a:r>
              <a:rPr lang="en-US" sz="3600" dirty="0">
                <a:solidFill>
                  <a:srgbClr val="9F5B4E"/>
                </a:solidFill>
              </a:rPr>
              <a:t>Ephesians 1:22-23; 3:21</a:t>
            </a:r>
          </a:p>
        </p:txBody>
      </p:sp>
    </p:spTree>
    <p:extLst>
      <p:ext uri="{BB962C8B-B14F-4D97-AF65-F5344CB8AC3E}">
        <p14:creationId xmlns:p14="http://schemas.microsoft.com/office/powerpoint/2010/main" val="303802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73E8D-93DD-442B-738A-43E08BF8A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E13F0D3E-EBB4-0AF0-7DF3-5EEB6BA71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B9931-4077-E8D2-27FE-2CE906F9F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Glorify God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God is glorified when we submit to His will for us – </a:t>
            </a:r>
            <a:r>
              <a:rPr lang="en-US" sz="3600" dirty="0">
                <a:solidFill>
                  <a:srgbClr val="9F5B4E"/>
                </a:solidFill>
              </a:rPr>
              <a:t>John 17:2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cf. Psalm 19:1; Genesis 1:14</a:t>
            </a:r>
            <a:r>
              <a:rPr lang="en-US" sz="36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Failure to glorify God in Israel – </a:t>
            </a:r>
            <a:r>
              <a:rPr lang="en-US" sz="3600" dirty="0">
                <a:solidFill>
                  <a:srgbClr val="9F5B4E"/>
                </a:solidFill>
              </a:rPr>
              <a:t>1 Samuel 2:27-29; 3:13 </a:t>
            </a:r>
            <a:r>
              <a:rPr lang="en-US" sz="3600" dirty="0"/>
              <a:t>(failing in discipline); </a:t>
            </a:r>
            <a:r>
              <a:rPr lang="en-US" sz="3600" dirty="0">
                <a:solidFill>
                  <a:srgbClr val="9F5B4E"/>
                </a:solidFill>
              </a:rPr>
              <a:t>15:2-3, 22-23 </a:t>
            </a:r>
            <a:r>
              <a:rPr lang="en-US" sz="3600" dirty="0"/>
              <a:t>(failing in punishment)</a:t>
            </a:r>
          </a:p>
        </p:txBody>
      </p:sp>
    </p:spTree>
    <p:extLst>
      <p:ext uri="{BB962C8B-B14F-4D97-AF65-F5344CB8AC3E}">
        <p14:creationId xmlns:p14="http://schemas.microsoft.com/office/powerpoint/2010/main" val="332502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07823C18-7626-2726-7E49-F5ADB56DE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Glorify God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Even when church discipline “doesn’t work” (the sinner repenting) IT WORKS – God’s will is obeyed and He is glorified in it.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Neglecting to carry out church discipline is denying Jesus the right as shepherd to enforce His will, and rescue His sheep – </a:t>
            </a:r>
            <a:r>
              <a:rPr lang="en-US" sz="3600" dirty="0">
                <a:solidFill>
                  <a:srgbClr val="9F5B4E"/>
                </a:solidFill>
              </a:rPr>
              <a:t>Matthew 18:10-14, 18-20</a:t>
            </a:r>
          </a:p>
        </p:txBody>
      </p:sp>
    </p:spTree>
    <p:extLst>
      <p:ext uri="{BB962C8B-B14F-4D97-AF65-F5344CB8AC3E}">
        <p14:creationId xmlns:p14="http://schemas.microsoft.com/office/powerpoint/2010/main" val="111711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CA46F30A-B0A0-4112-9669-55DB5EE0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CE24-FF92-46E5-1D4A-286FFC24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 final act of corrective discipline is not “giving up” – </a:t>
            </a:r>
            <a:r>
              <a:rPr lang="en-US" sz="3600" dirty="0">
                <a:solidFill>
                  <a:srgbClr val="9F5B4E"/>
                </a:solidFill>
              </a:rPr>
              <a:t>2 Thessalonians 3:13-15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 action of “withdrawal” is an attempt to save their soul – 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</a:p>
          <a:p>
            <a:pPr>
              <a:buClr>
                <a:schemeClr val="tx1"/>
              </a:buClr>
            </a:pPr>
            <a:endParaRPr lang="en-US" sz="3600" dirty="0">
              <a:solidFill>
                <a:srgbClr val="9F5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411FE-DBF0-8453-5D04-AD326065C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0530F3A5-80EC-63CA-9BAB-EC1216E0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6379-5348-A887-3809-669CF125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“deliver such a one to Satan”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  <a:r>
              <a:rPr lang="en-US" sz="3600" dirty="0"/>
              <a:t>). (</a:t>
            </a:r>
            <a:r>
              <a:rPr lang="en-US" sz="3600" dirty="0">
                <a:solidFill>
                  <a:srgbClr val="9F5B4E"/>
                </a:solidFill>
              </a:rPr>
              <a:t>cf. 1 Timothy 1:20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Two powers (authorities) – </a:t>
            </a:r>
            <a:r>
              <a:rPr lang="en-US" sz="3600" dirty="0">
                <a:solidFill>
                  <a:srgbClr val="9F5B4E"/>
                </a:solidFill>
              </a:rPr>
              <a:t>Colossians 1:13; Ephesians 2:1-3; 2 Timothy 2:24-26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His ACTUAL spiritual state must be RECOGNIZED by the church and himself.</a:t>
            </a:r>
          </a:p>
        </p:txBody>
      </p:sp>
    </p:spTree>
    <p:extLst>
      <p:ext uri="{BB962C8B-B14F-4D97-AF65-F5344CB8AC3E}">
        <p14:creationId xmlns:p14="http://schemas.microsoft.com/office/powerpoint/2010/main" val="312607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28D1-B6A1-241E-F1D2-7779867F5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FADB4A7F-746A-EA75-EBE1-676B129A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DB3D-065B-3953-FDFB-7A5989C2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03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7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4200" i="1" dirty="0"/>
              <a:t>“deliver such a one to Satan” </a:t>
            </a:r>
            <a:r>
              <a:rPr lang="en-US" sz="4200" dirty="0"/>
              <a:t>(</a:t>
            </a:r>
            <a:r>
              <a:rPr lang="en-US" sz="4200" dirty="0">
                <a:solidFill>
                  <a:srgbClr val="9F5B4E"/>
                </a:solidFill>
              </a:rPr>
              <a:t>1 Corinthians 5:5</a:t>
            </a:r>
            <a:r>
              <a:rPr lang="en-US" sz="4200" dirty="0"/>
              <a:t>). (</a:t>
            </a:r>
            <a:r>
              <a:rPr lang="en-US" sz="4200" dirty="0">
                <a:solidFill>
                  <a:srgbClr val="9F5B4E"/>
                </a:solidFill>
              </a:rPr>
              <a:t>cf. 1 Timothy 1:20</a:t>
            </a:r>
            <a:r>
              <a:rPr lang="en-US" sz="42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“that he who has done this deed might be taken away from among you.”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9F5B4E"/>
                </a:solidFill>
              </a:rPr>
              <a:t>v. 2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“purge out the old leaven”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9F5B4E"/>
                </a:solidFill>
              </a:rPr>
              <a:t>v. 7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“not to keep company with”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9F5B4E"/>
                </a:solidFill>
              </a:rPr>
              <a:t>vv. 9, 11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“not even to eat with such a person.”</a:t>
            </a:r>
            <a:r>
              <a:rPr lang="en-US" sz="3900" dirty="0"/>
              <a:t> (</a:t>
            </a:r>
            <a:r>
              <a:rPr lang="en-US" sz="3900" dirty="0">
                <a:solidFill>
                  <a:srgbClr val="9F5B4E"/>
                </a:solidFill>
              </a:rPr>
              <a:t>v. 11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“put away from yourselves the evil person.”</a:t>
            </a:r>
            <a:r>
              <a:rPr lang="en-US" sz="3900" dirty="0"/>
              <a:t>  (</a:t>
            </a:r>
            <a:r>
              <a:rPr lang="en-US" sz="3900" dirty="0">
                <a:solidFill>
                  <a:srgbClr val="9F5B4E"/>
                </a:solidFill>
              </a:rPr>
              <a:t>v. 13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“withdraw from… do not keep company with him”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9F5B4E"/>
                </a:solidFill>
              </a:rPr>
              <a:t>2 Thess. 3:6, 14</a:t>
            </a:r>
            <a:r>
              <a:rPr lang="en-US" sz="3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57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2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92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92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92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8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168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168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168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2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charRg st="202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charRg st="202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charRg st="202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1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charRg st="241" end="2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241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charRg st="241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7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charRg st="287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charRg st="287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charRg st="287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0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charRg st="340" end="4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340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charRg st="340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B5950-0B5B-D983-D778-1F232A57B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6D6E281C-C937-1AEB-5D24-C16D17A3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040C-DC42-37C2-CEDB-7356FA048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“deliver such a one to Satan”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  <a:r>
              <a:rPr lang="en-US" sz="3600" dirty="0"/>
              <a:t>). (</a:t>
            </a:r>
            <a:r>
              <a:rPr lang="en-US" sz="3600" dirty="0">
                <a:solidFill>
                  <a:srgbClr val="9F5B4E"/>
                </a:solidFill>
              </a:rPr>
              <a:t>cf. 1 Timothy 1:20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Social ostracism – </a:t>
            </a:r>
            <a:r>
              <a:rPr lang="en-US" sz="3600" dirty="0">
                <a:solidFill>
                  <a:srgbClr val="9F5B4E"/>
                </a:solidFill>
              </a:rPr>
              <a:t>Matthew 18:17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Social intercourse is a byproduct and privilege of mutual fellowship with God – </a:t>
            </a:r>
            <a:r>
              <a:rPr lang="en-US" sz="3600" dirty="0">
                <a:solidFill>
                  <a:srgbClr val="9F5B4E"/>
                </a:solidFill>
              </a:rPr>
              <a:t>Acts 2:46</a:t>
            </a:r>
          </a:p>
          <a:p>
            <a:pPr lvl="1">
              <a:buClr>
                <a:schemeClr val="tx1"/>
              </a:buClr>
            </a:pPr>
            <a:r>
              <a:rPr lang="en-US" sz="3600" i="1" dirty="0"/>
              <a:t>Cutting off the former emphasizes the latter and awakens the sinner to his true spiritual state.</a:t>
            </a:r>
          </a:p>
        </p:txBody>
      </p:sp>
    </p:spTree>
    <p:extLst>
      <p:ext uri="{BB962C8B-B14F-4D97-AF65-F5344CB8AC3E}">
        <p14:creationId xmlns:p14="http://schemas.microsoft.com/office/powerpoint/2010/main" val="133347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CF9C7-F079-54B7-6752-544BCC01C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95E263EE-F004-AA31-0986-E9073512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DEF2-357A-95B7-1BCC-1A6C30F52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“for the destruction of the flesh”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  <a:r>
              <a:rPr lang="en-US" sz="3600" dirty="0"/>
              <a:t>). (</a:t>
            </a:r>
            <a:r>
              <a:rPr lang="en-US" sz="3600" dirty="0">
                <a:solidFill>
                  <a:srgbClr val="9F5B4E"/>
                </a:solidFill>
              </a:rPr>
              <a:t>cf. Galatians 5:16-21</a:t>
            </a:r>
            <a:r>
              <a:rPr lang="en-US" sz="3600" dirty="0"/>
              <a:t>)</a:t>
            </a:r>
            <a:endParaRPr lang="en-US" sz="3600" dirty="0">
              <a:solidFill>
                <a:srgbClr val="9F5B4E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3600" dirty="0"/>
              <a:t>The discipline caused the sinner to abandon the flesh to secure the relationship with God and His people – </a:t>
            </a:r>
            <a:r>
              <a:rPr lang="en-US" sz="3600" dirty="0">
                <a:solidFill>
                  <a:srgbClr val="9F5B4E"/>
                </a:solidFill>
              </a:rPr>
              <a:t>1 Corinthians 5:1; 2 Corinthians 2:6-8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Example in the Prodigal Son – </a:t>
            </a:r>
            <a:r>
              <a:rPr lang="en-US" sz="3600" dirty="0">
                <a:solidFill>
                  <a:srgbClr val="9F5B4E"/>
                </a:solidFill>
              </a:rPr>
              <a:t>Luke 15:14-19</a:t>
            </a:r>
          </a:p>
        </p:txBody>
      </p:sp>
    </p:spTree>
    <p:extLst>
      <p:ext uri="{BB962C8B-B14F-4D97-AF65-F5344CB8AC3E}">
        <p14:creationId xmlns:p14="http://schemas.microsoft.com/office/powerpoint/2010/main" val="429272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294D3-8F57-24C3-110E-5C6373A5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46B739BE-6200-8DCF-1CC7-E5A316F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1AA9-3578-13A6-682A-2F6AB1812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“that he may be ashamed”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2 Thessalonians 3:14</a:t>
            </a:r>
            <a:r>
              <a:rPr lang="en-US" sz="3600" dirty="0"/>
              <a:t>).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Sin is shameful and it is our duty to expose the sinner to their shame – </a:t>
            </a:r>
            <a:r>
              <a:rPr lang="en-US" sz="3600" dirty="0">
                <a:solidFill>
                  <a:srgbClr val="9F5B4E"/>
                </a:solidFill>
              </a:rPr>
              <a:t>Ephesians 5:11-14</a:t>
            </a:r>
            <a:r>
              <a:rPr lang="en-US" sz="3600" dirty="0"/>
              <a:t> (</a:t>
            </a:r>
            <a:r>
              <a:rPr lang="en-US" sz="3600" dirty="0">
                <a:solidFill>
                  <a:srgbClr val="9F5B4E"/>
                </a:solidFill>
              </a:rPr>
              <a:t>cf. 2 Samuel 12:5-7; Psalm 119:5-6, 80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Withdrawal is a further attempt to bring shame by showing they are of such conduct that God’s holy people cannot associate with them.</a:t>
            </a:r>
          </a:p>
        </p:txBody>
      </p:sp>
    </p:spTree>
    <p:extLst>
      <p:ext uri="{BB962C8B-B14F-4D97-AF65-F5344CB8AC3E}">
        <p14:creationId xmlns:p14="http://schemas.microsoft.com/office/powerpoint/2010/main" val="198080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02B7E-AA79-6D88-E4C1-5B2CFBFE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D862F3AA-52E7-B768-6EC6-0D64170D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9EEAA-964C-5ADE-7CC2-FE7491670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“that they may learn not to blaspheme”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Timothy 1:20</a:t>
            </a:r>
            <a:r>
              <a:rPr lang="en-US" sz="3600" dirty="0"/>
              <a:t>).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“that his spirit may be saved in the day of the Lord Jesus”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585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2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2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2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7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charRg st="77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77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77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743</Words>
  <Application>Microsoft Macintosh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12</cp:revision>
  <dcterms:created xsi:type="dcterms:W3CDTF">2024-01-12T17:45:47Z</dcterms:created>
  <dcterms:modified xsi:type="dcterms:W3CDTF">2024-02-02T17:05:39Z</dcterms:modified>
</cp:coreProperties>
</file>