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6" r:id="rId3"/>
    <p:sldId id="278" r:id="rId4"/>
    <p:sldId id="281" r:id="rId5"/>
    <p:sldId id="279" r:id="rId6"/>
    <p:sldId id="282" r:id="rId7"/>
    <p:sldId id="283" r:id="rId8"/>
    <p:sldId id="284" r:id="rId9"/>
    <p:sldId id="285" r:id="rId10"/>
    <p:sldId id="286" r:id="rId11"/>
    <p:sldId id="280" r:id="rId12"/>
    <p:sldId id="287" r:id="rId13"/>
    <p:sldId id="288" r:id="rId14"/>
    <p:sldId id="289" r:id="rId15"/>
    <p:sldId id="290" r:id="rId16"/>
    <p:sldId id="291" r:id="rId17"/>
    <p:sldId id="292" r:id="rId18"/>
    <p:sldId id="293"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B4E"/>
    <a:srgbClr val="86BAC4"/>
    <a:srgbClr val="EF8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61"/>
  </p:normalViewPr>
  <p:slideViewPr>
    <p:cSldViewPr snapToGrid="0">
      <p:cViewPr varScale="1">
        <p:scale>
          <a:sx n="88" d="100"/>
          <a:sy n="88" d="100"/>
        </p:scale>
        <p:origin x="18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0C89D-FA70-2345-BA0F-48E28652ECB8}" type="datetimeFigureOut">
              <a:rPr lang="en-US" smtClean="0"/>
              <a:t>3/16/24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4CBB9-FA43-1B46-81D0-A546A2C21E0B}" type="slidenum">
              <a:rPr lang="en-US" smtClean="0"/>
              <a:t>‹#›</a:t>
            </a:fld>
            <a:endParaRPr lang="en-US"/>
          </a:p>
        </p:txBody>
      </p:sp>
    </p:spTree>
    <p:extLst>
      <p:ext uri="{BB962C8B-B14F-4D97-AF65-F5344CB8AC3E}">
        <p14:creationId xmlns:p14="http://schemas.microsoft.com/office/powerpoint/2010/main" val="372729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01A9-171F-7479-3154-09C38E60A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1D809-4F5D-3E04-D9F7-54D938C11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024047-38C0-D5A9-886E-6D550D7B2A21}"/>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5" name="Footer Placeholder 4">
            <a:extLst>
              <a:ext uri="{FF2B5EF4-FFF2-40B4-BE49-F238E27FC236}">
                <a16:creationId xmlns:a16="http://schemas.microsoft.com/office/drawing/2014/main" id="{E6A123AA-0754-F4D0-2375-AD8E736F2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669BC-8277-B1A0-0574-14A6DFCC3841}"/>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36676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6EA9-7B27-4E6F-E8C7-9D01FEF6C3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4F7C59-5199-9981-8FAB-7FAA9E75C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2DEA8-E610-9A1D-A1F0-711CC66D9FE0}"/>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5" name="Footer Placeholder 4">
            <a:extLst>
              <a:ext uri="{FF2B5EF4-FFF2-40B4-BE49-F238E27FC236}">
                <a16:creationId xmlns:a16="http://schemas.microsoft.com/office/drawing/2014/main" id="{7ED097F9-6AC1-1CDF-4052-5C78764EA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4FA77-7B3F-85BB-364B-A5AAAAC1FDCC}"/>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97646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14E4E-0A27-2AE2-967E-C6D398EBB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0D2D63-7B27-0AC4-A88A-7117CDA196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AE308-7727-1D74-ED15-A577A3463957}"/>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5" name="Footer Placeholder 4">
            <a:extLst>
              <a:ext uri="{FF2B5EF4-FFF2-40B4-BE49-F238E27FC236}">
                <a16:creationId xmlns:a16="http://schemas.microsoft.com/office/drawing/2014/main" id="{362616EA-3EFB-BCE9-0C29-0714121DE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29F64-CB4E-F3A0-58AE-79ABC7F0034C}"/>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0254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133C-464E-3916-2FD1-0D46FB6F1B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A5930-873E-89A9-E8AE-4A56C37C6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6ED2B-D073-556C-5F57-F0DBD4768E83}"/>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5" name="Footer Placeholder 4">
            <a:extLst>
              <a:ext uri="{FF2B5EF4-FFF2-40B4-BE49-F238E27FC236}">
                <a16:creationId xmlns:a16="http://schemas.microsoft.com/office/drawing/2014/main" id="{3C59BAA7-B6E7-5A28-928E-AE375824B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7100E-0D87-7E0B-0FC1-E2E83B891B8B}"/>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7353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A652-82D4-7A0B-7A78-B565B041F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C700C4-B757-3B52-1294-34C9D8EC2C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FBBE0-FB09-AA5E-1900-BADA05B79870}"/>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5" name="Footer Placeholder 4">
            <a:extLst>
              <a:ext uri="{FF2B5EF4-FFF2-40B4-BE49-F238E27FC236}">
                <a16:creationId xmlns:a16="http://schemas.microsoft.com/office/drawing/2014/main" id="{5DB3D7FA-34E2-2BE5-6FFE-5E5879C74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ED07-1C67-25B7-0EC7-240A20FFEF56}"/>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65930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D8B5-4CD0-70F6-6436-26DDB7239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B84DD-9AB5-7F33-CB03-22EAAF3F9D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EB656F-6365-17AB-62E1-5D00248BE9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280720-1151-67AC-17FC-D5711708F8AB}"/>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6" name="Footer Placeholder 5">
            <a:extLst>
              <a:ext uri="{FF2B5EF4-FFF2-40B4-BE49-F238E27FC236}">
                <a16:creationId xmlns:a16="http://schemas.microsoft.com/office/drawing/2014/main" id="{EBA443D3-788B-BEDD-D904-6692A5F60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7FFE7-408D-02EE-1533-3B9070413AF8}"/>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99755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E5CF-9439-5648-085D-49DE59742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261C8-855E-36FB-067D-F31687B02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07808A-2A04-F1CF-568C-12CA45E91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BD87D-B3FE-E179-7E8B-D656BD7F3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4BF48-0E18-4496-8D4C-A3F252A5B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6C222C-73D1-F712-5735-EA575CF89E0F}"/>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8" name="Footer Placeholder 7">
            <a:extLst>
              <a:ext uri="{FF2B5EF4-FFF2-40B4-BE49-F238E27FC236}">
                <a16:creationId xmlns:a16="http://schemas.microsoft.com/office/drawing/2014/main" id="{31DC193D-B3FA-A07F-DA7B-425439A3C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90504D-B7F1-C0EE-3E94-C882C7A03A37}"/>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51204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BF42-937A-F0A4-462C-E1AF787EE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8660C7-B1AE-29B8-14D8-CFBD60B0A3A0}"/>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4" name="Footer Placeholder 3">
            <a:extLst>
              <a:ext uri="{FF2B5EF4-FFF2-40B4-BE49-F238E27FC236}">
                <a16:creationId xmlns:a16="http://schemas.microsoft.com/office/drawing/2014/main" id="{6D7EC747-075C-2B26-8185-D5201D7970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1A36A6-F4B5-A066-968D-EDA451DA0DA3}"/>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57311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3E08D-7317-1356-499E-067B292CED24}"/>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3" name="Footer Placeholder 2">
            <a:extLst>
              <a:ext uri="{FF2B5EF4-FFF2-40B4-BE49-F238E27FC236}">
                <a16:creationId xmlns:a16="http://schemas.microsoft.com/office/drawing/2014/main" id="{58BE2EDF-A68D-5B09-C889-82AFC1CC2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B519F7-B67F-7876-5885-BA59879F85E1}"/>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10225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9AC5-19F7-185A-0F08-CA5FB36D8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AB5360-F3BC-C286-63E5-FCB1F4E21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B9EBF2-E843-7DC6-6EC8-7AD1DE4D9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BBFA3-395B-7D4A-E20D-93E279168108}"/>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6" name="Footer Placeholder 5">
            <a:extLst>
              <a:ext uri="{FF2B5EF4-FFF2-40B4-BE49-F238E27FC236}">
                <a16:creationId xmlns:a16="http://schemas.microsoft.com/office/drawing/2014/main" id="{10B5F1A5-CBFD-AC47-7136-FC7AD8389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D563E-689C-FFA8-9670-7AFCD25A3C70}"/>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92528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BB29-4E8F-24A3-1890-B758D85E1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53CA5-5397-2CD8-F7A2-9D804D98A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F4593-2E08-FDF3-E979-CB3E2C38F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CA447-416D-6280-4C9B-F6D7749455A6}"/>
              </a:ext>
            </a:extLst>
          </p:cNvPr>
          <p:cNvSpPr>
            <a:spLocks noGrp="1"/>
          </p:cNvSpPr>
          <p:nvPr>
            <p:ph type="dt" sz="half" idx="10"/>
          </p:nvPr>
        </p:nvSpPr>
        <p:spPr/>
        <p:txBody>
          <a:bodyPr/>
          <a:lstStyle/>
          <a:p>
            <a:fld id="{C1F771B1-5D7D-5F4C-886D-C7E40791CD35}" type="datetimeFigureOut">
              <a:rPr lang="en-US" smtClean="0"/>
              <a:t>3/16/24</a:t>
            </a:fld>
            <a:endParaRPr lang="en-US"/>
          </a:p>
        </p:txBody>
      </p:sp>
      <p:sp>
        <p:nvSpPr>
          <p:cNvPr id="6" name="Footer Placeholder 5">
            <a:extLst>
              <a:ext uri="{FF2B5EF4-FFF2-40B4-BE49-F238E27FC236}">
                <a16:creationId xmlns:a16="http://schemas.microsoft.com/office/drawing/2014/main" id="{26B17A39-65A9-F9DD-4CC5-BD3E45AE2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30DB4-F098-7844-7993-960F1F54FB2E}"/>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30337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44E3B-33ED-EF1B-FE33-209BDE57B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88E28-1EBD-99BF-90AC-BA4DDDD7B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76C1E-0962-5F2B-488E-ECB964740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F771B1-5D7D-5F4C-886D-C7E40791CD35}" type="datetimeFigureOut">
              <a:rPr lang="en-US" smtClean="0"/>
              <a:t>3/16/24</a:t>
            </a:fld>
            <a:endParaRPr lang="en-US"/>
          </a:p>
        </p:txBody>
      </p:sp>
      <p:sp>
        <p:nvSpPr>
          <p:cNvPr id="5" name="Footer Placeholder 4">
            <a:extLst>
              <a:ext uri="{FF2B5EF4-FFF2-40B4-BE49-F238E27FC236}">
                <a16:creationId xmlns:a16="http://schemas.microsoft.com/office/drawing/2014/main" id="{315961ED-65EB-2E8C-C3D3-BCC3DD32E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E94201-283E-BEA2-8088-95857577D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0D4CDA-0F23-0D42-A95F-2F86F6A5B270}" type="slidenum">
              <a:rPr lang="en-US" smtClean="0"/>
              <a:t>‹#›</a:t>
            </a:fld>
            <a:endParaRPr lang="en-US"/>
          </a:p>
        </p:txBody>
      </p:sp>
    </p:spTree>
    <p:extLst>
      <p:ext uri="{BB962C8B-B14F-4D97-AF65-F5344CB8AC3E}">
        <p14:creationId xmlns:p14="http://schemas.microsoft.com/office/powerpoint/2010/main" val="297212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D9C1-B8D4-92BA-098C-5AEE8D0024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436FE3-1FAC-778E-FF03-F7C91872BE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2215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E74D46-D729-58DF-9629-2D1C0553278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Autofit/>
          </a:bodyPr>
          <a:lstStyle/>
          <a:p>
            <a:pPr marL="0" indent="0">
              <a:buNone/>
            </a:pPr>
            <a:r>
              <a:rPr lang="en-US" sz="3200" i="1" dirty="0"/>
              <a:t>Church discipline will tear the church up.</a:t>
            </a:r>
          </a:p>
          <a:p>
            <a:r>
              <a:rPr lang="en-US" sz="3200" dirty="0"/>
              <a:t>Following God’s commands does not tear the church up, but makes it what God wants it to be – </a:t>
            </a:r>
            <a:r>
              <a:rPr lang="en-US" sz="3200" dirty="0">
                <a:solidFill>
                  <a:srgbClr val="9F5B4E"/>
                </a:solidFill>
              </a:rPr>
              <a:t>Ephesians 5:25-27; 2 Thessalonians 3:6</a:t>
            </a:r>
          </a:p>
          <a:p>
            <a:r>
              <a:rPr lang="en-US" sz="3200" dirty="0"/>
              <a:t>We must evaluate the church by God’s standard, not our own – </a:t>
            </a:r>
            <a:r>
              <a:rPr lang="en-US" sz="3200" dirty="0">
                <a:solidFill>
                  <a:srgbClr val="9F5B4E"/>
                </a:solidFill>
              </a:rPr>
              <a:t>Revelation 3:1, 17</a:t>
            </a:r>
          </a:p>
          <a:p>
            <a:r>
              <a:rPr lang="en-US" sz="3200" dirty="0"/>
              <a:t>Sin is what tears the church up. Getting rid of it strengthens the church – </a:t>
            </a:r>
            <a:r>
              <a:rPr lang="en-US" sz="3200" dirty="0">
                <a:solidFill>
                  <a:srgbClr val="9F5B4E"/>
                </a:solidFill>
              </a:rPr>
              <a:t>1 Corinthians 5:7-8</a:t>
            </a:r>
          </a:p>
        </p:txBody>
      </p:sp>
    </p:spTree>
    <p:extLst>
      <p:ext uri="{BB962C8B-B14F-4D97-AF65-F5344CB8AC3E}">
        <p14:creationId xmlns:p14="http://schemas.microsoft.com/office/powerpoint/2010/main" val="2919890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How can we know that we have been longsuffering enough to move forward in the process of church discipline?</a:t>
            </a:r>
          </a:p>
          <a:p>
            <a:r>
              <a:rPr lang="en-US" sz="3200" dirty="0"/>
              <a:t>The answer has more to do with the circumstance than the time – </a:t>
            </a:r>
            <a:r>
              <a:rPr lang="en-US" sz="3200" dirty="0">
                <a:solidFill>
                  <a:srgbClr val="9F5B4E"/>
                </a:solidFill>
              </a:rPr>
              <a:t>cf. Jude 22-23 </a:t>
            </a:r>
            <a:r>
              <a:rPr lang="en-US" sz="3200" dirty="0"/>
              <a:t>(NASB); </a:t>
            </a:r>
            <a:r>
              <a:rPr lang="en-US" sz="3200" dirty="0">
                <a:solidFill>
                  <a:srgbClr val="9F5B4E"/>
                </a:solidFill>
              </a:rPr>
              <a:t>Titus 3:9-10</a:t>
            </a:r>
          </a:p>
          <a:p>
            <a:r>
              <a:rPr lang="en-US" sz="3200" dirty="0"/>
              <a:t>Involves judgment, but judgment can be negligent or sinful – </a:t>
            </a:r>
            <a:r>
              <a:rPr lang="en-US" sz="3200" dirty="0">
                <a:solidFill>
                  <a:srgbClr val="9F5B4E"/>
                </a:solidFill>
              </a:rPr>
              <a:t>1 Corinthians 5:1-3 </a:t>
            </a:r>
            <a:r>
              <a:rPr lang="en-US" sz="3200" dirty="0"/>
              <a:t>(</a:t>
            </a:r>
            <a:r>
              <a:rPr lang="en-US" sz="3200" i="1" dirty="0"/>
              <a:t>“already”</a:t>
            </a:r>
            <a:r>
              <a:rPr lang="en-US" sz="3200" dirty="0"/>
              <a:t>)</a:t>
            </a:r>
          </a:p>
          <a:p>
            <a:r>
              <a:rPr lang="en-US" sz="3200" dirty="0"/>
              <a:t>The whole process is an action of longsuffering – </a:t>
            </a:r>
            <a:r>
              <a:rPr lang="en-US" sz="3200" dirty="0">
                <a:solidFill>
                  <a:srgbClr val="9F5B4E"/>
                </a:solidFill>
              </a:rPr>
              <a:t>Matthew 18:15-17</a:t>
            </a:r>
          </a:p>
        </p:txBody>
      </p:sp>
    </p:spTree>
    <p:extLst>
      <p:ext uri="{BB962C8B-B14F-4D97-AF65-F5344CB8AC3E}">
        <p14:creationId xmlns:p14="http://schemas.microsoft.com/office/powerpoint/2010/main" val="1013749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What about the Christian who has fallen away but was not withdrawn from when they should have been? Do I have an obligation toward them as an individual?</a:t>
            </a:r>
          </a:p>
          <a:p>
            <a:r>
              <a:rPr lang="en-US" sz="3200" dirty="0"/>
              <a:t>Three important things remain certain despite the failure to discipline:</a:t>
            </a:r>
          </a:p>
          <a:p>
            <a:pPr lvl="1"/>
            <a:r>
              <a:rPr lang="en-US" sz="3200" dirty="0"/>
              <a:t>Their soul needs saving – </a:t>
            </a:r>
            <a:r>
              <a:rPr lang="en-US" sz="3200" dirty="0">
                <a:solidFill>
                  <a:srgbClr val="9F5B4E"/>
                </a:solidFill>
              </a:rPr>
              <a:t>2 Timothy 2:26</a:t>
            </a:r>
          </a:p>
          <a:p>
            <a:pPr lvl="1"/>
            <a:r>
              <a:rPr lang="en-US" sz="3200" dirty="0"/>
              <a:t>Your soul can be corrupted – </a:t>
            </a:r>
            <a:r>
              <a:rPr lang="en-US" sz="3200" dirty="0">
                <a:solidFill>
                  <a:srgbClr val="9F5B4E"/>
                </a:solidFill>
              </a:rPr>
              <a:t>1 Cor. 15:33; 2 John 11</a:t>
            </a:r>
          </a:p>
          <a:p>
            <a:pPr lvl="1"/>
            <a:r>
              <a:rPr lang="en-US" sz="3200" dirty="0"/>
              <a:t>God’s boundaries of fellowship still apply – </a:t>
            </a:r>
            <a:r>
              <a:rPr lang="en-US" sz="3200" dirty="0">
                <a:solidFill>
                  <a:srgbClr val="9F5B4E"/>
                </a:solidFill>
              </a:rPr>
              <a:t>1 John 1:3, 7; Ephesians 5:11</a:t>
            </a:r>
          </a:p>
        </p:txBody>
      </p:sp>
    </p:spTree>
    <p:extLst>
      <p:ext uri="{BB962C8B-B14F-4D97-AF65-F5344CB8AC3E}">
        <p14:creationId xmlns:p14="http://schemas.microsoft.com/office/powerpoint/2010/main" val="3197262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What about the Christian who has fallen away but was not withdrawn from when they should have been? Do I have an obligation toward them as an individual?</a:t>
            </a:r>
          </a:p>
          <a:p>
            <a:r>
              <a:rPr lang="en-US" sz="3200" dirty="0"/>
              <a:t>The scriptural method of how to treat the erring when they resist God’s word and do not repent remains the same – </a:t>
            </a:r>
            <a:r>
              <a:rPr lang="en-US" sz="3200" dirty="0">
                <a:solidFill>
                  <a:srgbClr val="9F5B4E"/>
                </a:solidFill>
              </a:rPr>
              <a:t>2 Thessalonians 3:14-15</a:t>
            </a:r>
          </a:p>
        </p:txBody>
      </p:sp>
    </p:spTree>
    <p:extLst>
      <p:ext uri="{BB962C8B-B14F-4D97-AF65-F5344CB8AC3E}">
        <p14:creationId xmlns:p14="http://schemas.microsoft.com/office/powerpoint/2010/main" val="2895466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What if the erring Christian withdraws from us (or leaves) before we can withdraw from them?</a:t>
            </a:r>
          </a:p>
          <a:p>
            <a:r>
              <a:rPr lang="en-US" sz="3200" dirty="0"/>
              <a:t>Scripturally, withdrawal is only spoken of as an action of the church (faithful).</a:t>
            </a:r>
          </a:p>
          <a:p>
            <a:pPr lvl="1"/>
            <a:r>
              <a:rPr lang="en-US" sz="3200" dirty="0"/>
              <a:t>What do the erring actually do? – </a:t>
            </a:r>
            <a:r>
              <a:rPr lang="en-US" sz="3200" dirty="0">
                <a:solidFill>
                  <a:srgbClr val="9F5B4E"/>
                </a:solidFill>
              </a:rPr>
              <a:t>Hebrews 2:1; 3:12; 6:6</a:t>
            </a:r>
          </a:p>
          <a:p>
            <a:pPr lvl="1"/>
            <a:r>
              <a:rPr lang="en-US" sz="3200" dirty="0"/>
              <a:t>Did their action fulfill our responsibility? NO! – </a:t>
            </a:r>
            <a:r>
              <a:rPr lang="en-US" sz="3200" dirty="0">
                <a:solidFill>
                  <a:srgbClr val="9F5B4E"/>
                </a:solidFill>
              </a:rPr>
              <a:t>1 Corinthians 5:4-5; 2 Thessalonians 3:6</a:t>
            </a:r>
          </a:p>
        </p:txBody>
      </p:sp>
    </p:spTree>
    <p:extLst>
      <p:ext uri="{BB962C8B-B14F-4D97-AF65-F5344CB8AC3E}">
        <p14:creationId xmlns:p14="http://schemas.microsoft.com/office/powerpoint/2010/main" val="2394794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What if the erring Christian withdraws from us (or leaves) before we can withdraw from them?</a:t>
            </a:r>
          </a:p>
          <a:p>
            <a:r>
              <a:rPr lang="en-US" sz="3200" dirty="0"/>
              <a:t>Is this not the scenario Jesus referred to in His shepherd illustration? – </a:t>
            </a:r>
            <a:r>
              <a:rPr lang="en-US" sz="3200" dirty="0">
                <a:solidFill>
                  <a:srgbClr val="9F5B4E"/>
                </a:solidFill>
              </a:rPr>
              <a:t>Matthew 18:12-14</a:t>
            </a:r>
          </a:p>
          <a:p>
            <a:pPr lvl="1"/>
            <a:r>
              <a:rPr lang="en-US" sz="3200" dirty="0"/>
              <a:t>The shepherds of Israel were rebuked for the mindset displayed in this question (posed to avoid acting) – </a:t>
            </a:r>
            <a:r>
              <a:rPr lang="en-US" sz="3200" dirty="0">
                <a:solidFill>
                  <a:srgbClr val="9F5B4E"/>
                </a:solidFill>
              </a:rPr>
              <a:t>Ezekiel 34:1-6</a:t>
            </a:r>
          </a:p>
          <a:p>
            <a:r>
              <a:rPr lang="en-US" sz="3200" dirty="0"/>
              <a:t>Does their accountability change because they don’t want it? – </a:t>
            </a:r>
            <a:r>
              <a:rPr lang="en-US" sz="3200" dirty="0">
                <a:solidFill>
                  <a:srgbClr val="9F5B4E"/>
                </a:solidFill>
              </a:rPr>
              <a:t>Hebrews 13:17</a:t>
            </a:r>
          </a:p>
        </p:txBody>
      </p:sp>
    </p:spTree>
    <p:extLst>
      <p:ext uri="{BB962C8B-B14F-4D97-AF65-F5344CB8AC3E}">
        <p14:creationId xmlns:p14="http://schemas.microsoft.com/office/powerpoint/2010/main" val="1278600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What if the erring Christian withdraws from us (or leaves) before we can withdraw from them?</a:t>
            </a:r>
          </a:p>
          <a:p>
            <a:r>
              <a:rPr lang="en-US" sz="3200" dirty="0"/>
              <a:t>Has their decision to “withdraw” or leave changed their spiritual state or responsibility? – In sin? Repented? Still a brother? Isn’t their decision adding sin to sin?</a:t>
            </a:r>
          </a:p>
          <a:p>
            <a:r>
              <a:rPr lang="en-US" sz="3200" dirty="0"/>
              <a:t>Will we say the same about the sin of forsaking the assembly? (</a:t>
            </a:r>
            <a:r>
              <a:rPr lang="en-US" sz="3200" dirty="0">
                <a:solidFill>
                  <a:srgbClr val="9F5B4E"/>
                </a:solidFill>
              </a:rPr>
              <a:t>cf. Hebrews 10:25</a:t>
            </a:r>
            <a:r>
              <a:rPr lang="en-US" sz="3200" dirty="0"/>
              <a:t>)</a:t>
            </a:r>
          </a:p>
          <a:p>
            <a:r>
              <a:rPr lang="en-US" sz="3200" b="1" dirty="0"/>
              <a:t>They must still be disciplined according to the scriptural pattern!</a:t>
            </a:r>
          </a:p>
        </p:txBody>
      </p:sp>
    </p:spTree>
    <p:extLst>
      <p:ext uri="{BB962C8B-B14F-4D97-AF65-F5344CB8AC3E}">
        <p14:creationId xmlns:p14="http://schemas.microsoft.com/office/powerpoint/2010/main" val="613227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Does one congregation have to accept the withdrawal that another congregation has practiced?</a:t>
            </a:r>
          </a:p>
          <a:p>
            <a:r>
              <a:rPr lang="en-US" sz="3200" dirty="0"/>
              <a:t>No. Each congregation is autonomous – </a:t>
            </a:r>
            <a:r>
              <a:rPr lang="en-US" sz="3200" dirty="0">
                <a:solidFill>
                  <a:srgbClr val="9F5B4E"/>
                </a:solidFill>
              </a:rPr>
              <a:t>1 Peter 5:1-4; Acts 20:28</a:t>
            </a:r>
          </a:p>
          <a:p>
            <a:r>
              <a:rPr lang="en-US" sz="3200" dirty="0"/>
              <a:t>It is possible for a church to be wrong in their withdrawal – </a:t>
            </a:r>
            <a:r>
              <a:rPr lang="en-US" sz="3200" dirty="0">
                <a:solidFill>
                  <a:srgbClr val="9F5B4E"/>
                </a:solidFill>
              </a:rPr>
              <a:t>cf. 3 John 9-11</a:t>
            </a:r>
          </a:p>
          <a:p>
            <a:r>
              <a:rPr lang="en-US" sz="3200" dirty="0"/>
              <a:t>However, each congregation MUST give diligence to determine lawfulness of fellowship – </a:t>
            </a:r>
            <a:r>
              <a:rPr lang="en-US" sz="3200" dirty="0">
                <a:solidFill>
                  <a:srgbClr val="9F5B4E"/>
                </a:solidFill>
              </a:rPr>
              <a:t>cf. Acts 9:26-28</a:t>
            </a:r>
          </a:p>
          <a:p>
            <a:r>
              <a:rPr lang="en-US" sz="3200" b="1" dirty="0"/>
              <a:t>Autonomy doesn’t mean we can accept anyone!</a:t>
            </a:r>
          </a:p>
        </p:txBody>
      </p:sp>
    </p:spTree>
    <p:extLst>
      <p:ext uri="{BB962C8B-B14F-4D97-AF65-F5344CB8AC3E}">
        <p14:creationId xmlns:p14="http://schemas.microsoft.com/office/powerpoint/2010/main" val="3759926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8CEF1B-9EEE-D777-6848-7FE13AB20E96}"/>
              </a:ext>
            </a:extLst>
          </p:cNvPr>
          <p:cNvPicPr>
            <a:picLocks noChangeAspect="1"/>
          </p:cNvPicPr>
          <p:nvPr/>
        </p:nvPicPr>
        <p:blipFill>
          <a:blip r:embed="rId2"/>
          <a:stretch>
            <a:fillRect/>
          </a:stretch>
        </p:blipFill>
        <p:spPr>
          <a:xfrm>
            <a:off x="-1" y="0"/>
            <a:ext cx="12192001" cy="6858000"/>
          </a:xfrm>
          <a:prstGeom prst="rect">
            <a:avLst/>
          </a:prstGeom>
        </p:spPr>
      </p:pic>
      <p:sp>
        <p:nvSpPr>
          <p:cNvPr id="9" name="Content Placeholder 2">
            <a:extLst>
              <a:ext uri="{FF2B5EF4-FFF2-40B4-BE49-F238E27FC236}">
                <a16:creationId xmlns:a16="http://schemas.microsoft.com/office/drawing/2014/main" id="{34F9814B-9581-81E1-EE0B-B530448D17BF}"/>
              </a:ext>
            </a:extLst>
          </p:cNvPr>
          <p:cNvSpPr>
            <a:spLocks noGrp="1"/>
          </p:cNvSpPr>
          <p:nvPr>
            <p:ph idx="1"/>
          </p:nvPr>
        </p:nvSpPr>
        <p:spPr>
          <a:xfrm>
            <a:off x="838200" y="1825625"/>
            <a:ext cx="10515600" cy="4351338"/>
          </a:xfrm>
        </p:spPr>
        <p:txBody>
          <a:bodyPr>
            <a:noAutofit/>
          </a:bodyPr>
          <a:lstStyle/>
          <a:p>
            <a:pPr marL="0" indent="0">
              <a:buNone/>
            </a:pPr>
            <a:r>
              <a:rPr lang="en-US" sz="3200" i="1" dirty="0"/>
              <a:t>What can a church do who has not practiced discipline at all in the past, or who has been inconsistent or mistaken in their practice of church discipline in the past? Are they supposed to backtrack, and withdraw from everyone they neglected in the past?</a:t>
            </a:r>
          </a:p>
          <a:p>
            <a:r>
              <a:rPr lang="en-US" sz="3200" dirty="0"/>
              <a:t>Churches can and must repent – </a:t>
            </a:r>
            <a:r>
              <a:rPr lang="en-US" sz="3200" dirty="0">
                <a:solidFill>
                  <a:srgbClr val="9F5B4E"/>
                </a:solidFill>
              </a:rPr>
              <a:t>Rev. 2:5, 16; 3:3, 19</a:t>
            </a:r>
          </a:p>
          <a:p>
            <a:r>
              <a:rPr lang="en-US" sz="3200" dirty="0"/>
              <a:t>Repentance does not require the impossible – going back in time and disciplining.</a:t>
            </a:r>
          </a:p>
          <a:p>
            <a:r>
              <a:rPr lang="en-US" sz="3200" dirty="0"/>
              <a:t>Repentance requires fitting fruit – </a:t>
            </a:r>
            <a:r>
              <a:rPr lang="en-US" sz="3200" dirty="0">
                <a:solidFill>
                  <a:srgbClr val="9F5B4E"/>
                </a:solidFill>
              </a:rPr>
              <a:t>cf. Luke 3:8, 10-14</a:t>
            </a:r>
          </a:p>
        </p:txBody>
      </p:sp>
    </p:spTree>
    <p:extLst>
      <p:ext uri="{BB962C8B-B14F-4D97-AF65-F5344CB8AC3E}">
        <p14:creationId xmlns:p14="http://schemas.microsoft.com/office/powerpoint/2010/main" val="152035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ugging another person&#10;&#10;Description automatically generated">
            <a:extLst>
              <a:ext uri="{FF2B5EF4-FFF2-40B4-BE49-F238E27FC236}">
                <a16:creationId xmlns:a16="http://schemas.microsoft.com/office/drawing/2014/main" id="{2E877A34-C8E1-C630-71CE-4EFB8C057D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395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ugging another person&#10;&#10;Description automatically generated">
            <a:extLst>
              <a:ext uri="{FF2B5EF4-FFF2-40B4-BE49-F238E27FC236}">
                <a16:creationId xmlns:a16="http://schemas.microsoft.com/office/drawing/2014/main" id="{2E877A34-C8E1-C630-71CE-4EFB8C057D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60363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8E3929-DE8B-5230-3A35-81477EC22605}"/>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rmAutofit lnSpcReduction="10000"/>
          </a:bodyPr>
          <a:lstStyle/>
          <a:p>
            <a:pPr marL="0" indent="0">
              <a:buNone/>
            </a:pPr>
            <a:r>
              <a:rPr lang="en-US" sz="4000" b="1" i="1" dirty="0"/>
              <a:t>“do not reject the discipline of the LORD”</a:t>
            </a:r>
            <a:r>
              <a:rPr lang="en-US" sz="4000" b="1" dirty="0"/>
              <a:t> </a:t>
            </a:r>
            <a:r>
              <a:rPr lang="en-US" sz="4000" dirty="0"/>
              <a:t>(</a:t>
            </a:r>
            <a:r>
              <a:rPr lang="en-US" sz="4000" dirty="0">
                <a:solidFill>
                  <a:srgbClr val="9F5B4E"/>
                </a:solidFill>
              </a:rPr>
              <a:t>Proverbs 3:11</a:t>
            </a:r>
            <a:r>
              <a:rPr lang="en-US" sz="4000" dirty="0"/>
              <a:t>).</a:t>
            </a:r>
          </a:p>
          <a:p>
            <a:r>
              <a:rPr lang="en-US" sz="3600" dirty="0"/>
              <a:t>Motivations behind questions and statements can be the difference between rebellion and growth.</a:t>
            </a:r>
          </a:p>
          <a:p>
            <a:pPr lvl="1"/>
            <a:r>
              <a:rPr lang="en-US" sz="3600" dirty="0"/>
              <a:t>Questions can be good (</a:t>
            </a:r>
            <a:r>
              <a:rPr lang="en-US" sz="3600" dirty="0">
                <a:solidFill>
                  <a:srgbClr val="9F5B4E"/>
                </a:solidFill>
              </a:rPr>
              <a:t>Luke 8:8-9</a:t>
            </a:r>
            <a:r>
              <a:rPr lang="en-US" sz="3600" dirty="0"/>
              <a:t>) and bad (</a:t>
            </a:r>
            <a:r>
              <a:rPr lang="en-US" sz="3600" dirty="0">
                <a:solidFill>
                  <a:srgbClr val="9F5B4E"/>
                </a:solidFill>
              </a:rPr>
              <a:t>Luke 10:29</a:t>
            </a:r>
            <a:r>
              <a:rPr lang="en-US" sz="3600" dirty="0"/>
              <a:t>).</a:t>
            </a:r>
          </a:p>
          <a:p>
            <a:pPr lvl="1"/>
            <a:r>
              <a:rPr lang="en-US" sz="3600" dirty="0"/>
              <a:t>Objections can be good (</a:t>
            </a:r>
            <a:r>
              <a:rPr lang="en-US" sz="3600" dirty="0">
                <a:solidFill>
                  <a:srgbClr val="9F5B4E"/>
                </a:solidFill>
              </a:rPr>
              <a:t>Matthew 15:1-3</a:t>
            </a:r>
            <a:r>
              <a:rPr lang="en-US" sz="3600" dirty="0"/>
              <a:t>) and bad (</a:t>
            </a:r>
            <a:r>
              <a:rPr lang="en-US" sz="3600" dirty="0">
                <a:solidFill>
                  <a:srgbClr val="9F5B4E"/>
                </a:solidFill>
              </a:rPr>
              <a:t>Isaiah 30:9-11</a:t>
            </a:r>
            <a:r>
              <a:rPr lang="en-US" sz="3600" dirty="0"/>
              <a:t>)</a:t>
            </a:r>
          </a:p>
        </p:txBody>
      </p:sp>
    </p:spTree>
    <p:extLst>
      <p:ext uri="{BB962C8B-B14F-4D97-AF65-F5344CB8AC3E}">
        <p14:creationId xmlns:p14="http://schemas.microsoft.com/office/powerpoint/2010/main" val="11171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8E3929-DE8B-5230-3A35-81477EC22605}"/>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rmAutofit/>
          </a:bodyPr>
          <a:lstStyle/>
          <a:p>
            <a:pPr marL="0" indent="0">
              <a:buNone/>
            </a:pPr>
            <a:r>
              <a:rPr lang="en-US" sz="4000" b="1" i="1" dirty="0"/>
              <a:t>“do not reject the discipline of the LORD”</a:t>
            </a:r>
            <a:r>
              <a:rPr lang="en-US" sz="4000" b="1" dirty="0"/>
              <a:t> </a:t>
            </a:r>
            <a:r>
              <a:rPr lang="en-US" sz="4000" dirty="0"/>
              <a:t>(</a:t>
            </a:r>
            <a:r>
              <a:rPr lang="en-US" sz="4000" dirty="0">
                <a:solidFill>
                  <a:srgbClr val="9F5B4E"/>
                </a:solidFill>
              </a:rPr>
              <a:t>Proverbs 3:11</a:t>
            </a:r>
            <a:r>
              <a:rPr lang="en-US" sz="4000" dirty="0"/>
              <a:t>).</a:t>
            </a:r>
          </a:p>
          <a:p>
            <a:r>
              <a:rPr lang="en-US" sz="3600" dirty="0"/>
              <a:t>Our concern – </a:t>
            </a:r>
            <a:r>
              <a:rPr lang="en-US" sz="3600" i="1" dirty="0"/>
              <a:t>“And whatever you do in word or deed, do all in the name of the Lord Jesus, giving thanks to God the Father through Him.” </a:t>
            </a:r>
            <a:r>
              <a:rPr lang="en-US" sz="3600" dirty="0"/>
              <a:t>(</a:t>
            </a:r>
            <a:r>
              <a:rPr lang="en-US" sz="3600" dirty="0">
                <a:solidFill>
                  <a:srgbClr val="9F5B4E"/>
                </a:solidFill>
              </a:rPr>
              <a:t>Colossians 3:17</a:t>
            </a:r>
            <a:r>
              <a:rPr lang="en-US" sz="3600" dirty="0"/>
              <a:t>)</a:t>
            </a:r>
          </a:p>
        </p:txBody>
      </p:sp>
    </p:spTree>
    <p:extLst>
      <p:ext uri="{BB962C8B-B14F-4D97-AF65-F5344CB8AC3E}">
        <p14:creationId xmlns:p14="http://schemas.microsoft.com/office/powerpoint/2010/main" val="2563012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E74D46-D729-58DF-9629-2D1C0553278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Autofit/>
          </a:bodyPr>
          <a:lstStyle/>
          <a:p>
            <a:pPr marL="0" indent="0">
              <a:buNone/>
            </a:pPr>
            <a:r>
              <a:rPr lang="en-US" sz="3200" i="1" dirty="0"/>
              <a:t>The parable of the wheat and tares suggests we cannot separate from the unfaithful through withdrawal, but such separation is to be left to the Lord at the end of time.</a:t>
            </a:r>
            <a:r>
              <a:rPr lang="en-US" sz="3200" dirty="0"/>
              <a:t> (</a:t>
            </a:r>
            <a:r>
              <a:rPr lang="en-US" sz="3200" dirty="0">
                <a:solidFill>
                  <a:srgbClr val="9F5B4E"/>
                </a:solidFill>
              </a:rPr>
              <a:t>Matthew 13:24-30</a:t>
            </a:r>
            <a:r>
              <a:rPr lang="en-US" sz="3200" dirty="0"/>
              <a:t>)</a:t>
            </a:r>
          </a:p>
          <a:p>
            <a:r>
              <a:rPr lang="en-US" sz="3200" dirty="0"/>
              <a:t>Fundamental rules:</a:t>
            </a:r>
          </a:p>
          <a:p>
            <a:pPr lvl="1"/>
            <a:r>
              <a:rPr lang="en-US" sz="3200" dirty="0"/>
              <a:t>Jesus’ explanation of a parable limits specifically limits our interpretation. (</a:t>
            </a:r>
            <a:r>
              <a:rPr lang="en-US" sz="3200" dirty="0">
                <a:solidFill>
                  <a:srgbClr val="9F5B4E"/>
                </a:solidFill>
              </a:rPr>
              <a:t>vv. 36-43</a:t>
            </a:r>
            <a:r>
              <a:rPr lang="en-US" sz="3200" dirty="0"/>
              <a:t>)</a:t>
            </a:r>
          </a:p>
          <a:p>
            <a:pPr lvl="1"/>
            <a:r>
              <a:rPr lang="en-US" sz="3200" dirty="0"/>
              <a:t>The word of God does not contradict itself. (</a:t>
            </a:r>
            <a:r>
              <a:rPr lang="en-US" sz="3200" dirty="0">
                <a:solidFill>
                  <a:srgbClr val="9F5B4E"/>
                </a:solidFill>
              </a:rPr>
              <a:t>cf. Matthew 18:17</a:t>
            </a:r>
            <a:r>
              <a:rPr lang="en-US" sz="3200" dirty="0"/>
              <a:t>)</a:t>
            </a:r>
          </a:p>
        </p:txBody>
      </p:sp>
    </p:spTree>
    <p:extLst>
      <p:ext uri="{BB962C8B-B14F-4D97-AF65-F5344CB8AC3E}">
        <p14:creationId xmlns:p14="http://schemas.microsoft.com/office/powerpoint/2010/main" val="2472970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E74D46-D729-58DF-9629-2D1C0553278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Autofit/>
          </a:bodyPr>
          <a:lstStyle/>
          <a:p>
            <a:pPr marL="0" indent="0">
              <a:buNone/>
            </a:pPr>
            <a:r>
              <a:rPr lang="en-US" sz="3200" i="1" dirty="0"/>
              <a:t>The parable of the wheat and tares suggests we cannot separate from the unfaithful through withdrawal, but such separation is to be left to the Lord at the end of time.</a:t>
            </a:r>
            <a:r>
              <a:rPr lang="en-US" sz="3200" dirty="0"/>
              <a:t> (</a:t>
            </a:r>
            <a:r>
              <a:rPr lang="en-US" sz="3200" dirty="0">
                <a:solidFill>
                  <a:srgbClr val="9F5B4E"/>
                </a:solidFill>
              </a:rPr>
              <a:t>Matthew 13:24-30</a:t>
            </a:r>
            <a:r>
              <a:rPr lang="en-US" sz="3200" dirty="0"/>
              <a:t>)</a:t>
            </a:r>
          </a:p>
          <a:p>
            <a:r>
              <a:rPr lang="en-US" sz="3200" dirty="0"/>
              <a:t>The objection assumes the </a:t>
            </a:r>
            <a:r>
              <a:rPr lang="en-US" sz="3200" i="1" dirty="0"/>
              <a:t>“kingdom of heaven” </a:t>
            </a:r>
            <a:r>
              <a:rPr lang="en-US" sz="3200" dirty="0"/>
              <a:t>(</a:t>
            </a:r>
            <a:r>
              <a:rPr lang="en-US" sz="3200" dirty="0">
                <a:solidFill>
                  <a:srgbClr val="9F5B4E"/>
                </a:solidFill>
              </a:rPr>
              <a:t>v. 24</a:t>
            </a:r>
            <a:r>
              <a:rPr lang="en-US" sz="3200" dirty="0"/>
              <a:t>) and </a:t>
            </a:r>
            <a:r>
              <a:rPr lang="en-US" sz="3200" i="1" dirty="0"/>
              <a:t>“His kingdom” </a:t>
            </a:r>
            <a:r>
              <a:rPr lang="en-US" sz="3200" dirty="0"/>
              <a:t>(</a:t>
            </a:r>
            <a:r>
              <a:rPr lang="en-US" sz="3200" dirty="0">
                <a:solidFill>
                  <a:srgbClr val="9F5B4E"/>
                </a:solidFill>
              </a:rPr>
              <a:t>v. 41</a:t>
            </a:r>
            <a:r>
              <a:rPr lang="en-US" sz="3200" dirty="0"/>
              <a:t>) refer to the church.</a:t>
            </a:r>
          </a:p>
          <a:p>
            <a:pPr lvl="1"/>
            <a:r>
              <a:rPr lang="en-US" sz="3200" dirty="0"/>
              <a:t>Jesus says </a:t>
            </a:r>
            <a:r>
              <a:rPr lang="en-US" sz="3200" i="1" dirty="0"/>
              <a:t>“the world”</a:t>
            </a:r>
            <a:r>
              <a:rPr lang="en-US" sz="3200" dirty="0"/>
              <a:t> – (</a:t>
            </a:r>
            <a:r>
              <a:rPr lang="en-US" sz="3200" dirty="0">
                <a:solidFill>
                  <a:srgbClr val="9F5B4E"/>
                </a:solidFill>
              </a:rPr>
              <a:t>vv. 24-25, 37-42</a:t>
            </a:r>
            <a:r>
              <a:rPr lang="en-US" sz="3200" dirty="0"/>
              <a:t>)</a:t>
            </a:r>
          </a:p>
          <a:p>
            <a:pPr lvl="1"/>
            <a:r>
              <a:rPr lang="en-US" sz="3200" dirty="0"/>
              <a:t>It does not apply to, nor contradict church discipline – </a:t>
            </a:r>
            <a:r>
              <a:rPr lang="en-US" sz="3200" dirty="0">
                <a:solidFill>
                  <a:srgbClr val="9F5B4E"/>
                </a:solidFill>
              </a:rPr>
              <a:t>1 Corinthian 5:10, 12-13</a:t>
            </a:r>
          </a:p>
        </p:txBody>
      </p:sp>
    </p:spTree>
    <p:extLst>
      <p:ext uri="{BB962C8B-B14F-4D97-AF65-F5344CB8AC3E}">
        <p14:creationId xmlns:p14="http://schemas.microsoft.com/office/powerpoint/2010/main" val="4145433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E74D46-D729-58DF-9629-2D1C0553278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Autofit/>
          </a:bodyPr>
          <a:lstStyle/>
          <a:p>
            <a:pPr marL="0" indent="0">
              <a:buNone/>
            </a:pPr>
            <a:r>
              <a:rPr lang="en-US" sz="3200" i="1" dirty="0"/>
              <a:t>It doesn’t do any good</a:t>
            </a:r>
            <a:endParaRPr lang="en-US" sz="3200" dirty="0"/>
          </a:p>
          <a:p>
            <a:r>
              <a:rPr lang="en-US" sz="3200" dirty="0"/>
              <a:t>On what basis is this conclusion reached?</a:t>
            </a:r>
          </a:p>
          <a:p>
            <a:pPr lvl="1"/>
            <a:r>
              <a:rPr lang="en-US" sz="3200" dirty="0"/>
              <a:t>They don’t come back? – Is church protected? Was Christ obeyed?</a:t>
            </a:r>
          </a:p>
          <a:p>
            <a:pPr lvl="1"/>
            <a:r>
              <a:rPr lang="en-US" sz="3200" dirty="0"/>
              <a:t>It drives people away? – What people?</a:t>
            </a:r>
          </a:p>
          <a:p>
            <a:pPr lvl="1"/>
            <a:r>
              <a:rPr lang="en-US" sz="3200" dirty="0"/>
              <a:t>How can we reach them to get them to repent if we cut them off? – </a:t>
            </a:r>
            <a:r>
              <a:rPr lang="en-US" sz="3200" dirty="0">
                <a:solidFill>
                  <a:srgbClr val="9F5B4E"/>
                </a:solidFill>
              </a:rPr>
              <a:t>cf. 1 Corinthians 5:5; 2 Thessalonians 3:15</a:t>
            </a:r>
          </a:p>
          <a:p>
            <a:r>
              <a:rPr lang="en-US" sz="3200" dirty="0"/>
              <a:t>Saying a command of God does no good shows a lack of faith – </a:t>
            </a:r>
            <a:r>
              <a:rPr lang="en-US" sz="3200" dirty="0">
                <a:solidFill>
                  <a:srgbClr val="9F5B4E"/>
                </a:solidFill>
              </a:rPr>
              <a:t>Isaiah 55:10-11</a:t>
            </a:r>
          </a:p>
        </p:txBody>
      </p:sp>
    </p:spTree>
    <p:extLst>
      <p:ext uri="{BB962C8B-B14F-4D97-AF65-F5344CB8AC3E}">
        <p14:creationId xmlns:p14="http://schemas.microsoft.com/office/powerpoint/2010/main" val="1879711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E74D46-D729-58DF-9629-2D1C0553278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Autofit/>
          </a:bodyPr>
          <a:lstStyle/>
          <a:p>
            <a:pPr marL="0" indent="0">
              <a:buNone/>
            </a:pPr>
            <a:r>
              <a:rPr lang="en-US" sz="3200" i="1" dirty="0"/>
              <a:t>We didn’t withdraw from so and so before, so how can we withdraw from others now?</a:t>
            </a:r>
          </a:p>
          <a:p>
            <a:r>
              <a:rPr lang="en-US" sz="3200" dirty="0"/>
              <a:t>What other commands would this work with? – Singing? Lord’s Supper? Contribution? Evangelism?</a:t>
            </a:r>
          </a:p>
          <a:p>
            <a:r>
              <a:rPr lang="en-US" sz="3200" b="1" dirty="0"/>
              <a:t>Part of growth is accepting past ignorance, negligence, or wrongdoing and putting it to an end.</a:t>
            </a:r>
          </a:p>
          <a:p>
            <a:r>
              <a:rPr lang="en-US" sz="3200" dirty="0"/>
              <a:t>King Josiah is a case study of what to do – </a:t>
            </a:r>
            <a:r>
              <a:rPr lang="en-US" sz="3200" dirty="0">
                <a:solidFill>
                  <a:srgbClr val="9F5B4E"/>
                </a:solidFill>
              </a:rPr>
              <a:t>2 Kings 22:13; 23:1-3</a:t>
            </a:r>
          </a:p>
        </p:txBody>
      </p:sp>
    </p:spTree>
    <p:extLst>
      <p:ext uri="{BB962C8B-B14F-4D97-AF65-F5344CB8AC3E}">
        <p14:creationId xmlns:p14="http://schemas.microsoft.com/office/powerpoint/2010/main" val="1403347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D81E-0A92-1840-E774-34F58D0C7E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E74D46-D729-58DF-9629-2D1C0553278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24AAF13-4904-3CB6-B159-388C2F350AEE}"/>
              </a:ext>
            </a:extLst>
          </p:cNvPr>
          <p:cNvSpPr>
            <a:spLocks noGrp="1"/>
          </p:cNvSpPr>
          <p:nvPr>
            <p:ph idx="1"/>
          </p:nvPr>
        </p:nvSpPr>
        <p:spPr/>
        <p:txBody>
          <a:bodyPr>
            <a:noAutofit/>
          </a:bodyPr>
          <a:lstStyle/>
          <a:p>
            <a:pPr marL="0" indent="0">
              <a:buNone/>
            </a:pPr>
            <a:r>
              <a:rPr lang="en-US" sz="3200" i="1" dirty="0"/>
              <a:t>We all sin, so why are we focusing on this one member.</a:t>
            </a:r>
          </a:p>
          <a:p>
            <a:r>
              <a:rPr lang="en-US" sz="3200" dirty="0"/>
              <a:t>But sin is never excused – </a:t>
            </a:r>
            <a:r>
              <a:rPr lang="en-US" sz="3200" dirty="0">
                <a:solidFill>
                  <a:srgbClr val="9F5B4E"/>
                </a:solidFill>
              </a:rPr>
              <a:t>1 John 2:1-2</a:t>
            </a:r>
          </a:p>
          <a:p>
            <a:r>
              <a:rPr lang="en-US" sz="3200" dirty="0"/>
              <a:t>But sin that is not repented of leads to death – </a:t>
            </a:r>
            <a:r>
              <a:rPr lang="en-US" sz="3200" dirty="0">
                <a:solidFill>
                  <a:srgbClr val="9F5B4E"/>
                </a:solidFill>
              </a:rPr>
              <a:t>1 John 5:16-17</a:t>
            </a:r>
          </a:p>
          <a:p>
            <a:r>
              <a:rPr lang="en-US" sz="3200" dirty="0"/>
              <a:t>The progression of church discipline focuses on the sinner who isn’t repenting – </a:t>
            </a:r>
            <a:r>
              <a:rPr lang="en-US" sz="3200" dirty="0">
                <a:solidFill>
                  <a:srgbClr val="9F5B4E"/>
                </a:solidFill>
              </a:rPr>
              <a:t>Matthew 18:15-17</a:t>
            </a:r>
          </a:p>
        </p:txBody>
      </p:sp>
    </p:spTree>
    <p:extLst>
      <p:ext uri="{BB962C8B-B14F-4D97-AF65-F5344CB8AC3E}">
        <p14:creationId xmlns:p14="http://schemas.microsoft.com/office/powerpoint/2010/main" val="2491885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TotalTime>
  <Words>1126</Words>
  <Application>Microsoft Macintosh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27</cp:revision>
  <dcterms:created xsi:type="dcterms:W3CDTF">2024-01-12T17:45:47Z</dcterms:created>
  <dcterms:modified xsi:type="dcterms:W3CDTF">2024-03-16T19:05:38Z</dcterms:modified>
</cp:coreProperties>
</file>