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3" r:id="rId7"/>
    <p:sldId id="260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8F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97"/>
    <p:restoredTop sz="94717"/>
  </p:normalViewPr>
  <p:slideViewPr>
    <p:cSldViewPr snapToGrid="0">
      <p:cViewPr varScale="1">
        <p:scale>
          <a:sx n="130" d="100"/>
          <a:sy n="130" d="100"/>
        </p:scale>
        <p:origin x="1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486E-240B-9178-198B-F206EEE6D5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50F93-C137-D399-8FBC-71CEFC1F15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8B5D3-B844-2847-D798-7CAC3A5A9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BE9B61-2D20-ECA4-E9D4-760B8B49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083B6-D4F8-7A19-4CDB-A7DB5CA7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2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22A18-952D-84C3-879D-7C95EEE09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84739F-5F76-4445-1DB1-DF115024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56524-48C5-F8A7-889B-9ECA29ECE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A16B76-CE46-752E-6447-2616FBD00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C0A9C-6E99-3191-31EF-6C686E4EB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D781E-8B09-DB11-A70D-6550CDF797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BA7902-7474-E718-6912-28F3653D0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53A55-88A0-33F7-A11D-30A63C5B1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58EB9-462D-3924-930D-918D8A5CF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855CA-5777-8101-4F2C-E7F1AD32A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32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98FC6-F04D-49A9-8673-93B30D428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23E05-4DA3-F740-7C30-7FAA73FEB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D047B-B823-30C2-C8BB-A4F851342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1BC2C-F977-20E0-136C-3C572ED0E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35145-4058-8603-CEC8-2CB77C382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6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5E85A-F991-BF16-6F9E-652EEC295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8B7371-B399-9BCD-8552-034F54A245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C2D71-5836-B5F8-EAD6-B5A1F2BA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24072-5A1E-EF44-BE86-C0F1504DF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B8518B-B315-7607-9D54-06676CEAC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41F1-4AAF-2FED-D48C-183C6972D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EA134D-25D1-ABE9-94A6-125A957D6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C63DA-0D81-734F-D436-62DF903637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78310-626F-0AD7-A650-61430F9BC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77D92-7281-1479-A884-7A51C7B03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B08CA-A399-769E-3A29-ADE5E1EDC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71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9B01B-931D-ABDE-AFCB-9D76BE51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B19B8-2818-9049-4BC5-1F52A51D7E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19B7DC-1272-03C0-6A32-867799407E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75BDBA-3E9F-0BF4-A18C-6FE762EF6B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A7019-2535-D1D5-3688-602F9E4FB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5F858-1CCC-1ACC-5D54-CC9048504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E88365-0956-70CC-2727-A2BD5EFB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457114-DFF3-5549-1954-7EB119323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07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3BD91-CEEF-B7D6-0D3B-2918B75E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CBB1CA-A5F0-E863-FFFD-F89DFB69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C13E8-1762-8C51-75B4-1AAFEA4F6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CCAD8B-0228-86C1-ED25-699114A06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65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5E73B8-95AE-B2FE-23C9-8C5E2582D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D45C46-3CEA-0D4C-5562-5BDA7C847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5CD75D-7043-3DBD-D6E9-3C6197A2C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9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F6D6BF-93D7-59C8-1E52-887234E28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1D53B-FF6C-2EA4-6811-B0538685B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E35AD-2885-85CD-EDEA-EBEBB91A24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2F03AE-14FF-21A5-1E36-E04836EA2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17053-268D-5D49-66E7-BF8EA3A36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41B597-D5A4-5BB5-6057-167EAAFC1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6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8FF53-CE3F-30E9-8BBD-D0B1A959C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05E70-8C70-C207-F16F-846103A8D1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855C4-0BED-09EE-A511-4EA9DF0DBB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89D54-934D-0282-5146-54EEC4567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FB687A-2439-D919-9DCF-2BEB7A7C3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628242-E248-1C2C-9396-ADE8F1FA5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64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AA7D05-2118-1055-E4C2-37EE7F448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ABEAD0-5180-D745-FAE0-909AD2174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2DC55-3A1C-E4BA-7DB0-881A8F51A9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C78163F-640A-384B-AD16-56EA97C3164F}" type="datetimeFigureOut">
              <a:rPr lang="en-US" smtClean="0"/>
              <a:t>4/20/24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A45CE-578B-296C-16E1-8D30CC8EEF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6D7B5-E220-499B-335C-BDF8A6F77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29616A-E442-604E-8C6B-8AC0DB9F5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5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169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6408D-8FA6-98EF-9FF1-74D07964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79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956408D-8FA6-98EF-9FF1-74D07964B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29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894E2-4DEF-4A9B-890B-C52F2DAB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43198"/>
            <a:ext cx="11353800" cy="3782862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Command/Direct Statement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Ephesians 5:19; Colossians 3:16; James 5:13 </a:t>
            </a:r>
            <a:r>
              <a:rPr lang="en-US" sz="3200" dirty="0"/>
              <a:t>– singing</a:t>
            </a:r>
          </a:p>
          <a:p>
            <a:r>
              <a:rPr lang="en-US" sz="3200" b="1" dirty="0"/>
              <a:t>Example</a:t>
            </a:r>
            <a:r>
              <a:rPr lang="en-US" sz="3200" dirty="0"/>
              <a:t> – </a:t>
            </a:r>
            <a:r>
              <a:rPr lang="en-US" sz="3200" dirty="0">
                <a:solidFill>
                  <a:srgbClr val="BD8F59"/>
                </a:solidFill>
              </a:rPr>
              <a:t>Acts 16:25 </a:t>
            </a:r>
            <a:r>
              <a:rPr lang="en-US" sz="3200" dirty="0"/>
              <a:t>– singing</a:t>
            </a:r>
          </a:p>
          <a:p>
            <a:r>
              <a:rPr lang="en-US" sz="3200" b="1" dirty="0"/>
              <a:t>Necessary Inference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cf. Hebrews 7:11-14 </a:t>
            </a:r>
            <a:r>
              <a:rPr lang="en-US" sz="3200" dirty="0"/>
              <a:t>– silence is prohibitive – singing.</a:t>
            </a:r>
          </a:p>
          <a:p>
            <a:r>
              <a:rPr lang="en-US" sz="3200" b="1" dirty="0"/>
              <a:t>Aid or Addition? </a:t>
            </a:r>
            <a:r>
              <a:rPr lang="en-US" sz="3200" dirty="0"/>
              <a:t>– </a:t>
            </a:r>
            <a:r>
              <a:rPr lang="en-US" sz="3200" dirty="0">
                <a:solidFill>
                  <a:srgbClr val="BD8F59"/>
                </a:solidFill>
              </a:rPr>
              <a:t>1 Corinthians 10:23 </a:t>
            </a:r>
            <a:r>
              <a:rPr lang="en-US" sz="3200" dirty="0"/>
              <a:t>– aids must be authorized and cannot change what is being done in fulfillment of a command.</a:t>
            </a:r>
          </a:p>
        </p:txBody>
      </p:sp>
    </p:spTree>
    <p:extLst>
      <p:ext uri="{BB962C8B-B14F-4D97-AF65-F5344CB8AC3E}">
        <p14:creationId xmlns:p14="http://schemas.microsoft.com/office/powerpoint/2010/main" val="14772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6894E2-4DEF-4A9B-890B-C52F2DAB0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2743198"/>
            <a:ext cx="11353800" cy="3782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What about the Old Testament use of instruments?</a:t>
            </a:r>
          </a:p>
          <a:p>
            <a:r>
              <a:rPr lang="en-US" sz="3200" dirty="0"/>
              <a:t>Example – </a:t>
            </a:r>
            <a:r>
              <a:rPr lang="en-US" sz="3200" dirty="0">
                <a:solidFill>
                  <a:srgbClr val="BD8F59"/>
                </a:solidFill>
              </a:rPr>
              <a:t>Psalm 81:1-4</a:t>
            </a:r>
          </a:p>
          <a:p>
            <a:r>
              <a:rPr lang="en-US" sz="3200" dirty="0"/>
              <a:t>Nailed to the cross – </a:t>
            </a:r>
            <a:r>
              <a:rPr lang="en-US" sz="3200" dirty="0">
                <a:solidFill>
                  <a:srgbClr val="BD8F59"/>
                </a:solidFill>
              </a:rPr>
              <a:t>Colossians 2:14</a:t>
            </a:r>
          </a:p>
          <a:p>
            <a:r>
              <a:rPr lang="en-US" sz="3200" dirty="0"/>
              <a:t>Made obsolete – </a:t>
            </a:r>
            <a:r>
              <a:rPr lang="en-US" sz="3200" dirty="0">
                <a:solidFill>
                  <a:srgbClr val="BD8F59"/>
                </a:solidFill>
              </a:rPr>
              <a:t>Hebrews 8:7-8, 13</a:t>
            </a:r>
          </a:p>
          <a:p>
            <a:r>
              <a:rPr lang="en-US" sz="3200" i="1" dirty="0"/>
              <a:t>Why was there use of mechanical instruments in the Old Testament, but not in the New?</a:t>
            </a:r>
          </a:p>
        </p:txBody>
      </p:sp>
    </p:spTree>
    <p:extLst>
      <p:ext uri="{BB962C8B-B14F-4D97-AF65-F5344CB8AC3E}">
        <p14:creationId xmlns:p14="http://schemas.microsoft.com/office/powerpoint/2010/main" val="56882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D7D71-C32F-13CE-66AA-3A910CF0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90596"/>
            <a:ext cx="11353800" cy="3382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500" b="1" dirty="0"/>
              <a:t>Instruments Associated with the Tabernacle and Temple</a:t>
            </a:r>
          </a:p>
          <a:p>
            <a:r>
              <a:rPr lang="en-US" sz="3500" dirty="0"/>
              <a:t>Two silver trumpets – </a:t>
            </a:r>
            <a:r>
              <a:rPr lang="en-US" sz="3500" dirty="0">
                <a:solidFill>
                  <a:srgbClr val="BD8F59"/>
                </a:solidFill>
              </a:rPr>
              <a:t>Numbers 10:1-10 </a:t>
            </a:r>
            <a:r>
              <a:rPr lang="en-US" sz="3500" dirty="0"/>
              <a:t>– command of God, priests</a:t>
            </a:r>
          </a:p>
          <a:p>
            <a:r>
              <a:rPr lang="en-US" sz="3500" dirty="0"/>
              <a:t>Service of tabernacle – </a:t>
            </a:r>
            <a:r>
              <a:rPr lang="en-US" sz="3500" dirty="0">
                <a:solidFill>
                  <a:srgbClr val="BD8F59"/>
                </a:solidFill>
              </a:rPr>
              <a:t>1 Chronicles 15:15-16, 24, 28; 16:1, 6 </a:t>
            </a:r>
            <a:r>
              <a:rPr lang="en-US" sz="3500" dirty="0"/>
              <a:t>– Levites, priests.</a:t>
            </a:r>
          </a:p>
          <a:p>
            <a:r>
              <a:rPr lang="en-US" sz="3500" dirty="0"/>
              <a:t>The temple – </a:t>
            </a:r>
            <a:r>
              <a:rPr lang="en-US" sz="3500" dirty="0">
                <a:solidFill>
                  <a:srgbClr val="BD8F59"/>
                </a:solidFill>
              </a:rPr>
              <a:t>1 Chronicles 28:11-13, 19, 2 Chronicles 29:25-28 </a:t>
            </a:r>
            <a:r>
              <a:rPr lang="en-US" sz="3500" dirty="0"/>
              <a:t>– command of God, priests and Levites.</a:t>
            </a:r>
          </a:p>
        </p:txBody>
      </p:sp>
    </p:spTree>
    <p:extLst>
      <p:ext uri="{BB962C8B-B14F-4D97-AF65-F5344CB8AC3E}">
        <p14:creationId xmlns:p14="http://schemas.microsoft.com/office/powerpoint/2010/main" val="3160147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AD7D71-C32F-13CE-66AA-3A910CF0F2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415439"/>
            <a:ext cx="11353800" cy="3670128"/>
          </a:xfrm>
        </p:spPr>
        <p:txBody>
          <a:bodyPr>
            <a:normAutofit fontScale="92500" lnSpcReduction="10000"/>
          </a:bodyPr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“fleshly ordinances imposed until the time of reformation.”</a:t>
            </a:r>
            <a:r>
              <a:rPr lang="en-US" sz="3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3500" b="1" dirty="0">
                <a:solidFill>
                  <a:srgbClr val="BD8F5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Hebrews 9:10</a:t>
            </a:r>
            <a:r>
              <a:rPr lang="en-US" sz="35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Copy/shadow, not perfection – </a:t>
            </a:r>
            <a:r>
              <a:rPr lang="en-US" sz="3500" dirty="0">
                <a:solidFill>
                  <a:srgbClr val="BD8F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8:4-5; 7:11-12, 18-19</a:t>
            </a:r>
          </a:p>
          <a:p>
            <a:pPr>
              <a:spcBef>
                <a:spcPts val="0"/>
              </a:spcBef>
            </a:pPr>
            <a:r>
              <a:rPr lang="en-US" sz="35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Earth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ly sanctuary – </a:t>
            </a:r>
            <a:r>
              <a:rPr lang="en-US" sz="3500" dirty="0">
                <a:solidFill>
                  <a:srgbClr val="BD8F5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9:1-5, 10 </a:t>
            </a:r>
            <a:r>
              <a:rPr lang="en-US" sz="35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3500" i="1" dirty="0">
                <a:ea typeface="Calibri" panose="020F0502020204030204" pitchFamily="34" charset="0"/>
                <a:cs typeface="Times New Roman" panose="02020603050405020304" pitchFamily="18" charset="0"/>
              </a:rPr>
              <a:t>“until the time of reformation”</a:t>
            </a:r>
          </a:p>
          <a:p>
            <a:pPr>
              <a:spcBef>
                <a:spcPts val="0"/>
              </a:spcBef>
            </a:pP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It was in the service of this Tabernacle that the physical tribe of Levi and the priests in it utilized mechanical instruments at God’s command in the services and worship – like all else changed at </a:t>
            </a:r>
            <a:r>
              <a:rPr lang="en-US" sz="3500" b="1" i="1" dirty="0">
                <a:ea typeface="Calibri" panose="020F0502020204030204" pitchFamily="34" charset="0"/>
                <a:cs typeface="Times New Roman" panose="02020603050405020304" pitchFamily="18" charset="0"/>
              </a:rPr>
              <a:t>“the time of reformation”</a:t>
            </a:r>
            <a:r>
              <a:rPr lang="en-US" sz="3500" b="1" dirty="0">
                <a:ea typeface="Calibri" panose="020F0502020204030204" pitchFamily="34" charset="0"/>
                <a:cs typeface="Times New Roman" panose="02020603050405020304" pitchFamily="18" charset="0"/>
              </a:rPr>
              <a:t> for good reason, so did the music in worship.</a:t>
            </a:r>
          </a:p>
        </p:txBody>
      </p:sp>
    </p:spTree>
    <p:extLst>
      <p:ext uri="{BB962C8B-B14F-4D97-AF65-F5344CB8AC3E}">
        <p14:creationId xmlns:p14="http://schemas.microsoft.com/office/powerpoint/2010/main" val="228612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Time Jesus Looked Forward To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BD8F59"/>
                </a:solidFill>
              </a:rPr>
              <a:t>John 4:23-24</a:t>
            </a:r>
          </a:p>
          <a:p>
            <a:pPr marL="0" indent="0">
              <a:buNone/>
            </a:pPr>
            <a:r>
              <a:rPr lang="en-US" sz="3600" b="1" dirty="0"/>
              <a:t>The Context of Ephesians</a:t>
            </a:r>
          </a:p>
          <a:p>
            <a:r>
              <a:rPr lang="en-US" sz="3200" b="1" dirty="0"/>
              <a:t>Spiritual</a:t>
            </a:r>
            <a:r>
              <a:rPr lang="en-US" sz="3200" dirty="0"/>
              <a:t> – blessings (</a:t>
            </a:r>
            <a:r>
              <a:rPr lang="en-US" sz="3200" dirty="0">
                <a:solidFill>
                  <a:srgbClr val="BD8F59"/>
                </a:solidFill>
              </a:rPr>
              <a:t>1:3</a:t>
            </a:r>
            <a:r>
              <a:rPr lang="en-US" sz="3200" dirty="0"/>
              <a:t>), power (</a:t>
            </a:r>
            <a:r>
              <a:rPr lang="en-US" sz="3200" dirty="0">
                <a:solidFill>
                  <a:srgbClr val="BD8F59"/>
                </a:solidFill>
              </a:rPr>
              <a:t>1:20</a:t>
            </a:r>
            <a:r>
              <a:rPr lang="en-US" sz="3200" dirty="0"/>
              <a:t>), resurrection (</a:t>
            </a:r>
            <a:r>
              <a:rPr lang="en-US" sz="3200" dirty="0">
                <a:solidFill>
                  <a:srgbClr val="BD8F59"/>
                </a:solidFill>
              </a:rPr>
              <a:t>2:6</a:t>
            </a:r>
            <a:r>
              <a:rPr lang="en-US" sz="3200" dirty="0"/>
              <a:t>), work (</a:t>
            </a:r>
            <a:r>
              <a:rPr lang="en-US" sz="3200" dirty="0">
                <a:solidFill>
                  <a:srgbClr val="BD8F59"/>
                </a:solidFill>
              </a:rPr>
              <a:t>2:10</a:t>
            </a:r>
            <a:r>
              <a:rPr lang="en-US" sz="3200" dirty="0"/>
              <a:t>), man (</a:t>
            </a:r>
            <a:r>
              <a:rPr lang="en-US" sz="3200" dirty="0">
                <a:solidFill>
                  <a:srgbClr val="BD8F59"/>
                </a:solidFill>
              </a:rPr>
              <a:t>2:15-16</a:t>
            </a:r>
            <a:r>
              <a:rPr lang="en-US" sz="3200" dirty="0"/>
              <a:t>), revelation to fullness (</a:t>
            </a:r>
            <a:r>
              <a:rPr lang="en-US" sz="3200" dirty="0">
                <a:solidFill>
                  <a:srgbClr val="BD8F59"/>
                </a:solidFill>
              </a:rPr>
              <a:t>3:5, 19</a:t>
            </a:r>
            <a:r>
              <a:rPr lang="en-US" sz="3200" dirty="0"/>
              <a:t>), living (</a:t>
            </a:r>
            <a:r>
              <a:rPr lang="en-US" sz="3200" dirty="0">
                <a:solidFill>
                  <a:srgbClr val="BD8F59"/>
                </a:solidFill>
              </a:rPr>
              <a:t>4-6</a:t>
            </a:r>
            <a:r>
              <a:rPr lang="en-US" sz="3200" dirty="0"/>
              <a:t>)</a:t>
            </a:r>
          </a:p>
          <a:p>
            <a:r>
              <a:rPr lang="en-US" sz="3200" dirty="0"/>
              <a:t>The church as the fullness of Christ – </a:t>
            </a:r>
            <a:r>
              <a:rPr lang="en-US" sz="3200" dirty="0">
                <a:solidFill>
                  <a:srgbClr val="BD8F59"/>
                </a:solidFill>
              </a:rPr>
              <a:t>1:22-23</a:t>
            </a:r>
          </a:p>
          <a:p>
            <a:pPr lvl="1"/>
            <a:r>
              <a:rPr lang="en-US" sz="3200" dirty="0"/>
              <a:t>The command to sing is a part of this – </a:t>
            </a:r>
            <a:r>
              <a:rPr lang="en-US" sz="3200" dirty="0">
                <a:solidFill>
                  <a:srgbClr val="BD8F59"/>
                </a:solidFill>
              </a:rPr>
              <a:t>5:15-20</a:t>
            </a:r>
            <a:r>
              <a:rPr lang="en-US" sz="3200" dirty="0"/>
              <a:t> – involving the human heart filled with the Spirit’s instruction.</a:t>
            </a:r>
          </a:p>
        </p:txBody>
      </p:sp>
    </p:spTree>
    <p:extLst>
      <p:ext uri="{BB962C8B-B14F-4D97-AF65-F5344CB8AC3E}">
        <p14:creationId xmlns:p14="http://schemas.microsoft.com/office/powerpoint/2010/main" val="15447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/>
              <a:t>The Time Jesus Looked Forward To </a:t>
            </a:r>
            <a:r>
              <a:rPr lang="en-US" sz="3600" dirty="0"/>
              <a:t>– </a:t>
            </a:r>
            <a:r>
              <a:rPr lang="en-US" sz="3600" dirty="0">
                <a:solidFill>
                  <a:srgbClr val="BD8F59"/>
                </a:solidFill>
              </a:rPr>
              <a:t>John 4:23-24</a:t>
            </a:r>
          </a:p>
          <a:p>
            <a:pPr marL="0" indent="0">
              <a:buNone/>
            </a:pPr>
            <a:r>
              <a:rPr lang="en-US" sz="3600" b="1" dirty="0"/>
              <a:t>The Context of Colossians</a:t>
            </a:r>
          </a:p>
          <a:p>
            <a:r>
              <a:rPr lang="en-US" sz="3200" b="1" dirty="0"/>
              <a:t>Spiritual</a:t>
            </a:r>
            <a:r>
              <a:rPr lang="en-US" sz="3200" dirty="0"/>
              <a:t> – production (</a:t>
            </a:r>
            <a:r>
              <a:rPr lang="en-US" sz="3200" dirty="0">
                <a:solidFill>
                  <a:srgbClr val="BD8F59"/>
                </a:solidFill>
              </a:rPr>
              <a:t>1:6</a:t>
            </a:r>
            <a:r>
              <a:rPr lang="en-US" sz="3200" dirty="0"/>
              <a:t>), growth (</a:t>
            </a:r>
            <a:r>
              <a:rPr lang="en-US" sz="3200" dirty="0">
                <a:solidFill>
                  <a:srgbClr val="BD8F59"/>
                </a:solidFill>
              </a:rPr>
              <a:t>1:9</a:t>
            </a:r>
            <a:r>
              <a:rPr lang="en-US" sz="3200" dirty="0"/>
              <a:t>), kingdom (</a:t>
            </a:r>
            <a:r>
              <a:rPr lang="en-US" sz="3200" dirty="0">
                <a:solidFill>
                  <a:srgbClr val="BD8F59"/>
                </a:solidFill>
              </a:rPr>
              <a:t>1:13</a:t>
            </a:r>
            <a:r>
              <a:rPr lang="en-US" sz="3200" dirty="0"/>
              <a:t>), authority (</a:t>
            </a:r>
            <a:r>
              <a:rPr lang="en-US" sz="3200" dirty="0">
                <a:solidFill>
                  <a:srgbClr val="BD8F59"/>
                </a:solidFill>
              </a:rPr>
              <a:t>1:18</a:t>
            </a:r>
            <a:r>
              <a:rPr lang="en-US" sz="3200" dirty="0"/>
              <a:t>), goal (</a:t>
            </a:r>
            <a:r>
              <a:rPr lang="en-US" sz="3200" dirty="0">
                <a:solidFill>
                  <a:srgbClr val="BD8F59"/>
                </a:solidFill>
              </a:rPr>
              <a:t>1:27-29</a:t>
            </a:r>
            <a:r>
              <a:rPr lang="en-US" sz="3200" dirty="0"/>
              <a:t>), substance (</a:t>
            </a:r>
            <a:r>
              <a:rPr lang="en-US" sz="3200" dirty="0">
                <a:solidFill>
                  <a:srgbClr val="BD8F59"/>
                </a:solidFill>
              </a:rPr>
              <a:t>2:6-7, 9-10</a:t>
            </a:r>
            <a:r>
              <a:rPr lang="en-US" sz="3200" dirty="0"/>
              <a:t>), life with Christ (</a:t>
            </a:r>
            <a:r>
              <a:rPr lang="en-US" sz="3200" dirty="0">
                <a:solidFill>
                  <a:srgbClr val="BD8F59"/>
                </a:solidFill>
              </a:rPr>
              <a:t>3-4</a:t>
            </a:r>
            <a:r>
              <a:rPr lang="en-US" sz="3200" dirty="0"/>
              <a:t>)</a:t>
            </a:r>
          </a:p>
          <a:p>
            <a:r>
              <a:rPr lang="en-US" sz="3200" dirty="0"/>
              <a:t>Christ as the fullness of the church – </a:t>
            </a:r>
            <a:r>
              <a:rPr lang="en-US" sz="3200" dirty="0">
                <a:solidFill>
                  <a:srgbClr val="BD8F59"/>
                </a:solidFill>
              </a:rPr>
              <a:t>2:9-10</a:t>
            </a:r>
          </a:p>
          <a:p>
            <a:pPr lvl="1"/>
            <a:r>
              <a:rPr lang="en-US" sz="3200" dirty="0"/>
              <a:t>The command to sing is a part of this – </a:t>
            </a:r>
            <a:r>
              <a:rPr lang="en-US" sz="3200" dirty="0">
                <a:solidFill>
                  <a:srgbClr val="BD8F59"/>
                </a:solidFill>
              </a:rPr>
              <a:t>3:16-17</a:t>
            </a:r>
            <a:r>
              <a:rPr lang="en-US" sz="3200" dirty="0"/>
              <a:t> – the word of Christ dwells in us through song, involving the heart.</a:t>
            </a:r>
          </a:p>
        </p:txBody>
      </p:sp>
    </p:spTree>
    <p:extLst>
      <p:ext uri="{BB962C8B-B14F-4D97-AF65-F5344CB8AC3E}">
        <p14:creationId xmlns:p14="http://schemas.microsoft.com/office/powerpoint/2010/main" val="792449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9C9081-CA5D-DEAF-5867-1386F1AC8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9B91B8-714B-6D7A-0F21-7D2FBEA66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892" y="2204579"/>
            <a:ext cx="11042215" cy="3895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The Heart of the Matter</a:t>
            </a:r>
          </a:p>
          <a:p>
            <a:r>
              <a:rPr lang="en-US" sz="3200" dirty="0"/>
              <a:t>Under the Old Testament – </a:t>
            </a:r>
            <a:r>
              <a:rPr lang="en-US" sz="3200" dirty="0">
                <a:solidFill>
                  <a:srgbClr val="BD8F59"/>
                </a:solidFill>
              </a:rPr>
              <a:t>Psalm 150</a:t>
            </a:r>
          </a:p>
          <a:p>
            <a:r>
              <a:rPr lang="en-US" sz="3200" dirty="0"/>
              <a:t>Under the New Testament – </a:t>
            </a:r>
            <a:r>
              <a:rPr lang="en-US" sz="3200" dirty="0">
                <a:solidFill>
                  <a:srgbClr val="BD8F59"/>
                </a:solidFill>
              </a:rPr>
              <a:t>Ephesians 5:19 </a:t>
            </a:r>
            <a:r>
              <a:rPr lang="en-US" sz="3200" dirty="0"/>
              <a:t>(</a:t>
            </a:r>
            <a:r>
              <a:rPr lang="en-US" sz="3200" i="1" dirty="0" err="1"/>
              <a:t>psallo</a:t>
            </a:r>
            <a:r>
              <a:rPr lang="en-US" sz="3200" i="1" dirty="0"/>
              <a:t>̄</a:t>
            </a:r>
            <a:r>
              <a:rPr lang="en-US" sz="3200" dirty="0"/>
              <a:t> in your heart)</a:t>
            </a:r>
          </a:p>
          <a:p>
            <a:r>
              <a:rPr lang="en-US" sz="3200" dirty="0"/>
              <a:t>The complete man for God in Christ (</a:t>
            </a:r>
            <a:r>
              <a:rPr lang="en-US" sz="3200" dirty="0">
                <a:solidFill>
                  <a:srgbClr val="BD8F59"/>
                </a:solidFill>
              </a:rPr>
              <a:t>Matt. 22:37; 1 Thess. 5:23</a:t>
            </a:r>
            <a:r>
              <a:rPr lang="en-US" sz="3200" dirty="0"/>
              <a:t>) reflected in the musical aspect of worship – </a:t>
            </a:r>
            <a:r>
              <a:rPr lang="en-US" sz="3200" dirty="0">
                <a:solidFill>
                  <a:srgbClr val="BD8F59"/>
                </a:solidFill>
              </a:rPr>
              <a:t>Colossians 3:26; Ephesians 5:19; Hebrews 13:15</a:t>
            </a:r>
            <a:endParaRPr lang="en-US" dirty="0">
              <a:solidFill>
                <a:srgbClr val="BD8F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63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478</Words>
  <Application>Microsoft Macintosh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Cox</dc:creator>
  <cp:lastModifiedBy>Jeremiah Cox</cp:lastModifiedBy>
  <cp:revision>2</cp:revision>
  <dcterms:created xsi:type="dcterms:W3CDTF">2024-04-20T17:12:35Z</dcterms:created>
  <dcterms:modified xsi:type="dcterms:W3CDTF">2024-04-20T17:45:25Z</dcterms:modified>
</cp:coreProperties>
</file>