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4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A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2"/>
    <p:restoredTop sz="94652"/>
  </p:normalViewPr>
  <p:slideViewPr>
    <p:cSldViewPr snapToGrid="0">
      <p:cViewPr varScale="1">
        <p:scale>
          <a:sx n="111" d="100"/>
          <a:sy n="111" d="100"/>
        </p:scale>
        <p:origin x="23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59CC6-92C4-82B8-C590-1F4A31489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A455E4-24A8-F079-327A-39FE78928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BE89C-9B47-FB2D-5A17-B40B2A0DE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4EAD-CA3F-B447-9129-F1EFF72E865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AED96-68A8-2A01-BF40-2AAA7568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CEC2D-E40D-3A99-0BE7-665F97ED0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1519-A8E1-5D45-AF12-F231F98D5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7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ED0B-3133-7DF6-E9F1-B4A2BE6A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EDD49E-8A00-11E2-8548-BCDC624B5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3D503-2A00-C714-6D18-BAC27B4E6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4EAD-CA3F-B447-9129-F1EFF72E865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8A55C-EC2E-DA7C-B434-FE29D5F7B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1FD66-04F0-5688-E489-1D048CBA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1519-A8E1-5D45-AF12-F231F98D5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1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10FC9A-9B78-D949-CAE9-972AC1D35A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2AEC3-0B20-1A6E-073E-8059BA08C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C1BB0-D6C5-A09F-567D-8DB368D66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4EAD-CA3F-B447-9129-F1EFF72E865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6182B-2E2A-3E19-CF76-82F11075B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BE48F-111E-1F3E-B8DC-8B811994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1519-A8E1-5D45-AF12-F231F98D5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0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0ACCB-41E1-1B8F-149D-707B5A1F3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39F75-7676-A3D3-32D2-65EFB64A6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633C3-E628-BFB4-9BAD-DF356E64E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4EAD-CA3F-B447-9129-F1EFF72E865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54E0F-C7FE-B20B-776D-549E7A13E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8898F-60AD-461A-DECF-31D0C30B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1519-A8E1-5D45-AF12-F231F98D5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6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6EE98-22A8-0F88-ED39-760924943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BDD99-CD2F-2D5F-011C-2444DBE93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1B484-47F8-B187-E104-78873AFB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4EAD-CA3F-B447-9129-F1EFF72E865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27FE5-9FA3-7A83-D3AB-1E945D176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D7B34-D439-2866-FF29-168B43CC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1519-A8E1-5D45-AF12-F231F98D5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2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BA803-E4D5-19A1-FB68-17F4B4C03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AD637-E226-495D-D81C-0D5B783B05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325B1-0C76-3045-3362-5FE93E3AA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A252C-A8C1-E63D-E1D6-AF22411C3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4EAD-CA3F-B447-9129-F1EFF72E865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8557D-E276-5D95-9736-B1B28F58A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A1F6E-BF3A-39D3-F30F-20C17A81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1519-A8E1-5D45-AF12-F231F98D5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3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B3698-65D3-A9B6-5D29-4A618BCD6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19527-30FE-FEA3-0AF4-0A360EADA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BAD57-711D-7400-75A4-94EE8B2AF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1DB79B-5455-00E1-5245-62D0A63A97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04D23B-054A-C46D-6645-B46C80EDE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DBDB2C-336F-FA8B-E41A-9A3952BB2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4EAD-CA3F-B447-9129-F1EFF72E865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EAFC5D-E703-F1C8-B7B0-A5A4B64EB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551879-F465-6F38-72E5-D4511681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1519-A8E1-5D45-AF12-F231F98D5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51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7B3B5-C45C-B7FE-F1C5-3274E055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DD2C62-77CD-B704-CC0D-A173E51BF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4EAD-CA3F-B447-9129-F1EFF72E865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352E6-AB93-DA66-82C7-6AEA67A42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6BEC8-5898-6848-7A51-79E896601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1519-A8E1-5D45-AF12-F231F98D5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7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F0924E-F254-CCB8-6135-3E1D932CE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4EAD-CA3F-B447-9129-F1EFF72E865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C56733-D7ED-CD86-9108-86F033CE2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3CE26-0A80-426A-0794-B91D6495E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1519-A8E1-5D45-AF12-F231F98D5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4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F3E7-4532-67F6-65A6-8BC1C013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4FCB9-9D7D-3BE4-DBFD-829E8B371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A0615-5812-629C-3881-44257ADB9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C8999-CBD0-D932-08FA-BF31BB5CE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4EAD-CA3F-B447-9129-F1EFF72E865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FBB90-950A-F258-9B08-F184AF35F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EEA14-EFCF-BA49-3E02-0FC956BBC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1519-A8E1-5D45-AF12-F231F98D5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0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086DC-A004-4497-264D-2FDE32F2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1F7250-7B1F-55F3-6BF5-18FF8F8CA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ECD5B-B1FF-AA7F-E3CE-1E118AC61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DA687-2121-B884-F43F-8019B9BC9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4EAD-CA3F-B447-9129-F1EFF72E865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277C7-89BF-6785-57D2-9823F60C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CD471-85A7-0093-EB86-041139B43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1519-A8E1-5D45-AF12-F231F98D5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1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17D463-59CC-A3DD-F53E-B6FBA8EAC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12EB-27EF-A651-1FC5-C3681765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AC31C-A392-F1D4-9515-D1E3CE7C4A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924EAD-CA3F-B447-9129-F1EFF72E865E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CDF7F-A727-3BBC-25CA-8DE3F77BF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69F64-CE74-19ED-9DD3-8C0FCA379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A61519-A8E1-5D45-AF12-F231F98D5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7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53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3FBA21-3321-C561-C18F-18EE9A71B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28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9F9768-8BD7-AC50-E242-51968F10D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59E0B-0FF3-D1BB-5917-AB95459E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05" y="2141950"/>
            <a:ext cx="11448789" cy="437158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Comprehension – I recognize what I did was sinful.</a:t>
            </a:r>
          </a:p>
          <a:p>
            <a:r>
              <a:rPr lang="en-US" sz="3200" dirty="0">
                <a:solidFill>
                  <a:schemeClr val="bg1"/>
                </a:solidFill>
              </a:rPr>
              <a:t>Repent – </a:t>
            </a:r>
            <a:r>
              <a:rPr lang="en-US" sz="3200" i="1" dirty="0" err="1">
                <a:solidFill>
                  <a:schemeClr val="bg1"/>
                </a:solidFill>
              </a:rPr>
              <a:t>metanoeo</a:t>
            </a:r>
            <a:r>
              <a:rPr lang="en-US" sz="3200" i="1" dirty="0">
                <a:solidFill>
                  <a:schemeClr val="bg1"/>
                </a:solidFill>
              </a:rPr>
              <a:t>̄</a:t>
            </a:r>
            <a:r>
              <a:rPr lang="en-US" sz="3200" dirty="0">
                <a:solidFill>
                  <a:schemeClr val="bg1"/>
                </a:solidFill>
              </a:rPr>
              <a:t> – “to think differently or afterwards, i.e. reconsider” (STRONG)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Intellectual assent to the nature of the act as sinful – </a:t>
            </a:r>
            <a:r>
              <a:rPr lang="en-US" sz="3200" i="1" dirty="0">
                <a:solidFill>
                  <a:schemeClr val="bg1"/>
                </a:solidFill>
              </a:rPr>
              <a:t>1 John 3:4; 2 Samuel 24:1, 10</a:t>
            </a:r>
          </a:p>
          <a:p>
            <a:r>
              <a:rPr lang="en-US" sz="3200" dirty="0">
                <a:solidFill>
                  <a:schemeClr val="bg1"/>
                </a:solidFill>
              </a:rPr>
              <a:t>Acknowledgment of culpability – </a:t>
            </a:r>
            <a:r>
              <a:rPr lang="en-US" sz="3200" i="1" dirty="0">
                <a:solidFill>
                  <a:schemeClr val="bg1"/>
                </a:solidFill>
              </a:rPr>
              <a:t>Ezekiel 18:20; Psalm 51:3-4; Romans 3:1-4</a:t>
            </a:r>
          </a:p>
        </p:txBody>
      </p:sp>
    </p:spTree>
    <p:extLst>
      <p:ext uri="{BB962C8B-B14F-4D97-AF65-F5344CB8AC3E}">
        <p14:creationId xmlns:p14="http://schemas.microsoft.com/office/powerpoint/2010/main" val="3368675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9F9768-8BD7-AC50-E242-51968F10D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59E0B-0FF3-D1BB-5917-AB95459E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05" y="2141950"/>
            <a:ext cx="11448789" cy="43715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Contrition – I am sincerely sorrowful for what I did.</a:t>
            </a:r>
          </a:p>
          <a:p>
            <a:r>
              <a:rPr lang="en-US" sz="3200" dirty="0">
                <a:solidFill>
                  <a:schemeClr val="bg1"/>
                </a:solidFill>
              </a:rPr>
              <a:t>Always sorrow and remorse in true repentance – </a:t>
            </a:r>
            <a:r>
              <a:rPr lang="en-US" sz="3200" i="1" dirty="0">
                <a:solidFill>
                  <a:schemeClr val="bg1"/>
                </a:solidFill>
              </a:rPr>
              <a:t>James 4:9-10; Lamentations 1:8-9, 14, 16, 18</a:t>
            </a:r>
          </a:p>
          <a:p>
            <a:r>
              <a:rPr lang="en-US" sz="3200" i="1" dirty="0" err="1">
                <a:solidFill>
                  <a:schemeClr val="bg1"/>
                </a:solidFill>
              </a:rPr>
              <a:t>Metamellomai</a:t>
            </a:r>
            <a:r>
              <a:rPr lang="en-US" sz="3200" dirty="0">
                <a:solidFill>
                  <a:schemeClr val="bg1"/>
                </a:solidFill>
              </a:rPr>
              <a:t> – “to care afterwards, i.e. regret” (STRONG); “meta, ‘after,’ and melo, ‘to care for,’” (VINE)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Parable of the Two Sons – </a:t>
            </a:r>
            <a:r>
              <a:rPr lang="en-US" sz="3200" i="1" dirty="0">
                <a:solidFill>
                  <a:schemeClr val="bg1"/>
                </a:solidFill>
              </a:rPr>
              <a:t>Matthew 21:28-32</a:t>
            </a:r>
          </a:p>
          <a:p>
            <a:r>
              <a:rPr lang="en-US" sz="3200" dirty="0">
                <a:solidFill>
                  <a:schemeClr val="bg1"/>
                </a:solidFill>
              </a:rPr>
              <a:t>True change of mind with true contrition always involves full confession – </a:t>
            </a:r>
            <a:r>
              <a:rPr lang="en-US" sz="3200" i="1" dirty="0">
                <a:solidFill>
                  <a:schemeClr val="bg1"/>
                </a:solidFill>
              </a:rPr>
              <a:t>1 John 1:8-10; Proverbs 28:13; Luke 18:9-14; Psalm 32:3-5</a:t>
            </a:r>
          </a:p>
        </p:txBody>
      </p:sp>
    </p:spTree>
    <p:extLst>
      <p:ext uri="{BB962C8B-B14F-4D97-AF65-F5344CB8AC3E}">
        <p14:creationId xmlns:p14="http://schemas.microsoft.com/office/powerpoint/2010/main" val="3307643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C2EEBA-6558-7937-9672-D6E1F9168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59E0B-0FF3-D1BB-5917-AB95459E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05" y="2141950"/>
            <a:ext cx="11448789" cy="437158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Conversion – I have turned my will over to God’s will.</a:t>
            </a:r>
          </a:p>
          <a:p>
            <a:r>
              <a:rPr lang="en-US" sz="3200" dirty="0">
                <a:solidFill>
                  <a:schemeClr val="bg1"/>
                </a:solidFill>
              </a:rPr>
              <a:t>John’s ministry – </a:t>
            </a:r>
            <a:r>
              <a:rPr lang="en-US" sz="3200" i="1" dirty="0">
                <a:solidFill>
                  <a:schemeClr val="bg1"/>
                </a:solidFill>
              </a:rPr>
              <a:t>Luke 3:3; Matthew 3:1-2 </a:t>
            </a:r>
            <a:r>
              <a:rPr lang="en-US" sz="3200" dirty="0">
                <a:solidFill>
                  <a:schemeClr val="bg1"/>
                </a:solidFill>
              </a:rPr>
              <a:t>– preaching repentance (</a:t>
            </a:r>
            <a:r>
              <a:rPr lang="en-US" sz="3200" i="1" dirty="0">
                <a:solidFill>
                  <a:schemeClr val="bg1"/>
                </a:solidFill>
              </a:rPr>
              <a:t>metanoia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Another related word in relation to John’s ministry – </a:t>
            </a:r>
            <a:r>
              <a:rPr lang="en-US" sz="3200" i="1" dirty="0">
                <a:solidFill>
                  <a:schemeClr val="bg1"/>
                </a:solidFill>
              </a:rPr>
              <a:t>Luke 1:16-17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i="1" dirty="0">
                <a:solidFill>
                  <a:schemeClr val="bg1"/>
                </a:solidFill>
              </a:rPr>
              <a:t>cf. Malachi 4:5-6; Isaiah 29:22-24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3200" i="1" dirty="0" err="1">
                <a:solidFill>
                  <a:schemeClr val="bg1"/>
                </a:solidFill>
              </a:rPr>
              <a:t>epistrepho</a:t>
            </a:r>
            <a:r>
              <a:rPr lang="en-US" sz="3200" i="1" dirty="0">
                <a:solidFill>
                  <a:schemeClr val="bg1"/>
                </a:solidFill>
              </a:rPr>
              <a:t>̄</a:t>
            </a:r>
            <a:r>
              <a:rPr lang="en-US" sz="3200" dirty="0">
                <a:solidFill>
                  <a:schemeClr val="bg1"/>
                </a:solidFill>
              </a:rPr>
              <a:t> – “to turn about, turn towards” (VINE)</a:t>
            </a:r>
          </a:p>
          <a:p>
            <a:r>
              <a:rPr lang="en-US" sz="3200" i="1" dirty="0" err="1">
                <a:solidFill>
                  <a:schemeClr val="bg1"/>
                </a:solidFill>
              </a:rPr>
              <a:t>epistrepho</a:t>
            </a:r>
            <a:r>
              <a:rPr lang="en-US" sz="3200" i="1" dirty="0">
                <a:solidFill>
                  <a:schemeClr val="bg1"/>
                </a:solidFill>
              </a:rPr>
              <a:t>̄</a:t>
            </a:r>
            <a:r>
              <a:rPr lang="en-US" sz="3200" dirty="0">
                <a:solidFill>
                  <a:schemeClr val="bg1"/>
                </a:solidFill>
              </a:rPr>
              <a:t> (positive) paired with </a:t>
            </a:r>
            <a:r>
              <a:rPr lang="en-US" sz="3200" i="1" dirty="0" err="1">
                <a:solidFill>
                  <a:schemeClr val="bg1"/>
                </a:solidFill>
              </a:rPr>
              <a:t>metanoeo</a:t>
            </a:r>
            <a:r>
              <a:rPr lang="en-US" sz="3200" dirty="0">
                <a:solidFill>
                  <a:schemeClr val="bg1"/>
                </a:solidFill>
              </a:rPr>
              <a:t>̄ (negative) – </a:t>
            </a:r>
            <a:r>
              <a:rPr lang="en-US" sz="3200" i="1" dirty="0">
                <a:solidFill>
                  <a:schemeClr val="bg1"/>
                </a:solidFill>
              </a:rPr>
              <a:t>Acts 3:19; 26:20</a:t>
            </a:r>
          </a:p>
        </p:txBody>
      </p:sp>
    </p:spTree>
    <p:extLst>
      <p:ext uri="{BB962C8B-B14F-4D97-AF65-F5344CB8AC3E}">
        <p14:creationId xmlns:p14="http://schemas.microsoft.com/office/powerpoint/2010/main" val="54064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C2EEBA-6558-7937-9672-D6E1F9168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59E0B-0FF3-D1BB-5917-AB95459E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05" y="2141950"/>
            <a:ext cx="11448789" cy="4371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Correction – I have altered my ways to fit God’s will.</a:t>
            </a:r>
          </a:p>
          <a:p>
            <a:r>
              <a:rPr lang="en-US" sz="3200" dirty="0">
                <a:solidFill>
                  <a:schemeClr val="bg1"/>
                </a:solidFill>
              </a:rPr>
              <a:t>If the mind has been changed about sin, if the heart has turned to God in surrender to His will, then there will be a demonstrable change of ways and deeds.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Works befitting repentance – </a:t>
            </a:r>
            <a:r>
              <a:rPr lang="en-US" sz="3200" i="1" dirty="0">
                <a:solidFill>
                  <a:schemeClr val="bg1"/>
                </a:solidFill>
              </a:rPr>
              <a:t>Acts 26:20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Thessalonian example – </a:t>
            </a:r>
            <a:r>
              <a:rPr lang="en-US" sz="3200" i="1" dirty="0">
                <a:solidFill>
                  <a:schemeClr val="bg1"/>
                </a:solidFill>
              </a:rPr>
              <a:t>1 Thessalonians 1:6-10</a:t>
            </a:r>
          </a:p>
        </p:txBody>
      </p:sp>
    </p:spTree>
    <p:extLst>
      <p:ext uri="{BB962C8B-B14F-4D97-AF65-F5344CB8AC3E}">
        <p14:creationId xmlns:p14="http://schemas.microsoft.com/office/powerpoint/2010/main" val="2774667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2F909C-8A66-47E6-32A7-8DCDC2747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59E0B-0FF3-D1BB-5917-AB95459E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05" y="2141950"/>
            <a:ext cx="11448789" cy="43715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dirty="0">
                <a:solidFill>
                  <a:schemeClr val="bg1"/>
                </a:solidFill>
              </a:rPr>
              <a:t>Compensation – I have taken appropriate action to convince God, and any other who was sinned against of everything prior to this point.</a:t>
            </a:r>
          </a:p>
          <a:p>
            <a:r>
              <a:rPr lang="en-US" sz="3500" dirty="0">
                <a:solidFill>
                  <a:schemeClr val="bg1"/>
                </a:solidFill>
              </a:rPr>
              <a:t>Bearing fruits worthy of repentance? – </a:t>
            </a:r>
            <a:r>
              <a:rPr lang="en-US" sz="3500" i="1" dirty="0">
                <a:solidFill>
                  <a:schemeClr val="bg1"/>
                </a:solidFill>
              </a:rPr>
              <a:t>Luke 3:7-14</a:t>
            </a:r>
          </a:p>
          <a:p>
            <a:r>
              <a:rPr lang="en-US" sz="3500" dirty="0">
                <a:solidFill>
                  <a:schemeClr val="bg1"/>
                </a:solidFill>
              </a:rPr>
              <a:t>Example of Zacchaeus – </a:t>
            </a:r>
            <a:r>
              <a:rPr lang="en-US" sz="3500" i="1" dirty="0">
                <a:solidFill>
                  <a:schemeClr val="bg1"/>
                </a:solidFill>
              </a:rPr>
              <a:t>Luke 19:1-10</a:t>
            </a:r>
          </a:p>
          <a:p>
            <a:r>
              <a:rPr lang="en-US" sz="3500" dirty="0">
                <a:solidFill>
                  <a:schemeClr val="bg1"/>
                </a:solidFill>
              </a:rPr>
              <a:t>What true repentance does – </a:t>
            </a:r>
            <a:r>
              <a:rPr lang="en-US" sz="3500" i="1" dirty="0">
                <a:solidFill>
                  <a:schemeClr val="bg1"/>
                </a:solidFill>
              </a:rPr>
              <a:t>2 Corinthians 7:11</a:t>
            </a:r>
          </a:p>
          <a:p>
            <a:pPr lvl="1"/>
            <a:r>
              <a:rPr lang="en-US" sz="3500" dirty="0">
                <a:solidFill>
                  <a:schemeClr val="bg1"/>
                </a:solidFill>
              </a:rPr>
              <a:t>NOTE: </a:t>
            </a:r>
            <a:r>
              <a:rPr lang="en-US" sz="3500" i="1" dirty="0">
                <a:solidFill>
                  <a:schemeClr val="bg1"/>
                </a:solidFill>
              </a:rPr>
              <a:t>“clearing” </a:t>
            </a:r>
            <a:r>
              <a:rPr lang="en-US" sz="3500" dirty="0">
                <a:solidFill>
                  <a:schemeClr val="bg1"/>
                </a:solidFill>
              </a:rPr>
              <a:t>– </a:t>
            </a:r>
            <a:r>
              <a:rPr lang="en-US" sz="3500" i="1" dirty="0">
                <a:solidFill>
                  <a:schemeClr val="bg1"/>
                </a:solidFill>
              </a:rPr>
              <a:t>apologia</a:t>
            </a:r>
            <a:r>
              <a:rPr lang="en-US" sz="3500" dirty="0">
                <a:solidFill>
                  <a:schemeClr val="bg1"/>
                </a:solidFill>
              </a:rPr>
              <a:t> – defense, i.e. they built a case for themselves to show their repentance/change – </a:t>
            </a:r>
            <a:r>
              <a:rPr lang="en-US" sz="3500" b="1" i="1" dirty="0">
                <a:solidFill>
                  <a:schemeClr val="bg1"/>
                </a:solidFill>
              </a:rPr>
              <a:t>“In all things you proved yourselves to be clear in this matter.”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5448A8-3AF4-56AA-55D2-58B015B94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7981" y="7611647"/>
            <a:ext cx="3711415" cy="208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7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2F909C-8A66-47E6-32A7-8DCDC2747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59E0B-0FF3-D1BB-5917-AB95459E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05" y="2141950"/>
            <a:ext cx="11448789" cy="4371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Celebration – I can rejoice that I have been restored. </a:t>
            </a:r>
            <a:endParaRPr lang="en-US" sz="3600" i="1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Joy comes with forgiveness, and a restored relationship with God – </a:t>
            </a:r>
            <a:r>
              <a:rPr lang="en-US" sz="3200" i="1" dirty="0">
                <a:solidFill>
                  <a:schemeClr val="bg1"/>
                </a:solidFill>
              </a:rPr>
              <a:t>Psalm 51:12; 32:1-5, 10-11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The sinner has no reason or right to expect joy prior to all conditions of repentance being met for forgiveness. To expect joy prior to this manifests a lack of true repentance.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5448A8-3AF4-56AA-55D2-58B015B94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7981" y="7611647"/>
            <a:ext cx="3711415" cy="208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5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3FBA21-3321-C561-C18F-18EE9A71B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7CB045-00BF-D4FB-7961-9EBBB37F527B}"/>
              </a:ext>
            </a:extLst>
          </p:cNvPr>
          <p:cNvSpPr txBox="1">
            <a:spLocks/>
          </p:cNvSpPr>
          <p:nvPr/>
        </p:nvSpPr>
        <p:spPr>
          <a:xfrm>
            <a:off x="790294" y="539544"/>
            <a:ext cx="5157787" cy="62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</a:rPr>
              <a:t>A Changed Mind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63F90-AFE3-B6C4-AE4F-134B1DE76EE8}"/>
              </a:ext>
            </a:extLst>
          </p:cNvPr>
          <p:cNvSpPr txBox="1">
            <a:spLocks/>
          </p:cNvSpPr>
          <p:nvPr/>
        </p:nvSpPr>
        <p:spPr>
          <a:xfrm>
            <a:off x="1770604" y="1120018"/>
            <a:ext cx="3197165" cy="6221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Comprehension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Contrition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C6BB2F4-B691-121E-BDC9-CBE6B882F897}"/>
              </a:ext>
            </a:extLst>
          </p:cNvPr>
          <p:cNvSpPr txBox="1">
            <a:spLocks/>
          </p:cNvSpPr>
          <p:nvPr/>
        </p:nvSpPr>
        <p:spPr>
          <a:xfrm>
            <a:off x="1171603" y="2230796"/>
            <a:ext cx="4395165" cy="62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</a:rPr>
              <a:t>A Converted Heart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C09409C-6F5F-8D43-7264-1475115856DD}"/>
              </a:ext>
            </a:extLst>
          </p:cNvPr>
          <p:cNvSpPr txBox="1">
            <a:spLocks/>
          </p:cNvSpPr>
          <p:nvPr/>
        </p:nvSpPr>
        <p:spPr>
          <a:xfrm>
            <a:off x="1685353" y="2833034"/>
            <a:ext cx="3197165" cy="6221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Conversion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Correction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D1CC806-241F-70A2-6C28-E441E88B154B}"/>
              </a:ext>
            </a:extLst>
          </p:cNvPr>
          <p:cNvSpPr txBox="1">
            <a:spLocks/>
          </p:cNvSpPr>
          <p:nvPr/>
        </p:nvSpPr>
        <p:spPr>
          <a:xfrm>
            <a:off x="705043" y="4057469"/>
            <a:ext cx="5157787" cy="1093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</a:rPr>
              <a:t>A Corresponding Fruitfulness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6BDFCA72-C521-33A3-6B71-55DBE5707CA2}"/>
              </a:ext>
            </a:extLst>
          </p:cNvPr>
          <p:cNvSpPr txBox="1">
            <a:spLocks/>
          </p:cNvSpPr>
          <p:nvPr/>
        </p:nvSpPr>
        <p:spPr>
          <a:xfrm>
            <a:off x="1685352" y="5217799"/>
            <a:ext cx="3197165" cy="6221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Compensation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Celebration</a:t>
            </a:r>
          </a:p>
        </p:txBody>
      </p:sp>
    </p:spTree>
    <p:extLst>
      <p:ext uri="{BB962C8B-B14F-4D97-AF65-F5344CB8AC3E}">
        <p14:creationId xmlns:p14="http://schemas.microsoft.com/office/powerpoint/2010/main" val="48323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460</Words>
  <Application>Microsoft Macintosh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4</cp:revision>
  <dcterms:created xsi:type="dcterms:W3CDTF">2024-04-20T16:15:37Z</dcterms:created>
  <dcterms:modified xsi:type="dcterms:W3CDTF">2024-04-20T16:55:09Z</dcterms:modified>
</cp:coreProperties>
</file>