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2" r:id="rId2"/>
    <p:sldId id="256" r:id="rId3"/>
    <p:sldId id="257" r:id="rId4"/>
    <p:sldId id="261" r:id="rId5"/>
    <p:sldId id="259" r:id="rId6"/>
    <p:sldId id="263" r:id="rId7"/>
    <p:sldId id="264" r:id="rId8"/>
    <p:sldId id="265" r:id="rId9"/>
    <p:sldId id="266" r:id="rId10"/>
    <p:sldId id="267" r:id="rId11"/>
    <p:sldId id="260"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A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94761"/>
  </p:normalViewPr>
  <p:slideViewPr>
    <p:cSldViewPr snapToGrid="0">
      <p:cViewPr varScale="1">
        <p:scale>
          <a:sx n="102" d="100"/>
          <a:sy n="102" d="100"/>
        </p:scale>
        <p:origin x="10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EC9FF-CC4F-3D49-AF58-D7532701FC22}" type="datetimeFigureOut">
              <a:rPr lang="en-US" smtClean="0"/>
              <a:t>4/6/24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B4370-8305-BD41-B6E9-D99D96DA40C3}" type="slidenum">
              <a:rPr lang="en-US" smtClean="0"/>
              <a:t>‹#›</a:t>
            </a:fld>
            <a:endParaRPr lang="en-US"/>
          </a:p>
        </p:txBody>
      </p:sp>
    </p:spTree>
    <p:extLst>
      <p:ext uri="{BB962C8B-B14F-4D97-AF65-F5344CB8AC3E}">
        <p14:creationId xmlns:p14="http://schemas.microsoft.com/office/powerpoint/2010/main" val="161855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370-8305-BD41-B6E9-D99D96DA40C3}" type="slidenum">
              <a:rPr lang="en-US" smtClean="0"/>
              <a:t>11</a:t>
            </a:fld>
            <a:endParaRPr lang="en-US"/>
          </a:p>
        </p:txBody>
      </p:sp>
    </p:spTree>
    <p:extLst>
      <p:ext uri="{BB962C8B-B14F-4D97-AF65-F5344CB8AC3E}">
        <p14:creationId xmlns:p14="http://schemas.microsoft.com/office/powerpoint/2010/main" val="3678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370-8305-BD41-B6E9-D99D96DA40C3}" type="slidenum">
              <a:rPr lang="en-US" smtClean="0"/>
              <a:t>12</a:t>
            </a:fld>
            <a:endParaRPr lang="en-US"/>
          </a:p>
        </p:txBody>
      </p:sp>
    </p:spTree>
    <p:extLst>
      <p:ext uri="{BB962C8B-B14F-4D97-AF65-F5344CB8AC3E}">
        <p14:creationId xmlns:p14="http://schemas.microsoft.com/office/powerpoint/2010/main" val="176408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370-8305-BD41-B6E9-D99D96DA40C3}" type="slidenum">
              <a:rPr lang="en-US" smtClean="0"/>
              <a:t>13</a:t>
            </a:fld>
            <a:endParaRPr lang="en-US"/>
          </a:p>
        </p:txBody>
      </p:sp>
    </p:spTree>
    <p:extLst>
      <p:ext uri="{BB962C8B-B14F-4D97-AF65-F5344CB8AC3E}">
        <p14:creationId xmlns:p14="http://schemas.microsoft.com/office/powerpoint/2010/main" val="245575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370-8305-BD41-B6E9-D99D96DA40C3}" type="slidenum">
              <a:rPr lang="en-US" smtClean="0"/>
              <a:t>14</a:t>
            </a:fld>
            <a:endParaRPr lang="en-US"/>
          </a:p>
        </p:txBody>
      </p:sp>
    </p:spTree>
    <p:extLst>
      <p:ext uri="{BB962C8B-B14F-4D97-AF65-F5344CB8AC3E}">
        <p14:creationId xmlns:p14="http://schemas.microsoft.com/office/powerpoint/2010/main" val="387968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B4370-8305-BD41-B6E9-D99D96DA40C3}" type="slidenum">
              <a:rPr lang="en-US" smtClean="0"/>
              <a:t>15</a:t>
            </a:fld>
            <a:endParaRPr lang="en-US"/>
          </a:p>
        </p:txBody>
      </p:sp>
    </p:spTree>
    <p:extLst>
      <p:ext uri="{BB962C8B-B14F-4D97-AF65-F5344CB8AC3E}">
        <p14:creationId xmlns:p14="http://schemas.microsoft.com/office/powerpoint/2010/main" val="187549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6B8C-707E-B3B2-362F-018E837CE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66D4C8-C16D-C7B9-423D-19DCB06721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B37994-11C1-B9C6-AE06-38C85CB11632}"/>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5" name="Footer Placeholder 4">
            <a:extLst>
              <a:ext uri="{FF2B5EF4-FFF2-40B4-BE49-F238E27FC236}">
                <a16:creationId xmlns:a16="http://schemas.microsoft.com/office/drawing/2014/main" id="{0BC85A5B-20EB-CCFE-007C-0601AE681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C7F1F-2598-06CA-9A98-152AC009E690}"/>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335407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653E-3EFF-C421-15BB-4551C44FE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D3D89B-2912-1A53-A875-93337FB77B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8DBA7-30A1-8F54-2CA2-F31FFCDCFCD5}"/>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5" name="Footer Placeholder 4">
            <a:extLst>
              <a:ext uri="{FF2B5EF4-FFF2-40B4-BE49-F238E27FC236}">
                <a16:creationId xmlns:a16="http://schemas.microsoft.com/office/drawing/2014/main" id="{F97065E5-04E1-CFB7-3534-CDA64488D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55FA8-1092-2E26-4923-0F43E922BE9E}"/>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422956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1C3172-2221-D32C-8E7B-202124ADB1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F5904-F93C-4515-31CD-6AA04CDD1D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70BE1-7FCF-939F-5990-B3E5BAB8C83D}"/>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5" name="Footer Placeholder 4">
            <a:extLst>
              <a:ext uri="{FF2B5EF4-FFF2-40B4-BE49-F238E27FC236}">
                <a16:creationId xmlns:a16="http://schemas.microsoft.com/office/drawing/2014/main" id="{0F6B6674-E644-884E-2490-8C1CE99D2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5C9D9-B1BA-0034-F9F9-9652F6488FDB}"/>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167831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F974-6ABE-D2B5-117D-41A56C8D2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8B4F4-9A0A-A07D-8508-311E93659E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AAC21-D00B-9D89-A948-E9BD59A41634}"/>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5" name="Footer Placeholder 4">
            <a:extLst>
              <a:ext uri="{FF2B5EF4-FFF2-40B4-BE49-F238E27FC236}">
                <a16:creationId xmlns:a16="http://schemas.microsoft.com/office/drawing/2014/main" id="{1EDE30E4-422F-0C5D-0817-E31CEB253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2873-0DEC-665F-295E-BAC9CCE8218F}"/>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160334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8DA9-0667-40B2-C87C-EBD0B69A06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B59A42-9539-E619-FE2E-9BA0F5A190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450E22-4BD7-F754-7C77-A735593F7F0D}"/>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5" name="Footer Placeholder 4">
            <a:extLst>
              <a:ext uri="{FF2B5EF4-FFF2-40B4-BE49-F238E27FC236}">
                <a16:creationId xmlns:a16="http://schemas.microsoft.com/office/drawing/2014/main" id="{50D510DE-9784-34D1-B22B-0106E556D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7A164-5799-34DA-A989-0A0A72720DF8}"/>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416772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017B-E627-F031-FE64-FFECC7E4C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0FF93-8F76-974A-3BB3-7563A7B75C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C6622-1CE0-0251-E53C-DA0F5B4325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4BA4F-BF8B-272A-1AD1-C5803AA262E8}"/>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6" name="Footer Placeholder 5">
            <a:extLst>
              <a:ext uri="{FF2B5EF4-FFF2-40B4-BE49-F238E27FC236}">
                <a16:creationId xmlns:a16="http://schemas.microsoft.com/office/drawing/2014/main" id="{253CEE9A-1E69-8B88-05CE-398E4D648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161B7-C319-8948-7F04-463BD57AD230}"/>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249964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4628-E4E9-31A4-FB5E-93EA0F8FF2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F58FE2-CE76-43F1-B7F6-15E9551B2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62A9C-6875-01E6-AC95-495CFD2CB7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4F94E-2ACD-DFA8-AFD7-10CB3DE68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9BAF24-37BD-30C7-37A9-3D8AB05F6F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AB4E62-A5BF-7A31-5113-A8937AAF4FE2}"/>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8" name="Footer Placeholder 7">
            <a:extLst>
              <a:ext uri="{FF2B5EF4-FFF2-40B4-BE49-F238E27FC236}">
                <a16:creationId xmlns:a16="http://schemas.microsoft.com/office/drawing/2014/main" id="{819E5B0B-156D-23FF-BBB1-C7107AF7A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42078D-E9B4-D884-74CD-714994B9A4AE}"/>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58856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F4D2-7AB6-5CC2-E17D-BFD30A4D5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35652-2F76-A0DF-131C-2AF791A1EBB3}"/>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4" name="Footer Placeholder 3">
            <a:extLst>
              <a:ext uri="{FF2B5EF4-FFF2-40B4-BE49-F238E27FC236}">
                <a16:creationId xmlns:a16="http://schemas.microsoft.com/office/drawing/2014/main" id="{C3A967BF-432B-B8FF-AFF3-8DE7A9927B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49A277-46B6-96F9-62C7-54FA782106C7}"/>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81383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03DE20-37E9-3DA8-9A3A-2642FF7A175C}"/>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3" name="Footer Placeholder 2">
            <a:extLst>
              <a:ext uri="{FF2B5EF4-FFF2-40B4-BE49-F238E27FC236}">
                <a16:creationId xmlns:a16="http://schemas.microsoft.com/office/drawing/2014/main" id="{D2F9756E-C03B-90BB-B3DC-D89E1F6C1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DA3F37-0F88-6E20-F15D-534FE5689289}"/>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28406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9742-8439-37B6-1A03-079E48E5D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8B0A2-5B1C-2BE0-B553-FED1CEA71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9C08FD-EC2C-BC54-672A-22DBEE7CE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CCBD7-3FAE-D5E0-906A-83DBE9DA9E9F}"/>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6" name="Footer Placeholder 5">
            <a:extLst>
              <a:ext uri="{FF2B5EF4-FFF2-40B4-BE49-F238E27FC236}">
                <a16:creationId xmlns:a16="http://schemas.microsoft.com/office/drawing/2014/main" id="{839FF6CE-1909-FA11-0E26-01CA1A277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85FCC-6653-A32B-36B2-802742B399CF}"/>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52989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0EC9-478A-91C8-B0C9-7CBE30B4D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CE84C-46A7-A30F-189D-D8576A5C4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CE476-50FE-843D-4A27-BA84ABDB8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15866-BC96-1715-A4C4-4F37E7302744}"/>
              </a:ext>
            </a:extLst>
          </p:cNvPr>
          <p:cNvSpPr>
            <a:spLocks noGrp="1"/>
          </p:cNvSpPr>
          <p:nvPr>
            <p:ph type="dt" sz="half" idx="10"/>
          </p:nvPr>
        </p:nvSpPr>
        <p:spPr/>
        <p:txBody>
          <a:bodyPr/>
          <a:lstStyle/>
          <a:p>
            <a:fld id="{2393F6AE-5F7D-9F49-A2C0-66F478C790FC}" type="datetimeFigureOut">
              <a:rPr lang="en-US" smtClean="0"/>
              <a:t>4/6/24</a:t>
            </a:fld>
            <a:endParaRPr lang="en-US"/>
          </a:p>
        </p:txBody>
      </p:sp>
      <p:sp>
        <p:nvSpPr>
          <p:cNvPr id="6" name="Footer Placeholder 5">
            <a:extLst>
              <a:ext uri="{FF2B5EF4-FFF2-40B4-BE49-F238E27FC236}">
                <a16:creationId xmlns:a16="http://schemas.microsoft.com/office/drawing/2014/main" id="{4C8575E0-4724-8D92-949D-7BE2EFC48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248A1-083F-2B3A-C7FF-E812DAE810E5}"/>
              </a:ext>
            </a:extLst>
          </p:cNvPr>
          <p:cNvSpPr>
            <a:spLocks noGrp="1"/>
          </p:cNvSpPr>
          <p:nvPr>
            <p:ph type="sldNum" sz="quarter" idx="12"/>
          </p:nvPr>
        </p:nvSpPr>
        <p:spPr/>
        <p:txBody>
          <a:bodyPr/>
          <a:lstStyle/>
          <a:p>
            <a:fld id="{5A860293-32D2-A14C-9F07-C162AD2697D8}" type="slidenum">
              <a:rPr lang="en-US" smtClean="0"/>
              <a:t>‹#›</a:t>
            </a:fld>
            <a:endParaRPr lang="en-US"/>
          </a:p>
        </p:txBody>
      </p:sp>
    </p:spTree>
    <p:extLst>
      <p:ext uri="{BB962C8B-B14F-4D97-AF65-F5344CB8AC3E}">
        <p14:creationId xmlns:p14="http://schemas.microsoft.com/office/powerpoint/2010/main" val="387507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74B0BB-31C1-846D-9EE0-F9D67FA27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9B3B7-EDB4-2CC2-D200-85C1AE176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40BF3-0AAC-23A7-2257-E83191905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93F6AE-5F7D-9F49-A2C0-66F478C790FC}" type="datetimeFigureOut">
              <a:rPr lang="en-US" smtClean="0"/>
              <a:t>4/6/24</a:t>
            </a:fld>
            <a:endParaRPr lang="en-US"/>
          </a:p>
        </p:txBody>
      </p:sp>
      <p:sp>
        <p:nvSpPr>
          <p:cNvPr id="5" name="Footer Placeholder 4">
            <a:extLst>
              <a:ext uri="{FF2B5EF4-FFF2-40B4-BE49-F238E27FC236}">
                <a16:creationId xmlns:a16="http://schemas.microsoft.com/office/drawing/2014/main" id="{604871E1-3877-C52A-FB2C-58473356F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86DC4D-E3C4-ABDA-A3B5-FC932973D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860293-32D2-A14C-9F07-C162AD2697D8}" type="slidenum">
              <a:rPr lang="en-US" smtClean="0"/>
              <a:t>‹#›</a:t>
            </a:fld>
            <a:endParaRPr lang="en-US"/>
          </a:p>
        </p:txBody>
      </p:sp>
    </p:spTree>
    <p:extLst>
      <p:ext uri="{BB962C8B-B14F-4D97-AF65-F5344CB8AC3E}">
        <p14:creationId xmlns:p14="http://schemas.microsoft.com/office/powerpoint/2010/main" val="2660595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65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F27B6-C9E7-42BF-236C-11F33BD653C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1749468" y="2392470"/>
            <a:ext cx="8693064" cy="3757809"/>
          </a:xfrm>
        </p:spPr>
        <p:txBody>
          <a:bodyPr>
            <a:normAutofit/>
          </a:bodyPr>
          <a:lstStyle/>
          <a:p>
            <a:pPr marL="0" indent="0" algn="ctr">
              <a:buNone/>
            </a:pPr>
            <a:r>
              <a:rPr lang="en-US" sz="3600" b="1" dirty="0"/>
              <a:t>When Light is Not Light </a:t>
            </a:r>
            <a:r>
              <a:rPr lang="en-US" sz="3200" dirty="0"/>
              <a:t>(</a:t>
            </a:r>
            <a:r>
              <a:rPr lang="en-US" sz="3200" dirty="0">
                <a:solidFill>
                  <a:srgbClr val="C4AD53"/>
                </a:solidFill>
              </a:rPr>
              <a:t>v. 13</a:t>
            </a:r>
            <a:r>
              <a:rPr lang="en-US" sz="3200" dirty="0"/>
              <a:t>)</a:t>
            </a:r>
          </a:p>
          <a:p>
            <a:pPr algn="ctr"/>
            <a:r>
              <a:rPr lang="en-US" sz="3200" dirty="0"/>
              <a:t>He preaches truth! – Is it whole? (</a:t>
            </a:r>
            <a:r>
              <a:rPr lang="en-US" sz="3200" dirty="0">
                <a:solidFill>
                  <a:srgbClr val="C4AD53"/>
                </a:solidFill>
              </a:rPr>
              <a:t>cf. Acts 20:27</a:t>
            </a:r>
            <a:r>
              <a:rPr lang="en-US" sz="3200" dirty="0"/>
              <a:t>)</a:t>
            </a:r>
          </a:p>
          <a:p>
            <a:pPr algn="ctr"/>
            <a:r>
              <a:rPr lang="en-US" sz="3200" dirty="0"/>
              <a:t>He preaches </a:t>
            </a:r>
            <a:r>
              <a:rPr lang="en-US" sz="3200" i="1" dirty="0"/>
              <a:t>“Christ and Him crucified!” </a:t>
            </a:r>
            <a:r>
              <a:rPr lang="en-US" sz="3200" dirty="0"/>
              <a:t>– Does he convict of the sin that put Christ there? (</a:t>
            </a:r>
            <a:r>
              <a:rPr lang="en-US" sz="3200" dirty="0">
                <a:solidFill>
                  <a:srgbClr val="C4AD53"/>
                </a:solidFill>
              </a:rPr>
              <a:t>cf. Romans 6:11</a:t>
            </a:r>
            <a:r>
              <a:rPr lang="en-US" sz="3200" dirty="0"/>
              <a:t>)</a:t>
            </a:r>
          </a:p>
        </p:txBody>
      </p:sp>
    </p:spTree>
    <p:extLst>
      <p:ext uri="{BB962C8B-B14F-4D97-AF65-F5344CB8AC3E}">
        <p14:creationId xmlns:p14="http://schemas.microsoft.com/office/powerpoint/2010/main" val="2721514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5187-1D3C-EFEA-349F-3A162DBE268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348342" y="1611086"/>
            <a:ext cx="9329057" cy="4931228"/>
          </a:xfrm>
        </p:spPr>
        <p:txBody>
          <a:bodyPr/>
          <a:lstStyle/>
          <a:p>
            <a:pPr marL="0" indent="0">
              <a:buNone/>
            </a:pPr>
            <a:r>
              <a:rPr lang="en-US" sz="3600" b="1" dirty="0"/>
              <a:t>The Exposure is an Invitation </a:t>
            </a:r>
            <a:r>
              <a:rPr lang="en-US" sz="3200" dirty="0"/>
              <a:t>(</a:t>
            </a:r>
            <a:r>
              <a:rPr lang="en-US" sz="3200" dirty="0">
                <a:solidFill>
                  <a:srgbClr val="C4AD53"/>
                </a:solidFill>
              </a:rPr>
              <a:t>v. 14</a:t>
            </a:r>
            <a:r>
              <a:rPr lang="en-US" sz="3200" dirty="0"/>
              <a:t>)</a:t>
            </a:r>
          </a:p>
          <a:p>
            <a:pPr>
              <a:buClr>
                <a:schemeClr val="tx1"/>
              </a:buClr>
            </a:pPr>
            <a:r>
              <a:rPr lang="en-US" sz="3200" dirty="0">
                <a:solidFill>
                  <a:srgbClr val="C4AD53"/>
                </a:solidFill>
              </a:rPr>
              <a:t>Isaiah 9:1-2; Matthew 4:12-16 </a:t>
            </a:r>
            <a:r>
              <a:rPr lang="en-US" sz="3200" dirty="0"/>
              <a:t>– light exposes darkness and invites to blessings of light.</a:t>
            </a:r>
          </a:p>
          <a:p>
            <a:pPr marL="0" indent="0">
              <a:buNone/>
            </a:pPr>
            <a:r>
              <a:rPr lang="en-US" sz="3600" b="1" dirty="0"/>
              <a:t>The Darkness Must Be Abandoned for the Light </a:t>
            </a:r>
            <a:r>
              <a:rPr lang="en-US" sz="3200" dirty="0"/>
              <a:t>(</a:t>
            </a:r>
            <a:r>
              <a:rPr lang="en-US" sz="3200" dirty="0">
                <a:solidFill>
                  <a:srgbClr val="C4AD53"/>
                </a:solidFill>
              </a:rPr>
              <a:t>v. 14a</a:t>
            </a:r>
            <a:r>
              <a:rPr lang="en-US" sz="3200" dirty="0"/>
              <a:t>)</a:t>
            </a:r>
          </a:p>
          <a:p>
            <a:r>
              <a:rPr lang="en-US" sz="3200" dirty="0"/>
              <a:t>Awake/arise (</a:t>
            </a:r>
            <a:r>
              <a:rPr lang="en-US" sz="3200" dirty="0">
                <a:solidFill>
                  <a:srgbClr val="C4AD53"/>
                </a:solidFill>
              </a:rPr>
              <a:t>cf. John 5:24-25</a:t>
            </a:r>
            <a:r>
              <a:rPr lang="en-US" sz="3200" dirty="0"/>
              <a:t>) from sleep/death (</a:t>
            </a:r>
            <a:r>
              <a:rPr lang="en-US" sz="3200" dirty="0">
                <a:solidFill>
                  <a:srgbClr val="C4AD53"/>
                </a:solidFill>
              </a:rPr>
              <a:t>cf. Ephesians 2:1</a:t>
            </a:r>
            <a:r>
              <a:rPr lang="en-US" sz="3200" dirty="0"/>
              <a:t>).</a:t>
            </a:r>
          </a:p>
          <a:p>
            <a:r>
              <a:rPr lang="en-US" sz="3200" dirty="0"/>
              <a:t>Imperatives – YOU DO IT!</a:t>
            </a:r>
          </a:p>
        </p:txBody>
      </p:sp>
    </p:spTree>
    <p:extLst>
      <p:ext uri="{BB962C8B-B14F-4D97-AF65-F5344CB8AC3E}">
        <p14:creationId xmlns:p14="http://schemas.microsoft.com/office/powerpoint/2010/main" val="27103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5187-1D3C-EFEA-349F-3A162DBE268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348342" y="1611086"/>
            <a:ext cx="9329057" cy="4931228"/>
          </a:xfrm>
        </p:spPr>
        <p:txBody>
          <a:bodyPr>
            <a:normAutofit/>
          </a:bodyPr>
          <a:lstStyle/>
          <a:p>
            <a:pPr marL="0" indent="0">
              <a:buNone/>
            </a:pPr>
            <a:r>
              <a:rPr lang="en-US" sz="3600" b="1" dirty="0"/>
              <a:t>A brother’s sermon on God’s grace – </a:t>
            </a:r>
            <a:r>
              <a:rPr lang="en-US" sz="3600" dirty="0">
                <a:effectLst/>
                <a:ea typeface="Aptos" panose="020B0004020202020204" pitchFamily="34" charset="0"/>
                <a:cs typeface="Times New Roman" panose="02020603050405020304" pitchFamily="18" charset="0"/>
              </a:rPr>
              <a:t>“God does not first demand that Paul achieve a level of spiritual purity or righteousness in order to receive grace. </a:t>
            </a:r>
            <a:r>
              <a:rPr lang="en-US" sz="3600" b="1" u="sng" dirty="0">
                <a:effectLst/>
                <a:ea typeface="Aptos" panose="020B0004020202020204" pitchFamily="34" charset="0"/>
                <a:cs typeface="Times New Roman" panose="02020603050405020304" pitchFamily="18" charset="0"/>
              </a:rPr>
              <a:t>God lays no prerequisites on him</a:t>
            </a:r>
            <a:r>
              <a:rPr lang="en-US" sz="3600" dirty="0">
                <a:effectLst/>
                <a:ea typeface="Aptos" panose="020B0004020202020204" pitchFamily="34" charset="0"/>
                <a:cs typeface="Times New Roman" panose="02020603050405020304" pitchFamily="18" charset="0"/>
              </a:rPr>
              <a:t>…and what I want to tell you is that the same thing is true for us.”</a:t>
            </a:r>
            <a:r>
              <a:rPr lang="en-US" sz="3600" dirty="0">
                <a:effectLst/>
              </a:rPr>
              <a:t> </a:t>
            </a:r>
          </a:p>
          <a:p>
            <a:r>
              <a:rPr lang="en-US" sz="3200" dirty="0"/>
              <a:t>A prerequisite is a condition – </a:t>
            </a:r>
            <a:r>
              <a:rPr lang="en-US" sz="3200" dirty="0">
                <a:solidFill>
                  <a:srgbClr val="C4AD53"/>
                </a:solidFill>
              </a:rPr>
              <a:t>Titus 2:11; 2 Thessalonians 2:10; John 1:12-13 </a:t>
            </a:r>
            <a:r>
              <a:rPr lang="en-US" sz="3200" dirty="0"/>
              <a:t>– IT IS CONDITIONAL!</a:t>
            </a:r>
          </a:p>
        </p:txBody>
      </p:sp>
    </p:spTree>
    <p:extLst>
      <p:ext uri="{BB962C8B-B14F-4D97-AF65-F5344CB8AC3E}">
        <p14:creationId xmlns:p14="http://schemas.microsoft.com/office/powerpoint/2010/main" val="29383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5187-1D3C-EFEA-349F-3A162DBE268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348342" y="1611086"/>
            <a:ext cx="9329057" cy="4931228"/>
          </a:xfrm>
        </p:spPr>
        <p:txBody>
          <a:bodyPr>
            <a:normAutofit lnSpcReduction="10000"/>
          </a:bodyPr>
          <a:lstStyle/>
          <a:p>
            <a:pPr marL="0" indent="0">
              <a:buNone/>
            </a:pPr>
            <a:r>
              <a:rPr lang="en-US" sz="3600" b="1" dirty="0"/>
              <a:t>Another brother’s sermon on God’s grace – </a:t>
            </a:r>
            <a:r>
              <a:rPr lang="en-US" sz="3200" dirty="0">
                <a:effectLst/>
                <a:ea typeface="Aptos" panose="020B0004020202020204" pitchFamily="34" charset="0"/>
                <a:cs typeface="Times New Roman" panose="02020603050405020304" pitchFamily="18" charset="0"/>
              </a:rPr>
              <a:t>“‘You need to </a:t>
            </a:r>
            <a:r>
              <a:rPr lang="en-US" sz="3200" b="1" u="sng" dirty="0">
                <a:effectLst/>
                <a:ea typeface="Aptos" panose="020B0004020202020204" pitchFamily="34" charset="0"/>
                <a:cs typeface="Times New Roman" panose="02020603050405020304" pitchFamily="18" charset="0"/>
              </a:rPr>
              <a:t>believe better</a:t>
            </a:r>
            <a:r>
              <a:rPr lang="en-US" sz="3200" dirty="0">
                <a:effectLst/>
                <a:ea typeface="Aptos" panose="020B0004020202020204" pitchFamily="34" charset="0"/>
                <a:cs typeface="Times New Roman" panose="02020603050405020304" pitchFamily="18" charset="0"/>
              </a:rPr>
              <a:t>. You need to </a:t>
            </a:r>
            <a:r>
              <a:rPr lang="en-US" sz="3200" b="1" u="sng" dirty="0">
                <a:effectLst/>
                <a:ea typeface="Aptos" panose="020B0004020202020204" pitchFamily="34" charset="0"/>
                <a:cs typeface="Times New Roman" panose="02020603050405020304" pitchFamily="18" charset="0"/>
              </a:rPr>
              <a:t>believe more</a:t>
            </a:r>
            <a:r>
              <a:rPr lang="en-US" sz="3200" dirty="0">
                <a:effectLst/>
                <a:ea typeface="Aptos" panose="020B0004020202020204" pitchFamily="34" charset="0"/>
                <a:cs typeface="Times New Roman" panose="02020603050405020304" pitchFamily="18" charset="0"/>
              </a:rPr>
              <a:t>. You need to </a:t>
            </a:r>
            <a:r>
              <a:rPr lang="en-US" sz="3200" b="1" u="sng" dirty="0">
                <a:effectLst/>
                <a:ea typeface="Aptos" panose="020B0004020202020204" pitchFamily="34" charset="0"/>
                <a:cs typeface="Times New Roman" panose="02020603050405020304" pitchFamily="18" charset="0"/>
              </a:rPr>
              <a:t>trust in God</a:t>
            </a:r>
            <a:r>
              <a:rPr lang="en-US" sz="3200" dirty="0">
                <a:effectLst/>
                <a:ea typeface="Aptos" panose="020B0004020202020204" pitchFamily="34" charset="0"/>
                <a:cs typeface="Times New Roman" panose="02020603050405020304" pitchFamily="18" charset="0"/>
              </a:rPr>
              <a:t>. You need to </a:t>
            </a:r>
            <a:r>
              <a:rPr lang="en-US" sz="3200" b="1" u="sng" dirty="0">
                <a:effectLst/>
                <a:ea typeface="Aptos" panose="020B0004020202020204" pitchFamily="34" charset="0"/>
                <a:cs typeface="Times New Roman" panose="02020603050405020304" pitchFamily="18" charset="0"/>
              </a:rPr>
              <a:t>soften your heart</a:t>
            </a:r>
            <a:r>
              <a:rPr lang="en-US" sz="3200" dirty="0">
                <a:effectLst/>
                <a:ea typeface="Aptos" panose="020B0004020202020204" pitchFamily="34" charset="0"/>
                <a:cs typeface="Times New Roman" panose="02020603050405020304" pitchFamily="18" charset="0"/>
              </a:rPr>
              <a:t>.’ Like, we know how to do that. Like, what do I do? How do I do that? Do I just like marinate it? How does that work? </a:t>
            </a:r>
            <a:r>
              <a:rPr lang="en-US" sz="3200" b="1" u="sng" dirty="0">
                <a:effectLst/>
                <a:ea typeface="Aptos" panose="020B0004020202020204" pitchFamily="34" charset="0"/>
                <a:cs typeface="Times New Roman" panose="02020603050405020304" pitchFamily="18" charset="0"/>
              </a:rPr>
              <a:t>You soften your heart. You change your attitude. You go get yourself some faith</a:t>
            </a:r>
            <a:r>
              <a:rPr lang="en-US" sz="3200" dirty="0">
                <a:effectLst/>
                <a:ea typeface="Aptos" panose="020B0004020202020204" pitchFamily="34" charset="0"/>
                <a:cs typeface="Times New Roman" panose="02020603050405020304" pitchFamily="18" charset="0"/>
              </a:rPr>
              <a:t>, and we’ll say, ‘Read the Bible,’ but mainly it’s you do it. Then you take that new heart that you made and go do what’s right. And after you have done this and that, God will come in and He’ll start doing stuff.”</a:t>
            </a:r>
            <a:r>
              <a:rPr lang="en-US" sz="3200" dirty="0">
                <a:effectLst/>
              </a:rPr>
              <a:t> </a:t>
            </a:r>
            <a:endParaRPr lang="en-US" sz="3200" dirty="0"/>
          </a:p>
        </p:txBody>
      </p:sp>
    </p:spTree>
    <p:extLst>
      <p:ext uri="{BB962C8B-B14F-4D97-AF65-F5344CB8AC3E}">
        <p14:creationId xmlns:p14="http://schemas.microsoft.com/office/powerpoint/2010/main" val="3559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5187-1D3C-EFEA-349F-3A162DBE268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348342" y="1611086"/>
            <a:ext cx="9329057" cy="4931228"/>
          </a:xfrm>
        </p:spPr>
        <p:txBody>
          <a:bodyPr>
            <a:normAutofit/>
          </a:bodyPr>
          <a:lstStyle/>
          <a:p>
            <a:pPr marL="0" indent="0">
              <a:buNone/>
            </a:pPr>
            <a:r>
              <a:rPr lang="en-US" sz="3600" b="1" dirty="0"/>
              <a:t>Another brother’s sermon on God’s grace – </a:t>
            </a:r>
            <a:r>
              <a:rPr lang="en-US" sz="3200" dirty="0">
                <a:effectLst/>
                <a:ea typeface="Aptos" panose="020B0004020202020204" pitchFamily="34" charset="0"/>
                <a:cs typeface="Times New Roman" panose="02020603050405020304" pitchFamily="18" charset="0"/>
              </a:rPr>
              <a:t>“‘</a:t>
            </a:r>
            <a:r>
              <a:rPr lang="en-US" sz="3200" b="1" u="sng" dirty="0">
                <a:effectLst/>
                <a:ea typeface="Aptos" panose="020B0004020202020204" pitchFamily="34" charset="0"/>
                <a:cs typeface="Times New Roman" panose="02020603050405020304" pitchFamily="18" charset="0"/>
              </a:rPr>
              <a:t>You soften your heart. You change your attitude. You go get yourself some faith</a:t>
            </a:r>
            <a:r>
              <a:rPr lang="en-US" sz="3200" b="1" u="sng" dirty="0">
                <a:ea typeface="Aptos" panose="020B0004020202020204" pitchFamily="34" charset="0"/>
                <a:cs typeface="Times New Roman" panose="02020603050405020304" pitchFamily="18" charset="0"/>
              </a:rPr>
              <a:t>…</a:t>
            </a:r>
            <a:r>
              <a:rPr lang="en-US" sz="3200" dirty="0">
                <a:effectLst/>
                <a:ea typeface="Aptos" panose="020B0004020202020204" pitchFamily="34" charset="0"/>
                <a:cs typeface="Times New Roman" panose="02020603050405020304" pitchFamily="18" charset="0"/>
              </a:rPr>
              <a:t>Then you take that new heart that you made and go do what’s right. And after you have done this and that, God will come in and He’ll start doing stuff.”</a:t>
            </a:r>
            <a:r>
              <a:rPr lang="en-US" sz="3200" dirty="0">
                <a:effectLst/>
              </a:rPr>
              <a:t> </a:t>
            </a:r>
          </a:p>
          <a:p>
            <a:r>
              <a:rPr lang="en-US" sz="3200" dirty="0"/>
              <a:t>Change is required before salvation – </a:t>
            </a:r>
            <a:r>
              <a:rPr lang="en-US" sz="3200" dirty="0">
                <a:solidFill>
                  <a:srgbClr val="C4AD53"/>
                </a:solidFill>
              </a:rPr>
              <a:t>Acts 2:38; James 1:21</a:t>
            </a:r>
          </a:p>
          <a:p>
            <a:r>
              <a:rPr lang="en-US" sz="3200" dirty="0"/>
              <a:t>God tells us to repent and get ourselves a new heart! – </a:t>
            </a:r>
            <a:r>
              <a:rPr lang="en-US" sz="3200" dirty="0">
                <a:solidFill>
                  <a:srgbClr val="C4AD53"/>
                </a:solidFill>
              </a:rPr>
              <a:t>Ezekiel 18:31; 36:26</a:t>
            </a:r>
          </a:p>
        </p:txBody>
      </p:sp>
    </p:spTree>
    <p:extLst>
      <p:ext uri="{BB962C8B-B14F-4D97-AF65-F5344CB8AC3E}">
        <p14:creationId xmlns:p14="http://schemas.microsoft.com/office/powerpoint/2010/main" val="5745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F5187-1D3C-EFEA-349F-3A162DBE268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348342" y="1611086"/>
            <a:ext cx="9329057" cy="4931228"/>
          </a:xfrm>
        </p:spPr>
        <p:txBody>
          <a:bodyPr>
            <a:normAutofit lnSpcReduction="10000"/>
          </a:bodyPr>
          <a:lstStyle/>
          <a:p>
            <a:pPr marL="0" indent="0">
              <a:buNone/>
            </a:pPr>
            <a:r>
              <a:rPr lang="en-US" sz="3600" b="1" dirty="0"/>
              <a:t>Christ is Our Light </a:t>
            </a:r>
            <a:r>
              <a:rPr lang="en-US" sz="3200" dirty="0"/>
              <a:t>(</a:t>
            </a:r>
            <a:r>
              <a:rPr lang="en-US" sz="3200" dirty="0">
                <a:solidFill>
                  <a:srgbClr val="C4AD53"/>
                </a:solidFill>
              </a:rPr>
              <a:t>v. 14b</a:t>
            </a:r>
            <a:r>
              <a:rPr lang="en-US" sz="3200" dirty="0"/>
              <a:t>)</a:t>
            </a:r>
            <a:endParaRPr lang="en-US" sz="3600" dirty="0"/>
          </a:p>
          <a:p>
            <a:r>
              <a:rPr lang="en-US" sz="3200" i="1" dirty="0"/>
              <a:t>“And Christ will shine on you” </a:t>
            </a:r>
            <a:r>
              <a:rPr lang="en-US" sz="3200" dirty="0"/>
              <a:t>(NASB, ESV)</a:t>
            </a:r>
          </a:p>
          <a:p>
            <a:r>
              <a:rPr lang="en-US" sz="3200" dirty="0"/>
              <a:t>We enter fellowship with Christ, and He is our constant direction and protection – </a:t>
            </a:r>
            <a:r>
              <a:rPr lang="en-US" sz="3200" dirty="0">
                <a:solidFill>
                  <a:srgbClr val="C4AD53"/>
                </a:solidFill>
              </a:rPr>
              <a:t>Luke 1:76-79</a:t>
            </a:r>
          </a:p>
          <a:p>
            <a:pPr marL="0" indent="0" algn="ctr">
              <a:buNone/>
            </a:pPr>
            <a:endParaRPr lang="en-US" sz="3200" i="1" dirty="0"/>
          </a:p>
          <a:p>
            <a:pPr marL="0" indent="0" algn="ctr">
              <a:buNone/>
            </a:pPr>
            <a:r>
              <a:rPr lang="en-US" sz="3200" i="1" dirty="0"/>
              <a:t>“Therefore I will look to the LORD; I will wait for the God of my salvation; My God will hear me. Do not rejoice over me, my enemy; When I fall, I will arise; When I sit in darkness, The LORD will be a light to me.” </a:t>
            </a:r>
            <a:r>
              <a:rPr lang="en-US" sz="3200" dirty="0"/>
              <a:t>(</a:t>
            </a:r>
            <a:r>
              <a:rPr lang="en-US" sz="3200" dirty="0">
                <a:solidFill>
                  <a:srgbClr val="C4AD53"/>
                </a:solidFill>
              </a:rPr>
              <a:t>Micah 7:7-8</a:t>
            </a:r>
            <a:r>
              <a:rPr lang="en-US" sz="3200" dirty="0"/>
              <a:t>)</a:t>
            </a:r>
          </a:p>
        </p:txBody>
      </p:sp>
    </p:spTree>
    <p:extLst>
      <p:ext uri="{BB962C8B-B14F-4D97-AF65-F5344CB8AC3E}">
        <p14:creationId xmlns:p14="http://schemas.microsoft.com/office/powerpoint/2010/main" val="1342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A3C3E9-2F1A-49B4-99F1-6A0F9760E7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2137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A3C3E9-2F1A-49B4-99F1-6A0F9760E7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838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5A744F-C624-70BA-86B8-7AC7C97EE377}"/>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250522" y="2192054"/>
            <a:ext cx="10296394" cy="4271375"/>
          </a:xfrm>
        </p:spPr>
        <p:txBody>
          <a:bodyPr>
            <a:normAutofit fontScale="92500" lnSpcReduction="10000"/>
          </a:bodyPr>
          <a:lstStyle/>
          <a:p>
            <a:pPr marL="0" indent="0">
              <a:buNone/>
            </a:pPr>
            <a:r>
              <a:rPr lang="en-US" sz="3900" b="1" dirty="0"/>
              <a:t>Sons of Disobedience to Children of Light </a:t>
            </a:r>
            <a:r>
              <a:rPr lang="en-US" sz="3500" dirty="0"/>
              <a:t>(</a:t>
            </a:r>
            <a:r>
              <a:rPr lang="en-US" sz="3500" dirty="0">
                <a:solidFill>
                  <a:srgbClr val="C4AD53"/>
                </a:solidFill>
              </a:rPr>
              <a:t>vv. 6-8</a:t>
            </a:r>
            <a:r>
              <a:rPr lang="en-US" sz="3500" dirty="0"/>
              <a:t>)</a:t>
            </a:r>
            <a:endParaRPr lang="en-US" sz="3900" dirty="0"/>
          </a:p>
          <a:p>
            <a:r>
              <a:rPr lang="en-US" sz="3500" i="1" dirty="0"/>
              <a:t>“you were once darkness, but now you are light in the Lord…children of light” </a:t>
            </a:r>
            <a:r>
              <a:rPr lang="en-US" sz="3500" dirty="0"/>
              <a:t>(</a:t>
            </a:r>
            <a:r>
              <a:rPr lang="en-US" sz="3500" dirty="0">
                <a:solidFill>
                  <a:srgbClr val="C4AD53"/>
                </a:solidFill>
              </a:rPr>
              <a:t>v. 8</a:t>
            </a:r>
            <a:r>
              <a:rPr lang="en-US" sz="3500" dirty="0"/>
              <a:t>) – </a:t>
            </a:r>
            <a:r>
              <a:rPr lang="en-US" sz="3500" dirty="0">
                <a:solidFill>
                  <a:srgbClr val="C4AD53"/>
                </a:solidFill>
              </a:rPr>
              <a:t>John 3:18-21; Ephesians 4:24; 5:26-27</a:t>
            </a:r>
            <a:endParaRPr lang="en-US" sz="3200" dirty="0">
              <a:solidFill>
                <a:srgbClr val="C4AD53"/>
              </a:solidFill>
            </a:endParaRPr>
          </a:p>
          <a:p>
            <a:pPr marL="0" indent="0">
              <a:buNone/>
            </a:pPr>
            <a:r>
              <a:rPr lang="en-US" sz="3900" b="1" dirty="0"/>
              <a:t>Walking and Bearing Fruit </a:t>
            </a:r>
            <a:r>
              <a:rPr lang="en-US" sz="3500" dirty="0"/>
              <a:t>(</a:t>
            </a:r>
            <a:r>
              <a:rPr lang="en-US" sz="3500" dirty="0">
                <a:solidFill>
                  <a:srgbClr val="C4AD53"/>
                </a:solidFill>
              </a:rPr>
              <a:t>vv. 8-9</a:t>
            </a:r>
            <a:r>
              <a:rPr lang="en-US" sz="3500" dirty="0"/>
              <a:t>)</a:t>
            </a:r>
          </a:p>
          <a:p>
            <a:r>
              <a:rPr lang="en-US" sz="3500" dirty="0"/>
              <a:t>Children of light walk accordingly – </a:t>
            </a:r>
            <a:r>
              <a:rPr lang="en-US" sz="3500" dirty="0">
                <a:solidFill>
                  <a:srgbClr val="C4AD53"/>
                </a:solidFill>
              </a:rPr>
              <a:t>Ephesians 4:19-21; Matthew 12:33-35; 1 John 1:6</a:t>
            </a:r>
          </a:p>
          <a:p>
            <a:r>
              <a:rPr lang="en-US" sz="3500" dirty="0"/>
              <a:t>(</a:t>
            </a:r>
            <a:r>
              <a:rPr lang="en-US" sz="3500" dirty="0">
                <a:solidFill>
                  <a:srgbClr val="C4AD53"/>
                </a:solidFill>
              </a:rPr>
              <a:t>v. 9</a:t>
            </a:r>
            <a:r>
              <a:rPr lang="en-US" sz="3500" dirty="0"/>
              <a:t>) – what the </a:t>
            </a:r>
            <a:r>
              <a:rPr lang="en-US" sz="3500" i="1" dirty="0"/>
              <a:t>“walk” </a:t>
            </a:r>
            <a:r>
              <a:rPr lang="en-US" sz="3500" dirty="0"/>
              <a:t>looks like (</a:t>
            </a:r>
            <a:r>
              <a:rPr lang="en-US" sz="3500" dirty="0">
                <a:solidFill>
                  <a:srgbClr val="C4AD53"/>
                </a:solidFill>
              </a:rPr>
              <a:t>vv. 3-4</a:t>
            </a:r>
            <a:r>
              <a:rPr lang="en-US" sz="3500" dirty="0"/>
              <a:t>) (</a:t>
            </a:r>
            <a:r>
              <a:rPr lang="en-US" sz="3500" dirty="0">
                <a:solidFill>
                  <a:srgbClr val="C4AD53"/>
                </a:solidFill>
              </a:rPr>
              <a:t>cf. Proverbs 8:6-8</a:t>
            </a:r>
            <a:r>
              <a:rPr lang="en-US" sz="3500" dirty="0"/>
              <a:t>)</a:t>
            </a:r>
            <a:endParaRPr lang="en-US" sz="3200" dirty="0"/>
          </a:p>
        </p:txBody>
      </p:sp>
    </p:spTree>
    <p:extLst>
      <p:ext uri="{BB962C8B-B14F-4D97-AF65-F5344CB8AC3E}">
        <p14:creationId xmlns:p14="http://schemas.microsoft.com/office/powerpoint/2010/main" val="352200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5A744F-C624-70BA-86B8-7AC7C97EE377}"/>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250522" y="2192054"/>
            <a:ext cx="10296394" cy="4271375"/>
          </a:xfrm>
        </p:spPr>
        <p:txBody>
          <a:bodyPr>
            <a:normAutofit/>
          </a:bodyPr>
          <a:lstStyle/>
          <a:p>
            <a:pPr marL="0" indent="0">
              <a:buNone/>
            </a:pPr>
            <a:r>
              <a:rPr lang="en-US" sz="3600" b="1" dirty="0"/>
              <a:t>Finding Out God’s Will and Choosing It </a:t>
            </a:r>
            <a:r>
              <a:rPr lang="en-US" sz="3200" dirty="0"/>
              <a:t>(</a:t>
            </a:r>
            <a:r>
              <a:rPr lang="en-US" sz="3200" dirty="0">
                <a:solidFill>
                  <a:srgbClr val="C4AD53"/>
                </a:solidFill>
              </a:rPr>
              <a:t>v. 10</a:t>
            </a:r>
            <a:r>
              <a:rPr lang="en-US" sz="3200" dirty="0"/>
              <a:t>)</a:t>
            </a:r>
          </a:p>
          <a:p>
            <a:pPr marL="238125" lvl="1" indent="-238125">
              <a:spcBef>
                <a:spcPts val="0"/>
              </a:spcBef>
            </a:pPr>
            <a:r>
              <a:rPr lang="en-US" sz="3200" i="1" dirty="0">
                <a:effectLst/>
                <a:ea typeface="Aptos" panose="020B0004020202020204" pitchFamily="34" charset="0"/>
                <a:cs typeface="Times New Roman" panose="02020603050405020304" pitchFamily="18" charset="0"/>
              </a:rPr>
              <a:t>“Walk as children of light…finding out what is acceptable to the Lord”</a:t>
            </a:r>
            <a:r>
              <a:rPr lang="en-US" sz="3200" dirty="0">
                <a:effectLst/>
                <a:ea typeface="Aptos" panose="020B0004020202020204" pitchFamily="34" charset="0"/>
                <a:cs typeface="Times New Roman" panose="02020603050405020304" pitchFamily="18" charset="0"/>
              </a:rPr>
              <a:t> (</a:t>
            </a:r>
            <a:r>
              <a:rPr lang="en-US" sz="3200" dirty="0">
                <a:solidFill>
                  <a:srgbClr val="C4AD53"/>
                </a:solidFill>
                <a:effectLst/>
                <a:ea typeface="Aptos" panose="020B0004020202020204" pitchFamily="34" charset="0"/>
                <a:cs typeface="Times New Roman" panose="02020603050405020304" pitchFamily="18" charset="0"/>
              </a:rPr>
              <a:t>vv. 8, 10</a:t>
            </a:r>
            <a:r>
              <a:rPr lang="en-US" sz="3200" dirty="0">
                <a:effectLst/>
                <a:ea typeface="Aptos" panose="020B0004020202020204" pitchFamily="34" charset="0"/>
                <a:cs typeface="Times New Roman" panose="02020603050405020304" pitchFamily="18" charset="0"/>
              </a:rPr>
              <a:t>)</a:t>
            </a:r>
          </a:p>
          <a:p>
            <a:pPr marL="238125" lvl="1" indent="-238125">
              <a:spcBef>
                <a:spcPts val="0"/>
              </a:spcBef>
            </a:pPr>
            <a:r>
              <a:rPr lang="en-US" sz="3200" dirty="0">
                <a:ea typeface="Aptos" panose="020B0004020202020204" pitchFamily="34" charset="0"/>
                <a:cs typeface="Times New Roman" panose="02020603050405020304" pitchFamily="18" charset="0"/>
              </a:rPr>
              <a:t>Some who claim to be light try to deceive – (</a:t>
            </a:r>
            <a:r>
              <a:rPr lang="en-US" sz="3200" dirty="0">
                <a:solidFill>
                  <a:srgbClr val="C4AD53"/>
                </a:solidFill>
                <a:ea typeface="Aptos" panose="020B0004020202020204" pitchFamily="34" charset="0"/>
                <a:cs typeface="Times New Roman" panose="02020603050405020304" pitchFamily="18" charset="0"/>
              </a:rPr>
              <a:t>vv. 6-7, 11a</a:t>
            </a:r>
            <a:r>
              <a:rPr lang="en-US" sz="3200" dirty="0">
                <a:ea typeface="Aptos" panose="020B0004020202020204" pitchFamily="34" charset="0"/>
                <a:cs typeface="Times New Roman" panose="02020603050405020304" pitchFamily="18" charset="0"/>
              </a:rPr>
              <a:t>)</a:t>
            </a:r>
          </a:p>
          <a:p>
            <a:pPr marL="238125" lvl="1" indent="-238125">
              <a:spcBef>
                <a:spcPts val="0"/>
              </a:spcBef>
            </a:pPr>
            <a:r>
              <a:rPr lang="en-US" sz="3200" dirty="0">
                <a:ea typeface="Aptos" panose="020B0004020202020204" pitchFamily="34" charset="0"/>
                <a:cs typeface="Times New Roman" panose="02020603050405020304" pitchFamily="18" charset="0"/>
              </a:rPr>
              <a:t>A life of continual growth and transformation – </a:t>
            </a:r>
            <a:r>
              <a:rPr lang="en-US" sz="3200" dirty="0">
                <a:solidFill>
                  <a:srgbClr val="C4AD53"/>
                </a:solidFill>
                <a:ea typeface="Aptos" panose="020B0004020202020204" pitchFamily="34" charset="0"/>
                <a:cs typeface="Times New Roman" panose="02020603050405020304" pitchFamily="18" charset="0"/>
              </a:rPr>
              <a:t>Proverbs 9:8-9; Ephesians 3:4; 5:17</a:t>
            </a:r>
          </a:p>
          <a:p>
            <a:pPr marL="238125" lvl="1" indent="-238125">
              <a:spcBef>
                <a:spcPts val="0"/>
              </a:spcBef>
            </a:pPr>
            <a:r>
              <a:rPr lang="en-US" sz="3200" dirty="0">
                <a:ea typeface="Aptos" panose="020B0004020202020204" pitchFamily="34" charset="0"/>
                <a:cs typeface="Times New Roman" panose="02020603050405020304" pitchFamily="18" charset="0"/>
              </a:rPr>
              <a:t>It is still a choice. Always choose light! – </a:t>
            </a:r>
            <a:r>
              <a:rPr lang="en-US" sz="3200" dirty="0">
                <a:solidFill>
                  <a:srgbClr val="C4AD53"/>
                </a:solidFill>
                <a:ea typeface="Aptos" panose="020B0004020202020204" pitchFamily="34" charset="0"/>
                <a:cs typeface="Times New Roman" panose="02020603050405020304" pitchFamily="18" charset="0"/>
              </a:rPr>
              <a:t>John 11:8-10 </a:t>
            </a:r>
            <a:r>
              <a:rPr lang="en-US" sz="3200" dirty="0">
                <a:ea typeface="Aptos" panose="020B0004020202020204" pitchFamily="34" charset="0"/>
                <a:cs typeface="Times New Roman" panose="02020603050405020304" pitchFamily="18" charset="0"/>
              </a:rPr>
              <a:t>– no matter how difficult.</a:t>
            </a:r>
            <a:endParaRPr lang="en-US" sz="32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604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F27B6-C9E7-42BF-236C-11F33BD653C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1749468" y="2392470"/>
            <a:ext cx="8693064" cy="3757809"/>
          </a:xfrm>
        </p:spPr>
        <p:txBody>
          <a:bodyPr/>
          <a:lstStyle/>
          <a:p>
            <a:pPr marL="0" indent="0" algn="ctr">
              <a:buNone/>
            </a:pPr>
            <a:r>
              <a:rPr lang="en-US" sz="3600" b="1" dirty="0"/>
              <a:t>The Light Makes Manifest</a:t>
            </a:r>
          </a:p>
          <a:p>
            <a:pPr algn="ctr"/>
            <a:r>
              <a:rPr lang="en-US" sz="3200" i="1" dirty="0"/>
              <a:t>“whatever makes manifest is light”</a:t>
            </a:r>
            <a:r>
              <a:rPr lang="en-US" sz="3200" dirty="0"/>
              <a:t> (</a:t>
            </a:r>
            <a:r>
              <a:rPr lang="en-US" sz="3200" dirty="0">
                <a:solidFill>
                  <a:srgbClr val="C4AD53"/>
                </a:solidFill>
              </a:rPr>
              <a:t>v. 13b</a:t>
            </a:r>
            <a:r>
              <a:rPr lang="en-US" sz="3200" dirty="0"/>
              <a:t>)</a:t>
            </a:r>
          </a:p>
          <a:p>
            <a:pPr algn="ctr"/>
            <a:r>
              <a:rPr lang="en-US" sz="3200" dirty="0"/>
              <a:t>Brings order to chaos – </a:t>
            </a:r>
            <a:r>
              <a:rPr lang="en-US" sz="3200" dirty="0">
                <a:solidFill>
                  <a:srgbClr val="C4AD53"/>
                </a:solidFill>
              </a:rPr>
              <a:t>Genesis 1:2-4</a:t>
            </a:r>
          </a:p>
          <a:p>
            <a:pPr algn="ctr"/>
            <a:r>
              <a:rPr lang="en-US" sz="3200" dirty="0"/>
              <a:t>Spiritually – </a:t>
            </a:r>
            <a:r>
              <a:rPr lang="en-US" sz="3200" dirty="0">
                <a:solidFill>
                  <a:srgbClr val="C4AD53"/>
                </a:solidFill>
              </a:rPr>
              <a:t>Psalm 119:105</a:t>
            </a:r>
          </a:p>
        </p:txBody>
      </p:sp>
    </p:spTree>
    <p:extLst>
      <p:ext uri="{BB962C8B-B14F-4D97-AF65-F5344CB8AC3E}">
        <p14:creationId xmlns:p14="http://schemas.microsoft.com/office/powerpoint/2010/main" val="347569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F27B6-C9E7-42BF-236C-11F33BD653C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1749468" y="2392470"/>
            <a:ext cx="8693064" cy="3757809"/>
          </a:xfrm>
        </p:spPr>
        <p:txBody>
          <a:bodyPr/>
          <a:lstStyle/>
          <a:p>
            <a:pPr marL="0" indent="0" algn="ctr">
              <a:buNone/>
            </a:pPr>
            <a:r>
              <a:rPr lang="en-US" sz="3600" b="1" dirty="0"/>
              <a:t>Light at Work </a:t>
            </a:r>
            <a:r>
              <a:rPr lang="en-US" sz="3200" dirty="0"/>
              <a:t>(</a:t>
            </a:r>
            <a:r>
              <a:rPr lang="en-US" sz="3200" dirty="0">
                <a:solidFill>
                  <a:srgbClr val="C4AD53"/>
                </a:solidFill>
              </a:rPr>
              <a:t>vv. 11-13</a:t>
            </a:r>
            <a:r>
              <a:rPr lang="en-US" sz="3200" dirty="0"/>
              <a:t>)</a:t>
            </a:r>
            <a:endParaRPr lang="en-US" sz="3600" dirty="0"/>
          </a:p>
          <a:p>
            <a:pPr algn="ctr"/>
            <a:r>
              <a:rPr lang="en-US" sz="3200" dirty="0"/>
              <a:t>We are stewards of light – </a:t>
            </a:r>
            <a:r>
              <a:rPr lang="en-US" sz="3200" dirty="0">
                <a:solidFill>
                  <a:srgbClr val="C4AD53"/>
                </a:solidFill>
              </a:rPr>
              <a:t>cf. 1 Corinthians 4:1; 2 Corinthians 4:6; 5:11</a:t>
            </a:r>
          </a:p>
          <a:p>
            <a:pPr algn="ctr"/>
            <a:r>
              <a:rPr lang="en-US" sz="3200" dirty="0"/>
              <a:t>(</a:t>
            </a:r>
            <a:r>
              <a:rPr lang="en-US" sz="3200" dirty="0">
                <a:solidFill>
                  <a:srgbClr val="C4AD53"/>
                </a:solidFill>
              </a:rPr>
              <a:t>v. 11</a:t>
            </a:r>
            <a:r>
              <a:rPr lang="en-US" sz="3200" dirty="0"/>
              <a:t>) – expose darkness.</a:t>
            </a:r>
          </a:p>
          <a:p>
            <a:pPr algn="ctr"/>
            <a:r>
              <a:rPr lang="en-US" sz="3200" dirty="0"/>
              <a:t>(</a:t>
            </a:r>
            <a:r>
              <a:rPr lang="en-US" sz="3200" dirty="0">
                <a:solidFill>
                  <a:srgbClr val="C4AD53"/>
                </a:solidFill>
              </a:rPr>
              <a:t>v. 12</a:t>
            </a:r>
            <a:r>
              <a:rPr lang="en-US" sz="3200" dirty="0"/>
              <a:t>) – shame those who practice them.</a:t>
            </a:r>
          </a:p>
          <a:p>
            <a:pPr algn="ctr"/>
            <a:r>
              <a:rPr lang="en-US" sz="3200" dirty="0"/>
              <a:t>(</a:t>
            </a:r>
            <a:r>
              <a:rPr lang="en-US" sz="3200" dirty="0">
                <a:solidFill>
                  <a:srgbClr val="C4AD53"/>
                </a:solidFill>
              </a:rPr>
              <a:t>v. 13</a:t>
            </a:r>
            <a:r>
              <a:rPr lang="en-US" sz="3200" dirty="0"/>
              <a:t>) – for that is what light does.</a:t>
            </a:r>
          </a:p>
        </p:txBody>
      </p:sp>
    </p:spTree>
    <p:extLst>
      <p:ext uri="{BB962C8B-B14F-4D97-AF65-F5344CB8AC3E}">
        <p14:creationId xmlns:p14="http://schemas.microsoft.com/office/powerpoint/2010/main" val="30468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F27B6-C9E7-42BF-236C-11F33BD653C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1749468" y="2392470"/>
            <a:ext cx="8693064" cy="3757809"/>
          </a:xfrm>
        </p:spPr>
        <p:txBody>
          <a:bodyPr/>
          <a:lstStyle/>
          <a:p>
            <a:pPr marL="0" indent="0" algn="ctr">
              <a:buNone/>
            </a:pPr>
            <a:r>
              <a:rPr lang="en-US" sz="3600" b="1" dirty="0"/>
              <a:t>When Light is Not Light </a:t>
            </a:r>
            <a:r>
              <a:rPr lang="en-US" sz="3200" dirty="0"/>
              <a:t>(</a:t>
            </a:r>
            <a:r>
              <a:rPr lang="en-US" sz="3200" dirty="0">
                <a:solidFill>
                  <a:srgbClr val="C4AD53"/>
                </a:solidFill>
              </a:rPr>
              <a:t>v. 13</a:t>
            </a:r>
            <a:r>
              <a:rPr lang="en-US" sz="3200" dirty="0"/>
              <a:t>)</a:t>
            </a:r>
          </a:p>
          <a:p>
            <a:pPr algn="ctr"/>
            <a:r>
              <a:rPr lang="en-US" sz="3200" dirty="0"/>
              <a:t>Light bearers – </a:t>
            </a:r>
            <a:r>
              <a:rPr lang="en-US" sz="3200" dirty="0">
                <a:solidFill>
                  <a:srgbClr val="C4AD53"/>
                </a:solidFill>
              </a:rPr>
              <a:t>2 Timothy 4:2</a:t>
            </a:r>
          </a:p>
          <a:p>
            <a:pPr algn="ctr"/>
            <a:r>
              <a:rPr lang="en-US" sz="3200" dirty="0"/>
              <a:t>Expose darkness w/ teaching </a:t>
            </a:r>
            <a:r>
              <a:rPr lang="en-US" sz="3200" i="1" dirty="0"/>
              <a:t>– “whatever makes manifest is light”</a:t>
            </a:r>
          </a:p>
          <a:p>
            <a:pPr marL="696913" indent="-336550" algn="ctr"/>
            <a:r>
              <a:rPr lang="en-US" sz="3200" dirty="0"/>
              <a:t>Opposite – whatever </a:t>
            </a:r>
            <a:r>
              <a:rPr lang="en-US" sz="3200" u="sng" dirty="0"/>
              <a:t>does not </a:t>
            </a:r>
            <a:r>
              <a:rPr lang="en-US" sz="3200" dirty="0"/>
              <a:t>make manifest </a:t>
            </a:r>
            <a:r>
              <a:rPr lang="en-US" sz="3200" u="sng" dirty="0"/>
              <a:t>is not light</a:t>
            </a:r>
            <a:r>
              <a:rPr lang="en-US" sz="3200" dirty="0"/>
              <a:t>.</a:t>
            </a:r>
          </a:p>
        </p:txBody>
      </p:sp>
    </p:spTree>
    <p:extLst>
      <p:ext uri="{BB962C8B-B14F-4D97-AF65-F5344CB8AC3E}">
        <p14:creationId xmlns:p14="http://schemas.microsoft.com/office/powerpoint/2010/main" val="27059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F27B6-C9E7-42BF-236C-11F33BD653C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1749468" y="2392470"/>
            <a:ext cx="8693064" cy="3757809"/>
          </a:xfrm>
        </p:spPr>
        <p:txBody>
          <a:bodyPr/>
          <a:lstStyle/>
          <a:p>
            <a:pPr marL="0" indent="0" algn="ctr">
              <a:buNone/>
            </a:pPr>
            <a:r>
              <a:rPr lang="en-US" sz="3600" b="1" dirty="0"/>
              <a:t>When Light is Not Light </a:t>
            </a:r>
            <a:r>
              <a:rPr lang="en-US" sz="3200" dirty="0"/>
              <a:t>(</a:t>
            </a:r>
            <a:r>
              <a:rPr lang="en-US" sz="3200" dirty="0">
                <a:solidFill>
                  <a:srgbClr val="C4AD53"/>
                </a:solidFill>
              </a:rPr>
              <a:t>v. 13</a:t>
            </a:r>
            <a:r>
              <a:rPr lang="en-US" sz="3200" dirty="0"/>
              <a:t>)</a:t>
            </a:r>
          </a:p>
          <a:p>
            <a:pPr algn="ctr"/>
            <a:r>
              <a:rPr lang="en-US" sz="3200" dirty="0"/>
              <a:t>“Soft” churches/preachers/preaching – “I don’t understand what the problem is with them. They aren’t teaching any error. They aren’t saying anything wrong.”</a:t>
            </a:r>
          </a:p>
          <a:p>
            <a:pPr algn="ctr"/>
            <a:r>
              <a:rPr lang="en-US" sz="3200" dirty="0"/>
              <a:t>“Making manifest” works of darkness?</a:t>
            </a:r>
          </a:p>
        </p:txBody>
      </p:sp>
    </p:spTree>
    <p:extLst>
      <p:ext uri="{BB962C8B-B14F-4D97-AF65-F5344CB8AC3E}">
        <p14:creationId xmlns:p14="http://schemas.microsoft.com/office/powerpoint/2010/main" val="42144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F27B6-C9E7-42BF-236C-11F33BD653C9}"/>
              </a:ext>
            </a:extLst>
          </p:cNvPr>
          <p:cNvPicPr>
            <a:picLocks noChangeAspect="1"/>
          </p:cNvPicPr>
          <p:nvPr/>
        </p:nvPicPr>
        <p:blipFill>
          <a:blip r:embed="rId2"/>
          <a:stretch>
            <a:fillRect/>
          </a:stretch>
        </p:blipFill>
        <p:spPr>
          <a:xfrm>
            <a:off x="-930059" y="-523158"/>
            <a:ext cx="14052115" cy="7904315"/>
          </a:xfrm>
          <a:prstGeom prst="rect">
            <a:avLst/>
          </a:prstGeom>
        </p:spPr>
      </p:pic>
      <p:sp>
        <p:nvSpPr>
          <p:cNvPr id="3" name="Content Placeholder 2">
            <a:extLst>
              <a:ext uri="{FF2B5EF4-FFF2-40B4-BE49-F238E27FC236}">
                <a16:creationId xmlns:a16="http://schemas.microsoft.com/office/drawing/2014/main" id="{21BD85B9-CBCB-C977-E380-41E88DB81B95}"/>
              </a:ext>
            </a:extLst>
          </p:cNvPr>
          <p:cNvSpPr>
            <a:spLocks noGrp="1"/>
          </p:cNvSpPr>
          <p:nvPr>
            <p:ph idx="1"/>
          </p:nvPr>
        </p:nvSpPr>
        <p:spPr>
          <a:xfrm>
            <a:off x="1616901" y="2141949"/>
            <a:ext cx="8958196" cy="4008330"/>
          </a:xfrm>
        </p:spPr>
        <p:txBody>
          <a:bodyPr>
            <a:normAutofit lnSpcReduction="10000"/>
          </a:bodyPr>
          <a:lstStyle/>
          <a:p>
            <a:pPr marL="0" indent="0" algn="ctr">
              <a:buNone/>
            </a:pPr>
            <a:r>
              <a:rPr lang="en-US" dirty="0"/>
              <a:t>“The preacher should never address a crowd without remembering that </a:t>
            </a:r>
            <a:r>
              <a:rPr lang="en-US" b="1" dirty="0"/>
              <a:t>his ultimate citadel is the citadel of the human will</a:t>
            </a:r>
            <a:r>
              <a:rPr lang="en-US" dirty="0"/>
              <a:t>. He may travel along the line of the emotions, but </a:t>
            </a:r>
            <a:r>
              <a:rPr lang="en-US" b="1" dirty="0"/>
              <a:t>he is after the will</a:t>
            </a:r>
            <a:r>
              <a:rPr lang="en-US" dirty="0"/>
              <a:t>. He may approach along the line of the intellect, but </a:t>
            </a:r>
            <a:r>
              <a:rPr lang="en-US" b="1" dirty="0"/>
              <a:t>he is after the will…[Preaching] is successful only when it is able to storm the will, under the will of God.</a:t>
            </a:r>
            <a:r>
              <a:rPr lang="en-US" dirty="0"/>
              <a:t> The preacher comes with good news; but he does not come with something to be trifled with. His message has an insistent demand, because he comes from a King.” </a:t>
            </a:r>
          </a:p>
          <a:p>
            <a:pPr marL="0" indent="0" algn="ctr">
              <a:buNone/>
            </a:pPr>
            <a:r>
              <a:rPr lang="en-US" dirty="0"/>
              <a:t>(G. Campbell Morgan)</a:t>
            </a:r>
            <a:endParaRPr lang="en-US" sz="2400" dirty="0"/>
          </a:p>
        </p:txBody>
      </p:sp>
    </p:spTree>
    <p:extLst>
      <p:ext uri="{BB962C8B-B14F-4D97-AF65-F5344CB8AC3E}">
        <p14:creationId xmlns:p14="http://schemas.microsoft.com/office/powerpoint/2010/main" val="235429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TotalTime>
  <Words>984</Words>
  <Application>Microsoft Macintosh PowerPoint</Application>
  <PresentationFormat>Widescreen</PresentationFormat>
  <Paragraphs>52</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9</cp:revision>
  <dcterms:created xsi:type="dcterms:W3CDTF">2024-04-03T21:43:15Z</dcterms:created>
  <dcterms:modified xsi:type="dcterms:W3CDTF">2024-04-06T14:53:08Z</dcterms:modified>
</cp:coreProperties>
</file>