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718"/>
  </p:normalViewPr>
  <p:slideViewPr>
    <p:cSldViewPr snapToGrid="0">
      <p:cViewPr varScale="1">
        <p:scale>
          <a:sx n="112" d="100"/>
          <a:sy n="112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534D-11A6-5DBC-68C1-C78C9F5A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97767-C506-93AC-1BD1-A35FE7F07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D3B-E95D-0FD2-5000-9754D7C8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8A0A-69D1-52BC-7662-F9A82CDF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AB52-E63B-B5F4-38E1-E5E447D0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3BFF-76C9-9B87-B97C-55F85A2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DDE21-45EE-7084-0A03-0CCF7DB69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229A-A40B-59FB-AF48-746731E0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B220-D408-36E2-3821-9F5F161A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073F9-5BD0-CFD8-CE1C-E98CFE85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1288B-2A99-96CE-CB6C-8D8ECA060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95E5-7588-457C-1DD6-BE86D0B47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37E2-620B-7257-E8AB-27D23D88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64BC-6EDB-6363-CC5C-B3F1406B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D1B01-9E9F-1D17-E3FA-AEC99378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7F03-F93B-09D5-7E14-5DBFB25D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4170-33B1-244A-DC07-FE9BCFBF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1C10-1F98-8064-51EC-44BF8612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D664-EEF1-0BBC-332F-6611A43B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2406-2AAF-F6BE-CA90-9BD072B9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56D7-C9DB-79A3-3E97-8A22B3D0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D611-239B-83F9-01C5-0F56D576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3CB5-CBA7-11D6-2E42-B03CD317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22D43-4F0B-00F0-BDBB-3087D0F0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A74A-0EA5-254D-7B6F-C520C5C9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278-EF5F-F77D-110B-630D3BB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3948-9A5B-C4B3-8F39-F9E4D0F1F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3904E-330E-4087-6FFD-CC2350BC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5FF73-9E22-9C2F-8CC3-FB57AE59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7F22E-0143-C269-81C3-82073EB3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31054-D143-CD1F-E26E-3D95911C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EDBB-4CA1-3D42-2245-F141EFF8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5E52-66DB-6201-C26C-FBBD1C6A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16629-4CB0-6170-C214-25EFEB77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AF557-C233-431A-E2A6-2830535B7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43FD1-0C05-FF2F-9E66-D2968CFD6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7EC83-E54B-FA08-2C05-08AF66C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42EAD-5B84-C49F-92B6-8233CDA9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47F2D-89FD-9D5E-2CF1-666BA813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D358-5D7D-5495-20BD-6A237205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81F3D-8F1A-4BF5-0C78-5F252562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2EA9E-66A5-F61B-53EE-46968B23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84EEC-A788-68E7-25CA-446E75AF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DAE2D-5AB1-93E8-67A5-DA8C5BFC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0CE56-1622-EDB8-6E8A-D5037097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C3DD-8DA4-BF03-820B-811A7B37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205A-1610-8680-3B00-26A66226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2D80-32AE-1264-2442-EE747F9F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E2384-576B-2C49-0D75-D35DFB6EB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A8A6-9EC2-C3E7-CEC1-C3B7D453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D7BBC-A326-6CAD-F71E-C12D804E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2D626-EE12-099B-F1BA-5C2EC186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2F19-EFB5-CD43-85D9-48BC98C7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FED10-2D9C-22BE-95B0-A62CEB4BD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B9FE4-0D60-3DC8-DFC5-705A7DFE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8E56-4D05-8D17-B2B9-0F051427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24F6-F2AD-BA00-8B4D-DA40015D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E75A-8554-50EF-9446-8F70EBFE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6C495-D760-1CA9-FE9D-B89305C3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D630-EC02-608F-8345-F0C2AEF3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546A-6621-4E24-2230-EF965EE76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4C0AA-1096-CE43-BC32-14C0D0C417D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7264-564B-B27C-850D-2366F2FAC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630AA-BE73-BA46-05F6-5446A0C4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A3BA4-ED6F-3047-B2CB-2B02E17DB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6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AC3F7-69BC-A0D2-1403-732E4BB0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AC3F7-69BC-A0D2-1403-732E4BB0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DCA9F-5F27-7651-6771-046A945D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4" y="2029215"/>
            <a:ext cx="11253592" cy="4409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Remote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“evil”</a:t>
            </a:r>
            <a:r>
              <a:rPr lang="en-US" sz="3200" dirty="0">
                <a:solidFill>
                  <a:schemeClr val="bg1"/>
                </a:solidFill>
              </a:rPr>
              <a:t> (KJV) – </a:t>
            </a:r>
            <a:r>
              <a:rPr lang="en-US" sz="3200" i="1" dirty="0" err="1">
                <a:solidFill>
                  <a:schemeClr val="bg1"/>
                </a:solidFill>
              </a:rPr>
              <a:t>ra</a:t>
            </a:r>
            <a:r>
              <a:rPr lang="en-US" sz="3200" dirty="0">
                <a:solidFill>
                  <a:schemeClr val="bg1"/>
                </a:solidFill>
              </a:rPr>
              <a:t> – cannot possess a moral sense in the context.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is holy, perfect, just, true, righteous, and upright – </a:t>
            </a:r>
            <a:r>
              <a:rPr lang="en-US" sz="3200" dirty="0">
                <a:solidFill>
                  <a:srgbClr val="FFC000"/>
                </a:solidFill>
              </a:rPr>
              <a:t>Isaiah 6:3; Deuteronomy 32:3-4; James 1:13; 1 John 3:4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Ra</a:t>
            </a:r>
            <a:r>
              <a:rPr lang="en-US" sz="3200" dirty="0">
                <a:solidFill>
                  <a:schemeClr val="bg1"/>
                </a:solidFill>
              </a:rPr>
              <a:t> – not limited to the moral sense – </a:t>
            </a:r>
            <a:r>
              <a:rPr lang="en-US" sz="3200" dirty="0">
                <a:solidFill>
                  <a:srgbClr val="FFC000"/>
                </a:solidFill>
              </a:rPr>
              <a:t>Deuteronomy 30:15-20; 1 Kings 22:8, 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does God create according to </a:t>
            </a:r>
            <a:r>
              <a:rPr lang="en-US" sz="3200" dirty="0">
                <a:solidFill>
                  <a:srgbClr val="FFC000"/>
                </a:solidFill>
              </a:rPr>
              <a:t>Isaiah 45:7</a:t>
            </a:r>
            <a:r>
              <a:rPr lang="en-US" sz="3200" dirty="0">
                <a:solidFill>
                  <a:schemeClr val="bg1"/>
                </a:solidFill>
              </a:rPr>
              <a:t>? – </a:t>
            </a:r>
            <a:r>
              <a:rPr lang="en-US" sz="3200" i="1" dirty="0">
                <a:solidFill>
                  <a:schemeClr val="bg1"/>
                </a:solidFill>
              </a:rPr>
              <a:t>“calamity”; “good times and bad times”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Evil exists because men chose it – </a:t>
            </a:r>
            <a:r>
              <a:rPr lang="en-US" sz="3200" dirty="0">
                <a:solidFill>
                  <a:srgbClr val="FFC000"/>
                </a:solidFill>
              </a:rPr>
              <a:t>cf. Romans 5:12</a:t>
            </a:r>
          </a:p>
        </p:txBody>
      </p:sp>
    </p:spTree>
    <p:extLst>
      <p:ext uri="{BB962C8B-B14F-4D97-AF65-F5344CB8AC3E}">
        <p14:creationId xmlns:p14="http://schemas.microsoft.com/office/powerpoint/2010/main" val="31274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DCA9F-5F27-7651-6771-046A945D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4" y="2029215"/>
            <a:ext cx="11253592" cy="440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Immediate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people punished through Babylon – </a:t>
            </a:r>
            <a:r>
              <a:rPr lang="en-US" sz="3200" dirty="0">
                <a:solidFill>
                  <a:srgbClr val="FFC000"/>
                </a:solidFill>
              </a:rPr>
              <a:t>Isaiah 39:5-7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Prophesied deliverance – </a:t>
            </a:r>
            <a:r>
              <a:rPr lang="en-US" sz="3200" dirty="0">
                <a:solidFill>
                  <a:srgbClr val="FFC000"/>
                </a:solidFill>
              </a:rPr>
              <a:t>Isaiah 44;24-28 </a:t>
            </a:r>
            <a:r>
              <a:rPr lang="en-US" sz="3200" dirty="0">
                <a:solidFill>
                  <a:schemeClr val="bg1"/>
                </a:solidFill>
              </a:rPr>
              <a:t>– Cyrus (Persia)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sovereign control of nations to carry out His will – </a:t>
            </a:r>
            <a:r>
              <a:rPr lang="en-US" sz="3200" dirty="0">
                <a:solidFill>
                  <a:srgbClr val="FFC000"/>
                </a:solidFill>
              </a:rPr>
              <a:t>Isaiah 45:1-7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Isaiah 47:11 </a:t>
            </a:r>
            <a:r>
              <a:rPr lang="en-US" sz="3200" dirty="0">
                <a:solidFill>
                  <a:schemeClr val="bg1"/>
                </a:solidFill>
              </a:rPr>
              <a:t>– parallelism explains use of </a:t>
            </a:r>
            <a:r>
              <a:rPr lang="en-US" sz="3200" dirty="0" err="1">
                <a:solidFill>
                  <a:schemeClr val="bg1"/>
                </a:solidFill>
              </a:rPr>
              <a:t>ra.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Indicates God rules in the kingdoms of men – </a:t>
            </a:r>
            <a:r>
              <a:rPr lang="en-US" sz="3200" dirty="0">
                <a:solidFill>
                  <a:srgbClr val="FFC000"/>
                </a:solidFill>
              </a:rPr>
              <a:t>Daniel 5:21</a:t>
            </a:r>
          </a:p>
        </p:txBody>
      </p:sp>
    </p:spTree>
    <p:extLst>
      <p:ext uri="{BB962C8B-B14F-4D97-AF65-F5344CB8AC3E}">
        <p14:creationId xmlns:p14="http://schemas.microsoft.com/office/powerpoint/2010/main" val="37150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4FBF2-2E4E-7E3B-1227-AA84E379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418" y="278704"/>
            <a:ext cx="4983793" cy="630059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existence of evil posits a contradiction in the mind of the skeptic.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is almighty – </a:t>
            </a:r>
            <a:r>
              <a:rPr lang="en-US" sz="3200" dirty="0">
                <a:solidFill>
                  <a:srgbClr val="FFC000"/>
                </a:solidFill>
              </a:rPr>
              <a:t>Genesis 17:1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is good – </a:t>
            </a:r>
            <a:r>
              <a:rPr lang="en-US" sz="3200" dirty="0">
                <a:solidFill>
                  <a:srgbClr val="FFC000"/>
                </a:solidFill>
              </a:rPr>
              <a:t>Psalm 25:8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Suffering and evil still exist – </a:t>
            </a:r>
            <a:r>
              <a:rPr lang="en-US" sz="3200" dirty="0">
                <a:solidFill>
                  <a:srgbClr val="FFC000"/>
                </a:solidFill>
              </a:rPr>
              <a:t>Romans 3:10-18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Struggle to understand – </a:t>
            </a:r>
            <a:r>
              <a:rPr lang="en-US" sz="3200" dirty="0">
                <a:solidFill>
                  <a:srgbClr val="FFC000"/>
                </a:solidFill>
              </a:rPr>
              <a:t>Habakkuk 1:13</a:t>
            </a:r>
          </a:p>
        </p:txBody>
      </p:sp>
    </p:spTree>
    <p:extLst>
      <p:ext uri="{BB962C8B-B14F-4D97-AF65-F5344CB8AC3E}">
        <p14:creationId xmlns:p14="http://schemas.microsoft.com/office/powerpoint/2010/main" val="29758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4FBF2-2E4E-7E3B-1227-AA84E379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418" y="278704"/>
            <a:ext cx="4983793" cy="6300592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Three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God is willing to stop evil, but He is not able?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Impotent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God is able to stop evil, but He is not willing?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Malevolent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God is willing and able to stop evil?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Why does evil still exist?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69B1C-C501-218F-DFB9-B98FCF43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80" y="1991638"/>
            <a:ext cx="8981161" cy="4133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Skeptic’s Outcry Against Evil is a Mirage of Desired Justice</a:t>
            </a:r>
          </a:p>
          <a:p>
            <a:r>
              <a:rPr lang="en-US" sz="3500" dirty="0">
                <a:solidFill>
                  <a:schemeClr val="bg1"/>
                </a:solidFill>
              </a:rPr>
              <a:t>The skeptic’s perception of justice is borrowed (</a:t>
            </a:r>
            <a:r>
              <a:rPr lang="en-US" sz="3500" dirty="0">
                <a:solidFill>
                  <a:srgbClr val="FFC000"/>
                </a:solidFill>
              </a:rPr>
              <a:t>cf. 2 Peter 2:12</a:t>
            </a:r>
            <a:r>
              <a:rPr lang="en-US" sz="3500" dirty="0">
                <a:solidFill>
                  <a:schemeClr val="bg1"/>
                </a:solidFill>
              </a:rPr>
              <a:t>).</a:t>
            </a:r>
          </a:p>
          <a:p>
            <a:r>
              <a:rPr lang="en-US" sz="3500" dirty="0">
                <a:solidFill>
                  <a:schemeClr val="bg1"/>
                </a:solidFill>
              </a:rPr>
              <a:t>His concept of justice is a mirage because it is irreconcilable with his worldview – </a:t>
            </a:r>
            <a:r>
              <a:rPr lang="en-US" sz="3500" dirty="0">
                <a:solidFill>
                  <a:srgbClr val="FFC000"/>
                </a:solidFill>
              </a:rPr>
              <a:t>Ecclesiastes 3:16-22</a:t>
            </a:r>
          </a:p>
          <a:p>
            <a:r>
              <a:rPr lang="en-US" sz="3500" dirty="0">
                <a:solidFill>
                  <a:schemeClr val="bg1"/>
                </a:solidFill>
              </a:rPr>
              <a:t>God is willing and able to stop evil, but who’s to say WHEN the appropriate time is? – </a:t>
            </a:r>
            <a:r>
              <a:rPr lang="en-US" sz="3500" dirty="0">
                <a:solidFill>
                  <a:srgbClr val="FFC000"/>
                </a:solidFill>
              </a:rPr>
              <a:t>2 Peter 2:3; 3:3-9</a:t>
            </a:r>
          </a:p>
        </p:txBody>
      </p:sp>
    </p:spTree>
    <p:extLst>
      <p:ext uri="{BB962C8B-B14F-4D97-AF65-F5344CB8AC3E}">
        <p14:creationId xmlns:p14="http://schemas.microsoft.com/office/powerpoint/2010/main" val="15958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69B1C-C501-218F-DFB9-B98FCF43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80" y="1991638"/>
            <a:ext cx="8981161" cy="413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Ultimate Justice Can Only Exist in Final Judgment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Isaiah 45:7 </a:t>
            </a:r>
            <a:r>
              <a:rPr lang="en-US" sz="3200" dirty="0">
                <a:solidFill>
                  <a:schemeClr val="bg1"/>
                </a:solidFill>
              </a:rPr>
              <a:t>anticipates and foreshadows a final judgment.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Ultimate judgment – </a:t>
            </a:r>
            <a:r>
              <a:rPr lang="en-US" sz="3200" dirty="0">
                <a:solidFill>
                  <a:srgbClr val="FFC000"/>
                </a:solidFill>
              </a:rPr>
              <a:t>Matthew 25:31-32, 41; Ecclesiastes 12:13-14; Romans 2:6-11</a:t>
            </a:r>
          </a:p>
        </p:txBody>
      </p:sp>
    </p:spTree>
    <p:extLst>
      <p:ext uri="{BB962C8B-B14F-4D97-AF65-F5344CB8AC3E}">
        <p14:creationId xmlns:p14="http://schemas.microsoft.com/office/powerpoint/2010/main" val="8721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69B1C-C501-218F-DFB9-B98FCF43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DCC-B6DD-D898-95A7-E4E604D60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80" y="1991638"/>
            <a:ext cx="8981161" cy="4133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The Reality of Ultimate Justice Brings Us Face to Face with Our Own Evil and Need for Justification</a:t>
            </a:r>
          </a:p>
          <a:p>
            <a:pPr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</a:rPr>
              <a:t>Example of Felix – </a:t>
            </a:r>
            <a:r>
              <a:rPr lang="en-US" sz="3500" dirty="0">
                <a:solidFill>
                  <a:srgbClr val="FFC000"/>
                </a:solidFill>
              </a:rPr>
              <a:t>Acts 24:25</a:t>
            </a:r>
          </a:p>
          <a:p>
            <a:pPr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</a:rPr>
              <a:t>The rejection of God is not the answer to evil and our longing for justice, but turning to God is – </a:t>
            </a:r>
            <a:r>
              <a:rPr lang="en-US" sz="3500" dirty="0">
                <a:solidFill>
                  <a:srgbClr val="FFC000"/>
                </a:solidFill>
              </a:rPr>
              <a:t>Proverbs 16:1-6</a:t>
            </a:r>
          </a:p>
          <a:p>
            <a:pPr>
              <a:buClr>
                <a:schemeClr val="bg1"/>
              </a:buClr>
            </a:pPr>
            <a:r>
              <a:rPr lang="en-US" sz="3500" dirty="0">
                <a:solidFill>
                  <a:schemeClr val="bg1"/>
                </a:solidFill>
              </a:rPr>
              <a:t>God is willing to stop evil and has already acted – </a:t>
            </a:r>
            <a:r>
              <a:rPr lang="en-US" sz="3500" dirty="0">
                <a:solidFill>
                  <a:srgbClr val="FFC000"/>
                </a:solidFill>
              </a:rPr>
              <a:t>Romans 8:1-4</a:t>
            </a:r>
          </a:p>
        </p:txBody>
      </p:sp>
    </p:spTree>
    <p:extLst>
      <p:ext uri="{BB962C8B-B14F-4D97-AF65-F5344CB8AC3E}">
        <p14:creationId xmlns:p14="http://schemas.microsoft.com/office/powerpoint/2010/main" val="31975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389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2024-05-11T17:18:41Z</dcterms:created>
  <dcterms:modified xsi:type="dcterms:W3CDTF">2024-05-12T02:53:41Z</dcterms:modified>
</cp:coreProperties>
</file>