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61"/>
  </p:normalViewPr>
  <p:slideViewPr>
    <p:cSldViewPr snapToGrid="0">
      <p:cViewPr varScale="1">
        <p:scale>
          <a:sx n="102" d="100"/>
          <a:sy n="102" d="100"/>
        </p:scale>
        <p:origin x="8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CAEB3B-5B64-A84D-8B0B-0BDA444A88A2}" type="datetimeFigureOut">
              <a:rPr lang="en-US" smtClean="0"/>
              <a:t>5/4/24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EA880D-C64E-C24A-9D38-031E663EC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765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EA880D-C64E-C24A-9D38-031E663ECD0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83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EA880D-C64E-C24A-9D38-031E663ECD0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738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EA880D-C64E-C24A-9D38-031E663ECD0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9775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EA880D-C64E-C24A-9D38-031E663ECD0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801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EA880D-C64E-C24A-9D38-031E663ECD0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949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EA880D-C64E-C24A-9D38-031E663ECD0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556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EA880D-C64E-C24A-9D38-031E663ECD0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605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EA880D-C64E-C24A-9D38-031E663ECD0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9678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EA880D-C64E-C24A-9D38-031E663ECD0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584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C9599-0B6E-397B-E795-6C91F2E087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AF7809-F1D1-9938-58F1-A6F01882D3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5A80A-8DAB-8875-D4C8-0170A575A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CE47-10AA-844F-8E81-B8E30123EB5A}" type="datetimeFigureOut">
              <a:rPr lang="en-US" smtClean="0"/>
              <a:t>5/4/24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CA4478-11AC-C543-5EE3-F5F284A4C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E33CEA-D86E-1729-CC62-D367AA692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5A36-981E-C242-A59A-CFDF8E73A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024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AEBA5-1AFF-1C92-D431-19A63D336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3AE5F1-1B23-CFDB-69F5-836023C9AA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1A7AE-A260-21A3-478C-F91D42D24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CE47-10AA-844F-8E81-B8E30123EB5A}" type="datetimeFigureOut">
              <a:rPr lang="en-US" smtClean="0"/>
              <a:t>5/4/24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7BB3D3-2F7A-60A3-FE01-654FC2DE0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0BBAFC-E8B0-6DAA-119F-E4A05E6B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5A36-981E-C242-A59A-CFDF8E73A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38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4BAD57-96FE-9E17-0C41-07125CB1A0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37D55F-B7B4-67A0-08AB-E5F6313233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8FFA53-D817-75E5-9F0D-288A7A828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CE47-10AA-844F-8E81-B8E30123EB5A}" type="datetimeFigureOut">
              <a:rPr lang="en-US" smtClean="0"/>
              <a:t>5/4/24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3E8A1-A17D-7DE7-BEB4-3DF63598C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86455C-39F6-8D50-53AD-351DC4560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5A36-981E-C242-A59A-CFDF8E73A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878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12419-9312-5C54-528B-A6174FCE6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C9DA3-2220-EC4E-99BC-E27A9525E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56BD9-CA71-BE74-96B7-4CCEA795B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CE47-10AA-844F-8E81-B8E30123EB5A}" type="datetimeFigureOut">
              <a:rPr lang="en-US" smtClean="0"/>
              <a:t>5/4/24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EAC3C6-697C-92A3-C09C-9D3C7C0F3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6674E-5BBC-06B5-89B6-84EEEE302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5A36-981E-C242-A59A-CFDF8E73A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360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E447F-8FB1-94BA-CED4-91B8651EB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DA8F4D-3074-6CA3-4976-3BC71C56D8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EE7FE3-AD0A-101E-10FD-7ED878C5B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CE47-10AA-844F-8E81-B8E30123EB5A}" type="datetimeFigureOut">
              <a:rPr lang="en-US" smtClean="0"/>
              <a:t>5/4/24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68A773-8B29-C49F-7025-72887BA6C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283067-4C40-E0F8-9B12-38C1C755F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5A36-981E-C242-A59A-CFDF8E73A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85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C10B6-B900-2B4E-D59B-568B1EB4B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8DB2B-9E0E-B1DB-E359-9BDB4CDDEB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AFE1E4-456E-B1F3-4660-220F7B19B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1B3E6E-3154-D968-5970-9E2F6277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CE47-10AA-844F-8E81-B8E30123EB5A}" type="datetimeFigureOut">
              <a:rPr lang="en-US" smtClean="0"/>
              <a:t>5/4/24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3FEA47-E253-5A2D-ED7A-343F621DA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B7C6CD-7A2E-E819-F7A3-63686A401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5A36-981E-C242-A59A-CFDF8E73A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063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3944D-7325-CACA-7B4E-5942638CC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393087-445D-F2C5-274B-6653E65B90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AE4191-058A-7305-5A47-A211FC5C5B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633D06-C004-133D-9470-C17F7F7A76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A8A0A3-7A44-FCF4-2BAA-4C6C914BA2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61DAE0-45A2-A74E-A605-C548CF7F6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CE47-10AA-844F-8E81-B8E30123EB5A}" type="datetimeFigureOut">
              <a:rPr lang="en-US" smtClean="0"/>
              <a:t>5/4/24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B82DD0-1993-09D0-0E46-EE90183FC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725F6A-9CDC-B119-1224-E1718EB8C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5A36-981E-C242-A59A-CFDF8E73A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81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4B362-52A6-E630-AB3A-B2A6D15B7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47AB33-A790-1B7F-D11F-68B37A25C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CE47-10AA-844F-8E81-B8E30123EB5A}" type="datetimeFigureOut">
              <a:rPr lang="en-US" smtClean="0"/>
              <a:t>5/4/24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4318FC-B098-C362-385A-F6CBA13A0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36C944-A895-7F44-1413-24A4826FB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5A36-981E-C242-A59A-CFDF8E73A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07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BA2E35-A5B7-878A-EF00-DEF66EC6A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CE47-10AA-844F-8E81-B8E30123EB5A}" type="datetimeFigureOut">
              <a:rPr lang="en-US" smtClean="0"/>
              <a:t>5/4/24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F8A598-BBEC-1EFF-BAF8-C341FF5C2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9FB643-A61B-9AA4-7700-89A640680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5A36-981E-C242-A59A-CFDF8E73A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217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AE4E1-5E25-CE54-2E19-4083E558E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232A1-C978-6D0B-E71B-25FD27D6D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14BA3D-289B-CFA3-48B8-6DDF9B1CFB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CF988-80FF-0EF4-8887-C9C06D8C6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CE47-10AA-844F-8E81-B8E30123EB5A}" type="datetimeFigureOut">
              <a:rPr lang="en-US" smtClean="0"/>
              <a:t>5/4/24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940578-B8D0-2559-C107-82AB48F62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259C56-4361-6F97-B552-F04322425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5A36-981E-C242-A59A-CFDF8E73A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86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36E6F-7A7F-5F11-2564-C32181A65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70AB9D-1F11-9A7F-4FB0-F5A9441163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A5BCA9-D3F2-B85E-2FEB-7B3F40E0D1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2D1940-D54D-E455-578E-1252AEB7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ECE47-10AA-844F-8E81-B8E30123EB5A}" type="datetimeFigureOut">
              <a:rPr lang="en-US" smtClean="0"/>
              <a:t>5/4/24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DBFCE7-5647-9969-1A50-95580461D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DCC067-CB92-4E88-C5D3-7837F8C9D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05A36-981E-C242-A59A-CFDF8E73A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006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BA7BDB-C8F3-12A2-4A9A-A22C8CDCE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539D8-9960-A341-F0F8-44EC6518BF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FDCA0-B2B3-C361-49D0-8736FE8442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09ECE47-10AA-844F-8E81-B8E30123EB5A}" type="datetimeFigureOut">
              <a:rPr lang="en-US" smtClean="0"/>
              <a:t>5/4/24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695A0B-2DC5-BE2B-1E20-B87E5CBE83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9B44EB-2028-3117-811C-3E6BEBAF32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7E05A36-981E-C242-A59A-CFDF8E73A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282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4594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A5E8B2F-B22D-B69E-FA70-B036E42236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23646-C58A-2932-B487-8AC850271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047" y="2326666"/>
            <a:ext cx="7603299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/>
              <a:t>If I am modest by God’s standard, my:</a:t>
            </a:r>
          </a:p>
          <a:p>
            <a:r>
              <a:rPr lang="en-US" sz="3200" dirty="0"/>
              <a:t>HEART will be molded by God’s will.</a:t>
            </a:r>
          </a:p>
          <a:p>
            <a:r>
              <a:rPr lang="en-US" sz="3200" dirty="0"/>
              <a:t>CHARACTER will be in conformity to God’s will.</a:t>
            </a:r>
          </a:p>
          <a:p>
            <a:r>
              <a:rPr lang="en-US" sz="3200" dirty="0"/>
              <a:t>BEHAVIOR will be in conformity to God’s will.</a:t>
            </a:r>
          </a:p>
          <a:p>
            <a:r>
              <a:rPr lang="en-US" sz="3200" dirty="0"/>
              <a:t>APPAREL will be in conformity to God’s will.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B3C2D7B-ECEA-8B47-BE1C-0A5CEC5AD733}"/>
              </a:ext>
            </a:extLst>
          </p:cNvPr>
          <p:cNvSpPr txBox="1">
            <a:spLocks/>
          </p:cNvSpPr>
          <p:nvPr/>
        </p:nvSpPr>
        <p:spPr>
          <a:xfrm>
            <a:off x="8542751" y="483524"/>
            <a:ext cx="3244241" cy="5890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indent="-857250">
              <a:buFont typeface="+mj-lt"/>
              <a:buAutoNum type="romanUcPeriod"/>
            </a:pPr>
            <a:r>
              <a:rPr lang="en-US" sz="3600" b="1" dirty="0">
                <a:latin typeface="+mj-lt"/>
              </a:rPr>
              <a:t>A Modesty Standard</a:t>
            </a:r>
          </a:p>
          <a:p>
            <a:pPr marL="857250" indent="-857250">
              <a:buFont typeface="+mj-lt"/>
              <a:buAutoNum type="romanUcPeriod"/>
            </a:pPr>
            <a:r>
              <a:rPr lang="en-US" sz="3600" b="1" dirty="0">
                <a:latin typeface="+mj-lt"/>
              </a:rPr>
              <a:t>A Modest Heart</a:t>
            </a:r>
          </a:p>
          <a:p>
            <a:pPr marL="857250" indent="-857250">
              <a:buFont typeface="+mj-lt"/>
              <a:buAutoNum type="romanUcPeriod"/>
            </a:pPr>
            <a:r>
              <a:rPr lang="en-US" sz="3600" b="1" dirty="0">
                <a:latin typeface="+mj-lt"/>
              </a:rPr>
              <a:t>A Modest Character</a:t>
            </a:r>
          </a:p>
          <a:p>
            <a:pPr marL="857250" indent="-857250">
              <a:buFont typeface="+mj-lt"/>
              <a:buAutoNum type="romanUcPeriod"/>
            </a:pPr>
            <a:r>
              <a:rPr lang="en-US" sz="3600" b="1" dirty="0">
                <a:latin typeface="+mj-lt"/>
              </a:rPr>
              <a:t>A Modest Behavior</a:t>
            </a:r>
          </a:p>
          <a:p>
            <a:pPr marL="857250" indent="-857250">
              <a:buFont typeface="+mj-lt"/>
              <a:buAutoNum type="romanUcPeriod"/>
            </a:pPr>
            <a:r>
              <a:rPr lang="en-US" sz="3600" b="1" dirty="0">
                <a:latin typeface="+mj-lt"/>
              </a:rPr>
              <a:t>A Modest Apparel</a:t>
            </a:r>
          </a:p>
        </p:txBody>
      </p:sp>
    </p:spTree>
    <p:extLst>
      <p:ext uri="{BB962C8B-B14F-4D97-AF65-F5344CB8AC3E}">
        <p14:creationId xmlns:p14="http://schemas.microsoft.com/office/powerpoint/2010/main" val="1274916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A5E8B2F-B22D-B69E-FA70-B036E42236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23646-C58A-2932-B487-8AC850271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047" y="2326666"/>
            <a:ext cx="7603299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/>
              <a:t>The Most Basic Part of Modest Apparel is the Coverage of Nakedness as God Defines It</a:t>
            </a:r>
          </a:p>
          <a:p>
            <a:r>
              <a:rPr lang="en-US" sz="3200" dirty="0"/>
              <a:t>The thigh – </a:t>
            </a:r>
            <a:r>
              <a:rPr lang="en-US" sz="3200" dirty="0">
                <a:solidFill>
                  <a:srgbClr val="C00000"/>
                </a:solidFill>
              </a:rPr>
              <a:t>Exodus 28:42-43</a:t>
            </a:r>
          </a:p>
          <a:p>
            <a:r>
              <a:rPr lang="en-US" sz="3200" dirty="0"/>
              <a:t>The buttocks – </a:t>
            </a:r>
            <a:r>
              <a:rPr lang="en-US" sz="3200" dirty="0">
                <a:solidFill>
                  <a:srgbClr val="C00000"/>
                </a:solidFill>
              </a:rPr>
              <a:t>Isaiah 20:3-4</a:t>
            </a:r>
          </a:p>
          <a:p>
            <a:r>
              <a:rPr lang="en-US" sz="3200" dirty="0"/>
              <a:t>The breasts – </a:t>
            </a:r>
            <a:r>
              <a:rPr lang="en-US" sz="3200" dirty="0">
                <a:solidFill>
                  <a:srgbClr val="C00000"/>
                </a:solidFill>
              </a:rPr>
              <a:t>Proverbs 5:18-20</a:t>
            </a:r>
          </a:p>
          <a:p>
            <a:r>
              <a:rPr lang="en-US" sz="3200" dirty="0"/>
              <a:t>From the shoulders down to the knees – </a:t>
            </a:r>
            <a:r>
              <a:rPr lang="en-US" sz="3200" dirty="0">
                <a:solidFill>
                  <a:srgbClr val="C00000"/>
                </a:solidFill>
              </a:rPr>
              <a:t>Genesis 3:10, 21 </a:t>
            </a:r>
            <a:r>
              <a:rPr lang="en-US" sz="3200" dirty="0"/>
              <a:t>– coordinate with previous passages.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B3C2D7B-ECEA-8B47-BE1C-0A5CEC5AD733}"/>
              </a:ext>
            </a:extLst>
          </p:cNvPr>
          <p:cNvSpPr txBox="1">
            <a:spLocks/>
          </p:cNvSpPr>
          <p:nvPr/>
        </p:nvSpPr>
        <p:spPr>
          <a:xfrm>
            <a:off x="8542751" y="483524"/>
            <a:ext cx="3244241" cy="5890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indent="-857250">
              <a:buFont typeface="+mj-lt"/>
              <a:buAutoNum type="romanUcPeriod"/>
            </a:pPr>
            <a:r>
              <a:rPr lang="en-US" sz="3600" b="1" dirty="0">
                <a:latin typeface="+mj-lt"/>
              </a:rPr>
              <a:t>A Modesty Standard</a:t>
            </a:r>
          </a:p>
          <a:p>
            <a:pPr marL="857250" indent="-857250">
              <a:buFont typeface="+mj-lt"/>
              <a:buAutoNum type="romanUcPeriod"/>
            </a:pPr>
            <a:r>
              <a:rPr lang="en-US" sz="3600" b="1" dirty="0">
                <a:latin typeface="+mj-lt"/>
              </a:rPr>
              <a:t>A Modest Heart</a:t>
            </a:r>
          </a:p>
          <a:p>
            <a:pPr marL="857250" indent="-857250">
              <a:buFont typeface="+mj-lt"/>
              <a:buAutoNum type="romanUcPeriod"/>
            </a:pPr>
            <a:r>
              <a:rPr lang="en-US" sz="3600" b="1" dirty="0">
                <a:latin typeface="+mj-lt"/>
              </a:rPr>
              <a:t>A Modest Character</a:t>
            </a:r>
          </a:p>
          <a:p>
            <a:pPr marL="857250" indent="-857250">
              <a:buFont typeface="+mj-lt"/>
              <a:buAutoNum type="romanUcPeriod"/>
            </a:pPr>
            <a:r>
              <a:rPr lang="en-US" sz="3600" b="1" dirty="0">
                <a:latin typeface="+mj-lt"/>
              </a:rPr>
              <a:t>A Modest Behavior</a:t>
            </a:r>
          </a:p>
          <a:p>
            <a:pPr marL="857250" indent="-857250">
              <a:buFont typeface="+mj-lt"/>
              <a:buAutoNum type="romanUcPeriod"/>
            </a:pPr>
            <a:r>
              <a:rPr lang="en-US" sz="3600" b="1" dirty="0">
                <a:latin typeface="+mj-lt"/>
              </a:rPr>
              <a:t>A Modest Apparel</a:t>
            </a:r>
          </a:p>
        </p:txBody>
      </p:sp>
    </p:spTree>
    <p:extLst>
      <p:ext uri="{BB962C8B-B14F-4D97-AF65-F5344CB8AC3E}">
        <p14:creationId xmlns:p14="http://schemas.microsoft.com/office/powerpoint/2010/main" val="3939423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0586659-24B3-AAA6-FDA3-952855AB08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688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0586659-24B3-AAA6-FDA3-952855AB08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6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A5E8B2F-B22D-B69E-FA70-B036E42236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23646-C58A-2932-B487-8AC850271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047" y="2326666"/>
            <a:ext cx="7603299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/>
              <a:t>The Language Implies a Standard</a:t>
            </a:r>
          </a:p>
          <a:p>
            <a:pPr>
              <a:buClr>
                <a:schemeClr val="tx1"/>
              </a:buClr>
            </a:pPr>
            <a:r>
              <a:rPr lang="en-US" sz="3200" dirty="0">
                <a:solidFill>
                  <a:srgbClr val="C00000"/>
                </a:solidFill>
              </a:rPr>
              <a:t>1 Timothy 2:9 </a:t>
            </a:r>
            <a:r>
              <a:rPr lang="en-US" sz="3200" dirty="0"/>
              <a:t>– </a:t>
            </a:r>
            <a:r>
              <a:rPr lang="en-US" sz="3200" i="1" dirty="0"/>
              <a:t>“modest” </a:t>
            </a:r>
            <a:r>
              <a:rPr lang="en-US" sz="3200" dirty="0"/>
              <a:t>– </a:t>
            </a:r>
            <a:r>
              <a:rPr lang="en-US" sz="3200" i="1" dirty="0" err="1"/>
              <a:t>kosmios</a:t>
            </a:r>
            <a:r>
              <a:rPr lang="en-US" sz="3200" dirty="0"/>
              <a:t>; orderly, i.e. decorous (STRONG) </a:t>
            </a:r>
          </a:p>
          <a:p>
            <a:pPr>
              <a:buClr>
                <a:schemeClr val="tx1"/>
              </a:buClr>
            </a:pPr>
            <a:r>
              <a:rPr lang="en-US" sz="3200" dirty="0">
                <a:solidFill>
                  <a:srgbClr val="C00000"/>
                </a:solidFill>
              </a:rPr>
              <a:t>1 Timothy 3:2 </a:t>
            </a:r>
            <a:r>
              <a:rPr lang="en-US" sz="3200" dirty="0"/>
              <a:t>– </a:t>
            </a:r>
            <a:r>
              <a:rPr lang="en-US" sz="3200" i="1" dirty="0"/>
              <a:t>“good behavior” </a:t>
            </a:r>
            <a:r>
              <a:rPr lang="en-US" sz="3200" dirty="0"/>
              <a:t>(</a:t>
            </a:r>
            <a:r>
              <a:rPr lang="en-US" sz="3200" dirty="0">
                <a:solidFill>
                  <a:srgbClr val="C00000"/>
                </a:solidFill>
              </a:rPr>
              <a:t>cf. Matthew 19:16-17; Micah 6:8</a:t>
            </a:r>
            <a:r>
              <a:rPr lang="en-US" sz="3200" dirty="0"/>
              <a:t>)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B3C2D7B-ECEA-8B47-BE1C-0A5CEC5AD733}"/>
              </a:ext>
            </a:extLst>
          </p:cNvPr>
          <p:cNvSpPr txBox="1">
            <a:spLocks/>
          </p:cNvSpPr>
          <p:nvPr/>
        </p:nvSpPr>
        <p:spPr>
          <a:xfrm>
            <a:off x="8542751" y="483524"/>
            <a:ext cx="3244241" cy="5890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indent="-857250">
              <a:buFont typeface="+mj-lt"/>
              <a:buAutoNum type="romanUcPeriod"/>
            </a:pPr>
            <a:r>
              <a:rPr lang="en-US" sz="3600" b="1" dirty="0">
                <a:latin typeface="+mj-lt"/>
              </a:rPr>
              <a:t>A Modesty Standard</a:t>
            </a:r>
          </a:p>
        </p:txBody>
      </p:sp>
    </p:spTree>
    <p:extLst>
      <p:ext uri="{BB962C8B-B14F-4D97-AF65-F5344CB8AC3E}">
        <p14:creationId xmlns:p14="http://schemas.microsoft.com/office/powerpoint/2010/main" val="1818270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A5E8B2F-B22D-B69E-FA70-B036E42236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23646-C58A-2932-B487-8AC850271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047" y="2326666"/>
            <a:ext cx="7603299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/>
              <a:t>The Standard of God’s Holiness</a:t>
            </a:r>
          </a:p>
          <a:p>
            <a:pPr>
              <a:buClr>
                <a:schemeClr val="tx1"/>
              </a:buClr>
            </a:pPr>
            <a:r>
              <a:rPr lang="en-US" sz="3200" i="1" dirty="0"/>
              <a:t>“Be holy, for I am holy” </a:t>
            </a:r>
            <a:r>
              <a:rPr lang="en-US" sz="3200" dirty="0"/>
              <a:t>– </a:t>
            </a:r>
            <a:r>
              <a:rPr lang="en-US" sz="3200" dirty="0">
                <a:solidFill>
                  <a:srgbClr val="C00000"/>
                </a:solidFill>
              </a:rPr>
              <a:t>1 Peter 1:14-16</a:t>
            </a:r>
          </a:p>
          <a:p>
            <a:pPr>
              <a:buClr>
                <a:schemeClr val="tx1"/>
              </a:buClr>
            </a:pPr>
            <a:r>
              <a:rPr lang="en-US" sz="3200" dirty="0"/>
              <a:t>The question of modesty is one of holiness, purity, and morality.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3600" b="1" dirty="0"/>
              <a:t>The Standard of God’s Revelation</a:t>
            </a:r>
            <a:r>
              <a:rPr lang="en-US" sz="3200" dirty="0"/>
              <a:t> (</a:t>
            </a:r>
            <a:r>
              <a:rPr lang="en-US" sz="3200" dirty="0">
                <a:solidFill>
                  <a:srgbClr val="C00000"/>
                </a:solidFill>
              </a:rPr>
              <a:t>cf. 2 Timothy 3:16-17</a:t>
            </a:r>
            <a:r>
              <a:rPr lang="en-US" sz="3200" dirty="0"/>
              <a:t>)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B3C2D7B-ECEA-8B47-BE1C-0A5CEC5AD733}"/>
              </a:ext>
            </a:extLst>
          </p:cNvPr>
          <p:cNvSpPr txBox="1">
            <a:spLocks/>
          </p:cNvSpPr>
          <p:nvPr/>
        </p:nvSpPr>
        <p:spPr>
          <a:xfrm>
            <a:off x="8542751" y="483524"/>
            <a:ext cx="3244241" cy="5890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indent="-857250">
              <a:buFont typeface="+mj-lt"/>
              <a:buAutoNum type="romanUcPeriod"/>
            </a:pPr>
            <a:r>
              <a:rPr lang="en-US" sz="3600" b="1" dirty="0">
                <a:latin typeface="+mj-lt"/>
              </a:rPr>
              <a:t>A Modesty Standard</a:t>
            </a:r>
          </a:p>
        </p:txBody>
      </p:sp>
    </p:spTree>
    <p:extLst>
      <p:ext uri="{BB962C8B-B14F-4D97-AF65-F5344CB8AC3E}">
        <p14:creationId xmlns:p14="http://schemas.microsoft.com/office/powerpoint/2010/main" val="192776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A5E8B2F-B22D-B69E-FA70-B036E42236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23646-C58A-2932-B487-8AC850271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047" y="2326666"/>
            <a:ext cx="7603299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/>
              <a:t>What do we mean by “heart issue?”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3600" b="1" dirty="0"/>
              <a:t>The Bible Says Everything is a “Heart Issue”</a:t>
            </a:r>
          </a:p>
          <a:p>
            <a:pPr marL="236538" lvl="1" indent="-236538">
              <a:spcBef>
                <a:spcPts val="1000"/>
              </a:spcBef>
              <a:buClr>
                <a:schemeClr val="tx1"/>
              </a:buClr>
            </a:pPr>
            <a:r>
              <a:rPr lang="en-US" sz="3200" dirty="0">
                <a:solidFill>
                  <a:srgbClr val="C00000"/>
                </a:solidFill>
              </a:rPr>
              <a:t>Proverbs 4:23 </a:t>
            </a:r>
            <a:r>
              <a:rPr lang="en-US" sz="3200" dirty="0"/>
              <a:t>– issues of life.</a:t>
            </a:r>
          </a:p>
          <a:p>
            <a:pPr marL="236538" lvl="1" indent="-236538">
              <a:spcBef>
                <a:spcPts val="1000"/>
              </a:spcBef>
              <a:buClr>
                <a:schemeClr val="tx1"/>
              </a:buClr>
            </a:pPr>
            <a:r>
              <a:rPr lang="en-US" sz="3200" dirty="0">
                <a:solidFill>
                  <a:srgbClr val="C00000"/>
                </a:solidFill>
              </a:rPr>
              <a:t>Matthew 15:18-19 </a:t>
            </a:r>
            <a:r>
              <a:rPr lang="en-US" sz="3200" dirty="0"/>
              <a:t>– all sin.</a:t>
            </a:r>
          </a:p>
          <a:p>
            <a:pPr marL="236538" lvl="1" indent="-236538">
              <a:spcBef>
                <a:spcPts val="1000"/>
              </a:spcBef>
              <a:buClr>
                <a:schemeClr val="tx1"/>
              </a:buClr>
            </a:pPr>
            <a:r>
              <a:rPr lang="en-US" sz="3200" dirty="0">
                <a:solidFill>
                  <a:srgbClr val="C00000"/>
                </a:solidFill>
              </a:rPr>
              <a:t>Romans 6:17 </a:t>
            </a:r>
            <a:r>
              <a:rPr lang="en-US" sz="3200" dirty="0"/>
              <a:t>– obedience.</a:t>
            </a:r>
          </a:p>
          <a:p>
            <a:pPr marL="236538" lvl="1" indent="-236538">
              <a:spcBef>
                <a:spcPts val="1000"/>
              </a:spcBef>
              <a:buClr>
                <a:schemeClr val="tx1"/>
              </a:buClr>
            </a:pPr>
            <a:r>
              <a:rPr lang="en-US" sz="3200" dirty="0">
                <a:solidFill>
                  <a:srgbClr val="C00000"/>
                </a:solidFill>
              </a:rPr>
              <a:t>Matthew 22:37, 40 </a:t>
            </a:r>
            <a:r>
              <a:rPr lang="en-US" sz="3200" dirty="0"/>
              <a:t>– loving God.</a:t>
            </a:r>
          </a:p>
          <a:p>
            <a:pPr marL="236538" lvl="1" indent="-236538">
              <a:spcBef>
                <a:spcPts val="1000"/>
              </a:spcBef>
              <a:buClr>
                <a:schemeClr val="tx1"/>
              </a:buClr>
            </a:pPr>
            <a:r>
              <a:rPr lang="en-US" sz="3200" dirty="0"/>
              <a:t>Is that what we mean?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B3C2D7B-ECEA-8B47-BE1C-0A5CEC5AD733}"/>
              </a:ext>
            </a:extLst>
          </p:cNvPr>
          <p:cNvSpPr txBox="1">
            <a:spLocks/>
          </p:cNvSpPr>
          <p:nvPr/>
        </p:nvSpPr>
        <p:spPr>
          <a:xfrm>
            <a:off x="8542751" y="483524"/>
            <a:ext cx="3244241" cy="5890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indent="-857250">
              <a:buFont typeface="+mj-lt"/>
              <a:buAutoNum type="romanUcPeriod"/>
            </a:pPr>
            <a:r>
              <a:rPr lang="en-US" sz="3600" b="1" dirty="0">
                <a:latin typeface="+mj-lt"/>
              </a:rPr>
              <a:t>A Modesty Standard</a:t>
            </a:r>
          </a:p>
          <a:p>
            <a:pPr marL="857250" indent="-857250">
              <a:buFont typeface="+mj-lt"/>
              <a:buAutoNum type="romanUcPeriod"/>
            </a:pPr>
            <a:r>
              <a:rPr lang="en-US" sz="3600" b="1" dirty="0">
                <a:latin typeface="+mj-lt"/>
              </a:rPr>
              <a:t>A Modest Heart</a:t>
            </a:r>
          </a:p>
        </p:txBody>
      </p:sp>
    </p:spTree>
    <p:extLst>
      <p:ext uri="{BB962C8B-B14F-4D97-AF65-F5344CB8AC3E}">
        <p14:creationId xmlns:p14="http://schemas.microsoft.com/office/powerpoint/2010/main" val="292871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A5E8B2F-B22D-B69E-FA70-B036E42236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23646-C58A-2932-B487-8AC850271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047" y="2326666"/>
            <a:ext cx="760329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The Modest Heart</a:t>
            </a:r>
          </a:p>
          <a:p>
            <a:pPr marL="236538" lvl="1" indent="-236538">
              <a:spcBef>
                <a:spcPts val="1000"/>
              </a:spcBef>
              <a:buClr>
                <a:schemeClr val="tx1"/>
              </a:buClr>
            </a:pPr>
            <a:r>
              <a:rPr lang="en-US" sz="3200" dirty="0"/>
              <a:t>Seeks God’s will honestly – </a:t>
            </a:r>
            <a:r>
              <a:rPr lang="en-US" sz="3200" dirty="0">
                <a:solidFill>
                  <a:srgbClr val="C00000"/>
                </a:solidFill>
              </a:rPr>
              <a:t>Acts 17:11</a:t>
            </a:r>
          </a:p>
          <a:p>
            <a:pPr marL="236538" lvl="1" indent="-236538">
              <a:spcBef>
                <a:spcPts val="1000"/>
              </a:spcBef>
              <a:buClr>
                <a:schemeClr val="tx1"/>
              </a:buClr>
            </a:pPr>
            <a:r>
              <a:rPr lang="en-US" sz="3200" dirty="0"/>
              <a:t>Receives God’s will honestly – </a:t>
            </a:r>
            <a:r>
              <a:rPr lang="en-US" sz="3200" dirty="0">
                <a:solidFill>
                  <a:srgbClr val="C00000"/>
                </a:solidFill>
              </a:rPr>
              <a:t>Luke 8:15</a:t>
            </a:r>
          </a:p>
          <a:p>
            <a:pPr marL="236538" lvl="1" indent="-236538">
              <a:spcBef>
                <a:spcPts val="1000"/>
              </a:spcBef>
              <a:buClr>
                <a:schemeClr val="tx1"/>
              </a:buClr>
            </a:pPr>
            <a:r>
              <a:rPr lang="en-US" sz="3200" dirty="0"/>
              <a:t>Submits to God’s will wholly – </a:t>
            </a:r>
            <a:r>
              <a:rPr lang="en-US" sz="3200" dirty="0">
                <a:solidFill>
                  <a:srgbClr val="C00000"/>
                </a:solidFill>
              </a:rPr>
              <a:t>Matthew 26:39; James 2:10-12</a:t>
            </a:r>
          </a:p>
          <a:p>
            <a:pPr marL="236538" lvl="1" indent="-236538">
              <a:spcBef>
                <a:spcPts val="1000"/>
              </a:spcBef>
              <a:buClr>
                <a:schemeClr val="tx1"/>
              </a:buClr>
            </a:pPr>
            <a:r>
              <a:rPr lang="en-US" sz="3200" dirty="0"/>
              <a:t>Is driven by God’s will emotionally – </a:t>
            </a:r>
            <a:r>
              <a:rPr lang="en-US" sz="3200" dirty="0">
                <a:solidFill>
                  <a:srgbClr val="C00000"/>
                </a:solidFill>
              </a:rPr>
              <a:t>Jeremiah 6:14-15; 2 Corinthians 5:9</a:t>
            </a:r>
          </a:p>
          <a:p>
            <a:pPr marL="236538" lvl="1" indent="-236538">
              <a:spcBef>
                <a:spcPts val="1000"/>
              </a:spcBef>
              <a:buClr>
                <a:schemeClr val="tx1"/>
              </a:buClr>
            </a:pPr>
            <a:r>
              <a:rPr lang="en-US" sz="3200" dirty="0"/>
              <a:t>The opposite – </a:t>
            </a:r>
            <a:r>
              <a:rPr lang="en-US" sz="3200" dirty="0">
                <a:solidFill>
                  <a:srgbClr val="C00000"/>
                </a:solidFill>
              </a:rPr>
              <a:t>Matthew 15:8-9</a:t>
            </a:r>
            <a:endParaRPr lang="en-US" sz="32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B3C2D7B-ECEA-8B47-BE1C-0A5CEC5AD733}"/>
              </a:ext>
            </a:extLst>
          </p:cNvPr>
          <p:cNvSpPr txBox="1">
            <a:spLocks/>
          </p:cNvSpPr>
          <p:nvPr/>
        </p:nvSpPr>
        <p:spPr>
          <a:xfrm>
            <a:off x="8542751" y="483524"/>
            <a:ext cx="3244241" cy="5890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indent="-857250">
              <a:buFont typeface="+mj-lt"/>
              <a:buAutoNum type="romanUcPeriod"/>
            </a:pPr>
            <a:r>
              <a:rPr lang="en-US" sz="3600" b="1" dirty="0">
                <a:latin typeface="+mj-lt"/>
              </a:rPr>
              <a:t>A Modesty Standard</a:t>
            </a:r>
          </a:p>
          <a:p>
            <a:pPr marL="857250" indent="-857250">
              <a:buFont typeface="+mj-lt"/>
              <a:buAutoNum type="romanUcPeriod"/>
            </a:pPr>
            <a:r>
              <a:rPr lang="en-US" sz="3600" b="1" dirty="0">
                <a:latin typeface="+mj-lt"/>
              </a:rPr>
              <a:t>A Modest Heart</a:t>
            </a:r>
          </a:p>
        </p:txBody>
      </p:sp>
    </p:spTree>
    <p:extLst>
      <p:ext uri="{BB962C8B-B14F-4D97-AF65-F5344CB8AC3E}">
        <p14:creationId xmlns:p14="http://schemas.microsoft.com/office/powerpoint/2010/main" val="724997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A5E8B2F-B22D-B69E-FA70-B036E42236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23646-C58A-2932-B487-8AC850271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047" y="2326666"/>
            <a:ext cx="7603299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900" b="1" dirty="0"/>
              <a:t>Modesty is a Matter of Character</a:t>
            </a:r>
          </a:p>
          <a:p>
            <a:pPr marL="236538" lvl="1" indent="-236538">
              <a:spcBef>
                <a:spcPts val="1000"/>
              </a:spcBef>
              <a:buClr>
                <a:schemeClr val="tx1"/>
              </a:buClr>
            </a:pPr>
            <a:r>
              <a:rPr lang="en-US" sz="3500" dirty="0"/>
              <a:t>Focus on inner character – </a:t>
            </a:r>
            <a:r>
              <a:rPr lang="en-US" sz="3500" dirty="0">
                <a:solidFill>
                  <a:srgbClr val="C00000"/>
                </a:solidFill>
              </a:rPr>
              <a:t>1 Timothy 2:9-10</a:t>
            </a:r>
            <a:r>
              <a:rPr lang="en-US" sz="3500" dirty="0"/>
              <a:t> (</a:t>
            </a:r>
            <a:r>
              <a:rPr lang="en-US" sz="3500" dirty="0">
                <a:solidFill>
                  <a:srgbClr val="C00000"/>
                </a:solidFill>
              </a:rPr>
              <a:t>cf. Eph. 5:8, 10-12; 1 Cor. 9:27; Job 31:1-4</a:t>
            </a:r>
            <a:r>
              <a:rPr lang="en-US" sz="3500" dirty="0"/>
              <a:t>)</a:t>
            </a:r>
          </a:p>
          <a:p>
            <a:pPr marL="236538" lvl="1" indent="-236538">
              <a:spcBef>
                <a:spcPts val="1000"/>
              </a:spcBef>
              <a:buClr>
                <a:schemeClr val="tx1"/>
              </a:buClr>
            </a:pPr>
            <a:r>
              <a:rPr lang="en-US" sz="3500" dirty="0"/>
              <a:t>A winsome character – </a:t>
            </a:r>
            <a:r>
              <a:rPr lang="en-US" sz="3500" dirty="0">
                <a:solidFill>
                  <a:srgbClr val="C00000"/>
                </a:solidFill>
              </a:rPr>
              <a:t>1 Peter 3:1-4</a:t>
            </a:r>
          </a:p>
          <a:p>
            <a:pPr marL="236538" lvl="1" indent="-236538">
              <a:spcBef>
                <a:spcPts val="1000"/>
              </a:spcBef>
              <a:buClr>
                <a:schemeClr val="tx1"/>
              </a:buClr>
            </a:pPr>
            <a:r>
              <a:rPr lang="en-US" sz="3500" b="1" dirty="0"/>
              <a:t>Possible to dress “modestly” but be an immodest person due to character flaw. However, biblically, modest apparel is in reflection of modest character.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B3C2D7B-ECEA-8B47-BE1C-0A5CEC5AD733}"/>
              </a:ext>
            </a:extLst>
          </p:cNvPr>
          <p:cNvSpPr txBox="1">
            <a:spLocks/>
          </p:cNvSpPr>
          <p:nvPr/>
        </p:nvSpPr>
        <p:spPr>
          <a:xfrm>
            <a:off x="8542751" y="483524"/>
            <a:ext cx="3244241" cy="5890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indent="-857250">
              <a:buFont typeface="+mj-lt"/>
              <a:buAutoNum type="romanUcPeriod"/>
            </a:pPr>
            <a:r>
              <a:rPr lang="en-US" sz="3600" b="1" dirty="0">
                <a:latin typeface="+mj-lt"/>
              </a:rPr>
              <a:t>A Modesty Standard</a:t>
            </a:r>
          </a:p>
          <a:p>
            <a:pPr marL="857250" indent="-857250">
              <a:buFont typeface="+mj-lt"/>
              <a:buAutoNum type="romanUcPeriod"/>
            </a:pPr>
            <a:r>
              <a:rPr lang="en-US" sz="3600" b="1" dirty="0">
                <a:latin typeface="+mj-lt"/>
              </a:rPr>
              <a:t>A Modest Heart</a:t>
            </a:r>
          </a:p>
          <a:p>
            <a:pPr marL="857250" indent="-857250">
              <a:buFont typeface="+mj-lt"/>
              <a:buAutoNum type="romanUcPeriod"/>
            </a:pPr>
            <a:r>
              <a:rPr lang="en-US" sz="3600" b="1" dirty="0">
                <a:latin typeface="+mj-lt"/>
              </a:rPr>
              <a:t>A Modest Character</a:t>
            </a:r>
          </a:p>
        </p:txBody>
      </p:sp>
    </p:spTree>
    <p:extLst>
      <p:ext uri="{BB962C8B-B14F-4D97-AF65-F5344CB8AC3E}">
        <p14:creationId xmlns:p14="http://schemas.microsoft.com/office/powerpoint/2010/main" val="2713918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A5E8B2F-B22D-B69E-FA70-B036E42236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23646-C58A-2932-B487-8AC850271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047" y="2326666"/>
            <a:ext cx="760329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Modesty Involves Chaste Conduct</a:t>
            </a:r>
          </a:p>
          <a:p>
            <a:pPr marL="236538" lvl="1" indent="-236538">
              <a:spcBef>
                <a:spcPts val="1000"/>
              </a:spcBef>
              <a:buClr>
                <a:schemeClr val="tx1"/>
              </a:buClr>
            </a:pPr>
            <a:r>
              <a:rPr lang="en-US" sz="32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Kosmios</a:t>
            </a:r>
            <a:r>
              <a:rPr lang="en-US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“good behavior” (NKJV), “respectable” (NASB, ESV), “orderly” (ASV), “dignified” (RSV)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3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Timothy 3:2</a:t>
            </a:r>
          </a:p>
          <a:p>
            <a:pPr marL="236538" lvl="1" indent="-236538">
              <a:spcBef>
                <a:spcPts val="1000"/>
              </a:spcBef>
              <a:buClr>
                <a:schemeClr val="tx1"/>
              </a:buClr>
            </a:pPr>
            <a:r>
              <a:rPr lang="en-US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God-shaped character which translates to God-shaped conduct – </a:t>
            </a:r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James 4:7-8</a:t>
            </a:r>
          </a:p>
          <a:p>
            <a:pPr marL="236538" lvl="1" indent="-236538">
              <a:spcBef>
                <a:spcPts val="1000"/>
              </a:spcBef>
              <a:buClr>
                <a:schemeClr val="tx1"/>
              </a:buClr>
            </a:pPr>
            <a:r>
              <a:rPr lang="en-US" sz="3200" dirty="0">
                <a:solidFill>
                  <a:srgbClr val="C00000"/>
                </a:solidFill>
              </a:rPr>
              <a:t>1 Peter 3:1-2 </a:t>
            </a:r>
            <a:r>
              <a:rPr lang="en-US" sz="3200" dirty="0"/>
              <a:t>– </a:t>
            </a:r>
            <a:r>
              <a:rPr lang="en-US" sz="3200" i="1" dirty="0"/>
              <a:t>“chaste conduct accompanied by fear”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B3C2D7B-ECEA-8B47-BE1C-0A5CEC5AD733}"/>
              </a:ext>
            </a:extLst>
          </p:cNvPr>
          <p:cNvSpPr txBox="1">
            <a:spLocks/>
          </p:cNvSpPr>
          <p:nvPr/>
        </p:nvSpPr>
        <p:spPr>
          <a:xfrm>
            <a:off x="8542751" y="483524"/>
            <a:ext cx="3244241" cy="5890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indent="-857250">
              <a:buFont typeface="+mj-lt"/>
              <a:buAutoNum type="romanUcPeriod"/>
            </a:pPr>
            <a:r>
              <a:rPr lang="en-US" sz="3600" b="1" dirty="0">
                <a:latin typeface="+mj-lt"/>
              </a:rPr>
              <a:t>A Modesty Standard</a:t>
            </a:r>
          </a:p>
          <a:p>
            <a:pPr marL="857250" indent="-857250">
              <a:buFont typeface="+mj-lt"/>
              <a:buAutoNum type="romanUcPeriod"/>
            </a:pPr>
            <a:r>
              <a:rPr lang="en-US" sz="3600" b="1" dirty="0">
                <a:latin typeface="+mj-lt"/>
              </a:rPr>
              <a:t>A Modest Heart</a:t>
            </a:r>
          </a:p>
          <a:p>
            <a:pPr marL="857250" indent="-857250">
              <a:buFont typeface="+mj-lt"/>
              <a:buAutoNum type="romanUcPeriod"/>
            </a:pPr>
            <a:r>
              <a:rPr lang="en-US" sz="3600" b="1" dirty="0">
                <a:latin typeface="+mj-lt"/>
              </a:rPr>
              <a:t>A Modest Character</a:t>
            </a:r>
          </a:p>
          <a:p>
            <a:pPr marL="857250" indent="-857250">
              <a:buFont typeface="+mj-lt"/>
              <a:buAutoNum type="romanUcPeriod"/>
            </a:pPr>
            <a:r>
              <a:rPr lang="en-US" sz="3600" b="1" dirty="0">
                <a:latin typeface="+mj-lt"/>
              </a:rPr>
              <a:t>A Modest Behavior</a:t>
            </a:r>
          </a:p>
        </p:txBody>
      </p:sp>
    </p:spTree>
    <p:extLst>
      <p:ext uri="{BB962C8B-B14F-4D97-AF65-F5344CB8AC3E}">
        <p14:creationId xmlns:p14="http://schemas.microsoft.com/office/powerpoint/2010/main" val="2428082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A5E8B2F-B22D-B69E-FA70-B036E42236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23646-C58A-2932-B487-8AC850271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047" y="2326666"/>
            <a:ext cx="760329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Apparel is a Part of Conduct</a:t>
            </a:r>
          </a:p>
          <a:p>
            <a:pPr marL="236538" lvl="1" indent="-236538">
              <a:spcBef>
                <a:spcPts val="1000"/>
              </a:spcBef>
              <a:buClr>
                <a:schemeClr val="tx1"/>
              </a:buClr>
            </a:pPr>
            <a:r>
              <a:rPr lang="en-US" sz="32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22:5, 11-13 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parable of wedding feast – disrespect, indifference, etc.</a:t>
            </a:r>
          </a:p>
          <a:p>
            <a:pPr marL="236538" lvl="1" indent="-236538">
              <a:spcBef>
                <a:spcPts val="1000"/>
              </a:spcBef>
              <a:buClr>
                <a:schemeClr val="tx1"/>
              </a:buClr>
            </a:pPr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Matthew 6:16-18 </a:t>
            </a:r>
            <a:r>
              <a:rPr lang="en-US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– pride.</a:t>
            </a:r>
          </a:p>
          <a:p>
            <a:pPr marL="236538" lvl="1" indent="-236538">
              <a:spcBef>
                <a:spcPts val="1000"/>
              </a:spcBef>
              <a:buClr>
                <a:schemeClr val="tx1"/>
              </a:buClr>
            </a:pPr>
            <a:r>
              <a:rPr lang="en-US" sz="3200" dirty="0">
                <a:solidFill>
                  <a:srgbClr val="C00000"/>
                </a:solidFill>
              </a:rPr>
              <a:t>Isaiah 3:16-17 </a:t>
            </a:r>
            <a:r>
              <a:rPr lang="en-US" sz="3200" dirty="0"/>
              <a:t>– pride, materialism, ostentatious character, lewdness.</a:t>
            </a:r>
          </a:p>
          <a:p>
            <a:pPr marL="236538" lvl="1" indent="-236538">
              <a:spcBef>
                <a:spcPts val="1000"/>
              </a:spcBef>
              <a:buClr>
                <a:schemeClr val="tx1"/>
              </a:buClr>
            </a:pPr>
            <a:r>
              <a:rPr lang="en-US" sz="3200" dirty="0">
                <a:solidFill>
                  <a:srgbClr val="C00000"/>
                </a:solidFill>
              </a:rPr>
              <a:t>Proverbs 7:10 </a:t>
            </a:r>
            <a:r>
              <a:rPr lang="en-US" sz="3200" dirty="0"/>
              <a:t>– unchaste, lewdness.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B3C2D7B-ECEA-8B47-BE1C-0A5CEC5AD733}"/>
              </a:ext>
            </a:extLst>
          </p:cNvPr>
          <p:cNvSpPr txBox="1">
            <a:spLocks/>
          </p:cNvSpPr>
          <p:nvPr/>
        </p:nvSpPr>
        <p:spPr>
          <a:xfrm>
            <a:off x="8542751" y="483524"/>
            <a:ext cx="3244241" cy="5890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indent="-857250">
              <a:buFont typeface="+mj-lt"/>
              <a:buAutoNum type="romanUcPeriod"/>
            </a:pPr>
            <a:r>
              <a:rPr lang="en-US" sz="3600" b="1" dirty="0">
                <a:latin typeface="+mj-lt"/>
              </a:rPr>
              <a:t>A Modesty Standard</a:t>
            </a:r>
          </a:p>
          <a:p>
            <a:pPr marL="857250" indent="-857250">
              <a:buFont typeface="+mj-lt"/>
              <a:buAutoNum type="romanUcPeriod"/>
            </a:pPr>
            <a:r>
              <a:rPr lang="en-US" sz="3600" b="1" dirty="0">
                <a:latin typeface="+mj-lt"/>
              </a:rPr>
              <a:t>A Modest Heart</a:t>
            </a:r>
          </a:p>
          <a:p>
            <a:pPr marL="857250" indent="-857250">
              <a:buFont typeface="+mj-lt"/>
              <a:buAutoNum type="romanUcPeriod"/>
            </a:pPr>
            <a:r>
              <a:rPr lang="en-US" sz="3600" b="1" dirty="0">
                <a:latin typeface="+mj-lt"/>
              </a:rPr>
              <a:t>A Modest Character</a:t>
            </a:r>
          </a:p>
          <a:p>
            <a:pPr marL="857250" indent="-857250">
              <a:buFont typeface="+mj-lt"/>
              <a:buAutoNum type="romanUcPeriod"/>
            </a:pPr>
            <a:r>
              <a:rPr lang="en-US" sz="3600" b="1" dirty="0">
                <a:latin typeface="+mj-lt"/>
              </a:rPr>
              <a:t>A Modest Behavior</a:t>
            </a:r>
          </a:p>
        </p:txBody>
      </p:sp>
    </p:spTree>
    <p:extLst>
      <p:ext uri="{BB962C8B-B14F-4D97-AF65-F5344CB8AC3E}">
        <p14:creationId xmlns:p14="http://schemas.microsoft.com/office/powerpoint/2010/main" val="1128261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538</Words>
  <Application>Microsoft Macintosh PowerPoint</Application>
  <PresentationFormat>Widescreen</PresentationFormat>
  <Paragraphs>79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Aptos</vt:lpstr>
      <vt:lpstr>Aptos Display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2</cp:revision>
  <dcterms:created xsi:type="dcterms:W3CDTF">2024-05-04T15:33:45Z</dcterms:created>
  <dcterms:modified xsi:type="dcterms:W3CDTF">2024-05-05T02:08:25Z</dcterms:modified>
</cp:coreProperties>
</file>