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72" r:id="rId1"/>
  </p:sldMasterIdLst>
  <p:sldIdLst>
    <p:sldId id="257" r:id="rId2"/>
    <p:sldId id="256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757"/>
    <a:srgbClr val="545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5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5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1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0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7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9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5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4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47E2-AAA8-DC46-AA04-FDBE6B535769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983B-6457-8D4B-841E-5E892A0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9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0F502-68AD-AE4B-BA90-17FA58D8D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DD0FC-5DFD-B642-8F10-C235BBDFE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5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80B8A16-796D-AB5F-E14D-3AD12E0395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85757">
                  <a:alpha val="35000"/>
                </a:srgbClr>
              </a:gs>
              <a:gs pos="74000">
                <a:srgbClr val="385757">
                  <a:alpha val="85000"/>
                </a:srgbClr>
              </a:gs>
              <a:gs pos="83000">
                <a:srgbClr val="385757">
                  <a:alpha val="90000"/>
                </a:srgbClr>
              </a:gs>
              <a:gs pos="100000">
                <a:srgbClr val="38575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7933-F057-764F-BD41-00E3CE42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411292"/>
            <a:ext cx="11495314" cy="5403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Sin Reigns in Death, Grace Reigns through Righteousness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(vv. 20-21)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21a)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sin cannot be present without death being present.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21b)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grace’s reign through righteous. to eternal life.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Romans 1:17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God’s plan of righteousness – just live by faith (</a:t>
            </a:r>
            <a:r>
              <a:rPr lang="en-US" sz="36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cf. Romans 5:2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access grace).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reign of grace is in the absence of sin – in submission to the gospel plan of righteousness.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1F1EA2-4C1F-B58F-0CA3-E77936669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23" y="-72571"/>
            <a:ext cx="8482953" cy="185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0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9224DAB-15C2-BE61-50B1-94C5581A292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85757">
                  <a:alpha val="35000"/>
                </a:srgbClr>
              </a:gs>
              <a:gs pos="74000">
                <a:srgbClr val="385757">
                  <a:alpha val="85000"/>
                </a:srgbClr>
              </a:gs>
              <a:gs pos="83000">
                <a:srgbClr val="385757">
                  <a:alpha val="90000"/>
                </a:srgbClr>
              </a:gs>
              <a:gs pos="100000">
                <a:srgbClr val="38575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7933-F057-764F-BD41-00E3CE42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411292"/>
            <a:ext cx="11495314" cy="5403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Shall we continue in sin that grace may abound? </a:t>
            </a:r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(6:1)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Not if it is understood where grace reigns abundant –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(5:21)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through gospel plan of righteousness.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(6:12-14)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– present members as instruments of righteousness to God.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(6:17-19, 22)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delivered to doctrine (gospel), present self as slave of righteousness to holiness.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A70AAF-A774-4CEA-9FE4-809D200E6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23" y="-72571"/>
            <a:ext cx="8482953" cy="185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57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043E740-0AF9-265E-4B5C-8D64EB0F8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970" y="-176487"/>
            <a:ext cx="9082060" cy="600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D38BAD9-F83A-AC54-A497-2772C8090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970" y="-176487"/>
            <a:ext cx="9082060" cy="600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1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922EC9-626B-6040-9B77-CC888ECD36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85757">
                  <a:alpha val="35000"/>
                </a:srgbClr>
              </a:gs>
              <a:gs pos="74000">
                <a:srgbClr val="385757">
                  <a:alpha val="85000"/>
                </a:srgbClr>
              </a:gs>
              <a:gs pos="83000">
                <a:srgbClr val="385757">
                  <a:alpha val="90000"/>
                </a:srgbClr>
              </a:gs>
              <a:gs pos="100000">
                <a:srgbClr val="38575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7933-F057-764F-BD41-00E3CE42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411292"/>
            <a:ext cx="11495314" cy="5172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Entrance of Sin and its Consequence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Sin entered through Adam –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Romans 5:12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Death entered through sin.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Spiritual death – context:</a:t>
            </a:r>
          </a:p>
          <a:p>
            <a:pPr lvl="1"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Death = separation</a:t>
            </a:r>
          </a:p>
          <a:p>
            <a:pPr lvl="1">
              <a:buFont typeface="Wingdings" pitchFamily="2" charset="2"/>
              <a:buChar char="v"/>
            </a:pPr>
            <a:r>
              <a:rPr lang="en-US" sz="40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“Therefore…”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12)</a:t>
            </a:r>
            <a:endParaRPr lang="en-US" sz="40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(vv. 10-11)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– reconciliation to God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992F1-7646-A784-3FBD-DC24C6EEF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799" y="42597"/>
            <a:ext cx="8668401" cy="136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37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94204B1-8C3E-5D60-B94D-4CA91F8F5DA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85757">
                  <a:alpha val="35000"/>
                </a:srgbClr>
              </a:gs>
              <a:gs pos="74000">
                <a:srgbClr val="385757">
                  <a:alpha val="85000"/>
                </a:srgbClr>
              </a:gs>
              <a:gs pos="83000">
                <a:srgbClr val="385757">
                  <a:alpha val="90000"/>
                </a:srgbClr>
              </a:gs>
              <a:gs pos="100000">
                <a:srgbClr val="38575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7933-F057-764F-BD41-00E3CE42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411292"/>
            <a:ext cx="11480800" cy="5172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Entrance of Sin and its Consequence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Spread of Sin and its Consequence</a:t>
            </a:r>
          </a:p>
          <a:p>
            <a:pPr>
              <a:buFont typeface="Wingdings" pitchFamily="2" charset="2"/>
              <a:buChar char="v"/>
            </a:pPr>
            <a:r>
              <a:rPr lang="en-US" sz="40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“and thus”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</a:t>
            </a:r>
            <a:r>
              <a:rPr lang="en-US" sz="4000" i="1" dirty="0" err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houtōs</a:t>
            </a:r>
            <a:r>
              <a:rPr lang="en-US" sz="40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referring to what precedes, in this manner, thus, so (BDAG)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In what manner did death spread to all? –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“through sin…because all sinned”</a:t>
            </a:r>
          </a:p>
          <a:p>
            <a:pPr lvl="1"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Not “original sin,” “total hereditary depravity.”</a:t>
            </a:r>
          </a:p>
          <a:p>
            <a:pPr lvl="1"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Contradicts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(vv. 13-14)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“</a:t>
            </a:r>
            <a:r>
              <a:rPr lang="en-US" sz="40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not…likeness of…Adam.”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4D5C3A-FF66-B2FE-2798-8491F04F9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799" y="42597"/>
            <a:ext cx="8668401" cy="136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3D02FE-87F3-3D83-6403-2AC754A7AC6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85757">
                  <a:alpha val="35000"/>
                </a:srgbClr>
              </a:gs>
              <a:gs pos="74000">
                <a:srgbClr val="385757">
                  <a:alpha val="85000"/>
                </a:srgbClr>
              </a:gs>
              <a:gs pos="83000">
                <a:srgbClr val="385757">
                  <a:alpha val="90000"/>
                </a:srgbClr>
              </a:gs>
              <a:gs pos="100000">
                <a:srgbClr val="38575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7933-F057-764F-BD41-00E3CE42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411292"/>
            <a:ext cx="11495314" cy="5172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God made man upright </a:t>
            </a:r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(cf. Romans 7:9; Ecclesiastes 7:29)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law is able to maintain life </a:t>
            </a:r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(cf. Romans 7:10, 12; 10:5)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Problem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– </a:t>
            </a:r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Romans 3:23; 8:2-3 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all sinned, but the law cannot free from sin and death, the law cannot revive.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82FFE4-6DA2-2967-F7A8-CBF5651B8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73" y="0"/>
            <a:ext cx="10537853" cy="139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7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6418CB-967D-A08C-C022-32856107D1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85757">
                  <a:alpha val="35000"/>
                </a:srgbClr>
              </a:gs>
              <a:gs pos="74000">
                <a:srgbClr val="385757">
                  <a:alpha val="85000"/>
                </a:srgbClr>
              </a:gs>
              <a:gs pos="83000">
                <a:srgbClr val="385757">
                  <a:alpha val="90000"/>
                </a:srgbClr>
              </a:gs>
              <a:gs pos="100000">
                <a:srgbClr val="38575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7933-F057-764F-BD41-00E3CE42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411292"/>
            <a:ext cx="11495314" cy="5172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God’s grace and the gift by grace – Jesus Christ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Righteousness of God through faith in Jesus –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Romans 3:21-26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(vv. 21-23)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apart from the law.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24)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justification by free gift.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(vv. 25-26)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Christ a propitiation, THROUGH FAITH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(cf. 5:2)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6CEE15-BF29-31B3-9227-5D65CC196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73" y="0"/>
            <a:ext cx="10537853" cy="139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3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2E75F3-627E-9F53-336A-FC89884713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85757">
                  <a:alpha val="35000"/>
                </a:srgbClr>
              </a:gs>
              <a:gs pos="74000">
                <a:srgbClr val="385757">
                  <a:alpha val="85000"/>
                </a:srgbClr>
              </a:gs>
              <a:gs pos="83000">
                <a:srgbClr val="385757">
                  <a:alpha val="90000"/>
                </a:srgbClr>
              </a:gs>
              <a:gs pos="100000">
                <a:srgbClr val="38575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96E61-24AB-FD47-8949-F3024D1CF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8349" y="1282587"/>
            <a:ext cx="3868340" cy="82391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Adam</a:t>
            </a:r>
            <a:endParaRPr lang="en-US" sz="48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B2974-FBC5-9B47-AF50-4B847598B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857" y="2188087"/>
            <a:ext cx="5659325" cy="435902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Offense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15)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Many died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15)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Judgment from one to condemnation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16)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Death reigned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17)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D4828-7DFB-8D42-9A73-32CD214B0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84176" y="1282587"/>
            <a:ext cx="3013945" cy="82391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Christ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FA7F1-CCA1-D843-9934-9CC93C539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3155" y="2188083"/>
            <a:ext cx="5675988" cy="435902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Free Gift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15)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Abounded to many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15)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Free gift from many to justification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16)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Reign in life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17)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1A6A0-DFB3-2F00-9ED4-FBE19BD4A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857" y="0"/>
            <a:ext cx="8548595" cy="169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0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0640BA-AE3A-7E7E-2925-DD3C294AFD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85757">
                  <a:alpha val="35000"/>
                </a:srgbClr>
              </a:gs>
              <a:gs pos="74000">
                <a:srgbClr val="385757">
                  <a:alpha val="85000"/>
                </a:srgbClr>
              </a:gs>
              <a:gs pos="83000">
                <a:srgbClr val="385757">
                  <a:alpha val="90000"/>
                </a:srgbClr>
              </a:gs>
              <a:gs pos="100000">
                <a:srgbClr val="38575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7933-F057-764F-BD41-00E3CE42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411292"/>
            <a:ext cx="11495314" cy="5172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One Man’s Offense/Disobedience to Condemnation/Made Sinners </a:t>
            </a:r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(vv. 18a, 19a)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Connecting back to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(v. 12)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not automatic/inherited, but when we followed his example of disobedience.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1B1A81-4D98-75EB-E668-25FF59503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23" y="-72571"/>
            <a:ext cx="8482953" cy="185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2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3B216D-9D5D-CFBA-10BE-F6D163A6E59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85757">
                  <a:alpha val="35000"/>
                </a:srgbClr>
              </a:gs>
              <a:gs pos="74000">
                <a:srgbClr val="385757">
                  <a:alpha val="85000"/>
                </a:srgbClr>
              </a:gs>
              <a:gs pos="83000">
                <a:srgbClr val="385757">
                  <a:alpha val="90000"/>
                </a:srgbClr>
              </a:gs>
              <a:gs pos="100000">
                <a:srgbClr val="38575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7933-F057-764F-BD41-00E3CE42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57" y="1411292"/>
            <a:ext cx="11480800" cy="5172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One Man’s Righteous Act/Obedience to Justification of Life/Made Righteous </a:t>
            </a:r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(vv. 18b, 19b)</a:t>
            </a:r>
          </a:p>
          <a:p>
            <a:pPr>
              <a:buFont typeface="Wingdings" pitchFamily="2" charset="2"/>
              <a:buChar char="v"/>
            </a:pPr>
            <a:r>
              <a:rPr lang="en-US" sz="40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“Righteous act”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(singular) –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Philippians 2:8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– obedient death.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Parallel to the avenue of condemnation – justified/made righteous when we obey – 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cf. Hebrews 5:8-9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2AB5DE-FE3D-F65B-2BA4-9D0F90717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23" y="-72571"/>
            <a:ext cx="8482953" cy="185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8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275</TotalTime>
  <Words>551</Words>
  <Application>Microsoft Macintosh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Wingdings</vt:lpstr>
      <vt:lpstr>Calibri Light</vt:lpstr>
      <vt:lpstr>Arial</vt:lpstr>
      <vt:lpstr>Calibri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Sin Abounded</dc:title>
  <dc:creator>Jeremiah Cox</dc:creator>
  <cp:lastModifiedBy>Jeremiah Cox</cp:lastModifiedBy>
  <cp:revision>23</cp:revision>
  <dcterms:created xsi:type="dcterms:W3CDTF">2021-06-26T15:47:21Z</dcterms:created>
  <dcterms:modified xsi:type="dcterms:W3CDTF">2024-05-25T18:16:49Z</dcterms:modified>
</cp:coreProperties>
</file>