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1" r:id="rId5"/>
    <p:sldId id="262" r:id="rId6"/>
    <p:sldId id="263" r:id="rId7"/>
    <p:sldId id="259" r:id="rId8"/>
    <p:sldId id="264" r:id="rId9"/>
    <p:sldId id="260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4"/>
    <p:restoredTop sz="94769"/>
  </p:normalViewPr>
  <p:slideViewPr>
    <p:cSldViewPr snapToGrid="0">
      <p:cViewPr varScale="1">
        <p:scale>
          <a:sx n="93" d="100"/>
          <a:sy n="93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A2B7-A022-2DA9-7415-074A7A490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E9BFD-C203-DC2F-6F5D-F0089581B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A1452-9CAA-21B9-41DB-B7FAF957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E5866-9595-F8A1-46E4-07E2C929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FE760-8F55-8F2D-136A-904850EB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A5CC-0101-5DB9-43D8-DB3D8F3E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B32B0-E2EC-0649-E8B1-06D7EF731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8BDD6-B8B8-7C23-AF1C-AB74E7C8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E43D7-5E33-5460-45DA-0FD134B9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23B5E-DE67-5AF3-297C-88C28E24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6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276AA2-3CF1-4E36-9DB6-F8A8B002C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1BCC2-835A-C019-6A87-992E013EB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D3C44-3372-C203-2D1B-74932474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6BA-1A99-D4ED-8B70-393B3ECB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6612-C639-B7C1-5438-A84AEA4D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974D-586E-AECC-4387-D43B8326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E51D-D1C2-0B6F-7F3D-00995C6C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6A21F-5E1A-9605-A1D9-7989C5B1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6DB4D-C4A8-B88A-48EC-A4A6E6C8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8B613-6C8C-232D-15AD-90B8F135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C27A-7434-B9FB-C877-44307E4F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66F69-3397-1C67-986E-E40C10F80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3D01B-E91A-937D-C278-75800256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E4B0-0560-4E70-DB5A-E7C9A90A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43259-CA85-EC39-39D0-9A632976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3836-DEB7-5448-D7B0-64FEADDE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7BE8E-0C3A-6C01-56B5-974C852B9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F103F-41BE-B9CC-2627-1629C7D22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F505C-F9CF-53F4-9BC0-96A6DAFA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6D63C-058E-2BBF-1F66-25F16D3B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AB49D-D820-966B-AF21-611C6E20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BB3F-7F2E-9DDD-37FF-7DB6273F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9B03E-510A-5AA1-F099-ED717959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0FCC5-C669-BAB4-E80E-7C65D1835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901A3-C503-C87E-CAE1-99F5F7BE7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61469-8225-5C12-1D7C-BD1B0E0DB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1E2BC-52FC-2A6B-0187-A9CD7C6B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5/31/24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7E8BA-3905-5A37-21AB-3E4220BB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5D42C-EE96-B36C-DD33-4209F67A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4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9E9A-11A7-3138-5388-D1BCE084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C6178-8F73-B1E2-2B72-32A045EF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5/31/24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B58C0-0718-E9AB-D50E-5D8FF33A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0CB52-630D-A9E5-9C13-931138E9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6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2CC7C-76B7-E1B4-AF98-C758784B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5/31/24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50F97-E677-99EC-E797-06DFBF76B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E1EEB-0816-90F9-4F47-686D34CB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E827-3B6A-7B2D-9B19-1ECBA708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DB05A-0BE6-8EFD-F0FB-086F4619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D992C-49C5-5101-ECAA-41D0D1834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A3CAC-36BB-227D-96CB-8D77AFF0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FAED5-6669-DD83-1A36-5C0FB91E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9CC09-F77F-8A81-413D-FD9CFBB7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3D47-7A11-DE3B-354D-C19E7A65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CE183-E546-A392-BCF2-55260BB5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A40E6-AE58-188A-1DDE-DECEE5EFD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A17A7-3FFE-48FC-2938-CA5B27D6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4674E-E9A9-3601-9DE9-2F65D066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8123C-B239-FC73-9658-0D4AA4FD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AAEBF-A130-DA1B-B138-850A52EB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2BC4E-94FC-8A1B-B056-3ABD47740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06A50-D1BB-2F02-795E-D5CFFCE22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F5719-2F4E-8D4D-973D-086F8BDDEA14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819B-CCAD-96E6-8EF7-9CE0D3FD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517B-FE2F-2CBB-71BA-DBCA9AEA2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85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E91647-792C-3727-EF6F-09A6BAF4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16898"/>
            <a:ext cx="11353800" cy="449684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My Sinful Activity Does Not Make Me Sinful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8</a:t>
            </a:r>
            <a:r>
              <a:rPr lang="en-US" sz="3600" dirty="0"/>
              <a:t>)</a:t>
            </a:r>
          </a:p>
          <a:p>
            <a:r>
              <a:rPr lang="en-US" sz="3200" dirty="0"/>
              <a:t>Gnostic heresy – since the flesh is inherently sinful, the activities in the flesh do not affect my spiritual standing with God – flesh is sinful, but soul is not.</a:t>
            </a:r>
          </a:p>
          <a:p>
            <a:r>
              <a:rPr lang="en-US" sz="3200" dirty="0"/>
              <a:t>EX: </a:t>
            </a:r>
            <a:r>
              <a:rPr lang="en-US" sz="3200" dirty="0">
                <a:solidFill>
                  <a:srgbClr val="FF0000"/>
                </a:solidFill>
              </a:rPr>
              <a:t>Romans 6:1; Jude 4</a:t>
            </a:r>
          </a:p>
          <a:p>
            <a:r>
              <a:rPr lang="en-US" sz="3200" dirty="0"/>
              <a:t>Reality – (</a:t>
            </a:r>
            <a:r>
              <a:rPr lang="en-US" sz="3200" dirty="0">
                <a:solidFill>
                  <a:srgbClr val="FF0000"/>
                </a:solidFill>
              </a:rPr>
              <a:t>v. 8b</a:t>
            </a:r>
            <a:r>
              <a:rPr lang="en-US" sz="3200" dirty="0"/>
              <a:t>) – self-deception and separation from truth (</a:t>
            </a:r>
            <a:r>
              <a:rPr lang="en-US" sz="3200" dirty="0">
                <a:solidFill>
                  <a:srgbClr val="FF0000"/>
                </a:solidFill>
              </a:rPr>
              <a:t>cf. Galatians 6:7-8; Ezekiel 18:20; John 15:4, 7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777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E91647-792C-3727-EF6F-09A6BAF4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16898"/>
            <a:ext cx="11353800" cy="449684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What You Call Sin is Not Sin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10</a:t>
            </a:r>
            <a:r>
              <a:rPr lang="en-US" sz="3600" dirty="0"/>
              <a:t>)</a:t>
            </a:r>
          </a:p>
          <a:p>
            <a:r>
              <a:rPr lang="en-US" sz="3200" dirty="0"/>
              <a:t>One may dispute the claim that something is sinful at all.</a:t>
            </a:r>
          </a:p>
          <a:p>
            <a:r>
              <a:rPr lang="en-US" sz="3200" dirty="0"/>
              <a:t>Consequence – (</a:t>
            </a:r>
            <a:r>
              <a:rPr lang="en-US" sz="3200" dirty="0">
                <a:solidFill>
                  <a:srgbClr val="FF0000"/>
                </a:solidFill>
              </a:rPr>
              <a:t>v. 10b</a:t>
            </a:r>
            <a:r>
              <a:rPr lang="en-US" sz="3200" dirty="0"/>
              <a:t>) – God is made a liar – i.e. He calls it a sin when it is not a sin.</a:t>
            </a:r>
          </a:p>
          <a:p>
            <a:r>
              <a:rPr lang="en-US" sz="3200" dirty="0"/>
              <a:t>EX: </a:t>
            </a:r>
            <a:r>
              <a:rPr lang="en-US" sz="3200" dirty="0">
                <a:solidFill>
                  <a:srgbClr val="FF0000"/>
                </a:solidFill>
              </a:rPr>
              <a:t>Isaiah 5:20-21</a:t>
            </a:r>
          </a:p>
          <a:p>
            <a:r>
              <a:rPr lang="en-US" sz="3200" dirty="0"/>
              <a:t>Rather – </a:t>
            </a:r>
            <a:r>
              <a:rPr lang="en-US" sz="3200" dirty="0">
                <a:solidFill>
                  <a:srgbClr val="FF0000"/>
                </a:solidFill>
              </a:rPr>
              <a:t>Romans 3:3-4 </a:t>
            </a:r>
            <a:r>
              <a:rPr lang="en-US" sz="3200" dirty="0"/>
              <a:t>– Let God be true!</a:t>
            </a:r>
          </a:p>
        </p:txBody>
      </p:sp>
    </p:spTree>
    <p:extLst>
      <p:ext uri="{BB962C8B-B14F-4D97-AF65-F5344CB8AC3E}">
        <p14:creationId xmlns:p14="http://schemas.microsoft.com/office/powerpoint/2010/main" val="384350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AE922-D2E0-F706-4A9C-F0134B19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2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AE922-D2E0-F706-4A9C-F0134B19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8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D4704-F259-425A-9E1E-89C266AB5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16898"/>
            <a:ext cx="11353800" cy="449684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The Incarnate Word</a:t>
            </a:r>
          </a:p>
          <a:p>
            <a:r>
              <a:rPr lang="en-US" sz="3600" dirty="0"/>
              <a:t>The aim – (</a:t>
            </a:r>
            <a:r>
              <a:rPr lang="en-US" sz="3600" dirty="0">
                <a:solidFill>
                  <a:srgbClr val="FF0000"/>
                </a:solidFill>
              </a:rPr>
              <a:t>v. 3</a:t>
            </a:r>
            <a:r>
              <a:rPr lang="en-US" sz="3600" dirty="0"/>
              <a:t>) – fellowship with the Father (</a:t>
            </a:r>
            <a:r>
              <a:rPr lang="en-US" sz="3600" dirty="0">
                <a:solidFill>
                  <a:srgbClr val="FF0000"/>
                </a:solidFill>
              </a:rPr>
              <a:t>cf. John 17:3</a:t>
            </a:r>
            <a:r>
              <a:rPr lang="en-US" sz="3600" dirty="0"/>
              <a:t>)</a:t>
            </a:r>
          </a:p>
          <a:p>
            <a:r>
              <a:rPr lang="en-US" sz="3600" dirty="0"/>
              <a:t>The challenge – </a:t>
            </a:r>
            <a:r>
              <a:rPr lang="en-US" sz="3600" dirty="0">
                <a:solidFill>
                  <a:srgbClr val="FF0000"/>
                </a:solidFill>
              </a:rPr>
              <a:t>John 1:18a</a:t>
            </a:r>
          </a:p>
          <a:p>
            <a:r>
              <a:rPr lang="en-US" sz="3600" dirty="0"/>
              <a:t>The channel – </a:t>
            </a:r>
            <a:r>
              <a:rPr lang="en-US" sz="3600" dirty="0">
                <a:solidFill>
                  <a:srgbClr val="FF0000"/>
                </a:solidFill>
              </a:rPr>
              <a:t>1 John 5:11-12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cf. John 1:18b; 14:6</a:t>
            </a:r>
            <a:r>
              <a:rPr lang="en-US" sz="3600" dirty="0"/>
              <a:t>)</a:t>
            </a:r>
          </a:p>
          <a:p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1</a:t>
            </a:r>
            <a:r>
              <a:rPr lang="en-US" sz="3600" dirty="0"/>
              <a:t>) – </a:t>
            </a:r>
            <a:r>
              <a:rPr lang="en-US" sz="3600" dirty="0">
                <a:solidFill>
                  <a:srgbClr val="FF0000"/>
                </a:solidFill>
              </a:rPr>
              <a:t>cf. John 1:1-4, 14</a:t>
            </a:r>
          </a:p>
        </p:txBody>
      </p:sp>
    </p:spTree>
    <p:extLst>
      <p:ext uri="{BB962C8B-B14F-4D97-AF65-F5344CB8AC3E}">
        <p14:creationId xmlns:p14="http://schemas.microsoft.com/office/powerpoint/2010/main" val="196614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D4704-F259-425A-9E1E-89C266AB5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16898"/>
            <a:ext cx="11353800" cy="449684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The Apostolic Witness</a:t>
            </a:r>
          </a:p>
          <a:p>
            <a:r>
              <a:rPr lang="en-US" sz="3600" dirty="0"/>
              <a:t>Initial perception – </a:t>
            </a:r>
            <a:r>
              <a:rPr lang="en-US" sz="3600" i="1" dirty="0"/>
              <a:t>“heard…seen” </a:t>
            </a:r>
            <a:r>
              <a:rPr lang="en-US" sz="3600" dirty="0"/>
              <a:t>– </a:t>
            </a:r>
            <a:r>
              <a:rPr lang="en-US" sz="3600" dirty="0">
                <a:solidFill>
                  <a:srgbClr val="FF0000"/>
                </a:solidFill>
              </a:rPr>
              <a:t>cf. Mark 6:2-3</a:t>
            </a:r>
          </a:p>
          <a:p>
            <a:r>
              <a:rPr lang="en-US" sz="3600" dirty="0"/>
              <a:t>Investigative and contemplative perception:</a:t>
            </a:r>
          </a:p>
          <a:p>
            <a:pPr lvl="1"/>
            <a:r>
              <a:rPr lang="en-US" sz="3600" i="1" dirty="0"/>
              <a:t>“looked upon” </a:t>
            </a:r>
            <a:r>
              <a:rPr lang="en-US" sz="3600" dirty="0"/>
              <a:t>– </a:t>
            </a:r>
            <a:r>
              <a:rPr lang="en-US" sz="3600" dirty="0">
                <a:solidFill>
                  <a:srgbClr val="FF0000"/>
                </a:solidFill>
              </a:rPr>
              <a:t>cf. John 6:68-69; Matthew 16:13-16; Acts 4:20</a:t>
            </a:r>
          </a:p>
          <a:p>
            <a:pPr lvl="1"/>
            <a:r>
              <a:rPr lang="en-US" sz="3600" i="1" dirty="0"/>
              <a:t>“our hands have handled” </a:t>
            </a:r>
            <a:r>
              <a:rPr lang="en-US" sz="3600" dirty="0"/>
              <a:t>– </a:t>
            </a:r>
            <a:r>
              <a:rPr lang="en-US" sz="3600" dirty="0" err="1">
                <a:solidFill>
                  <a:srgbClr val="FF0000"/>
                </a:solidFill>
              </a:rPr>
              <a:t>cf</a:t>
            </a:r>
            <a:r>
              <a:rPr lang="en-US" sz="3600" dirty="0">
                <a:solidFill>
                  <a:srgbClr val="FF0000"/>
                </a:solidFill>
              </a:rPr>
              <a:t> .Luke 24:39-40</a:t>
            </a:r>
          </a:p>
        </p:txBody>
      </p:sp>
    </p:spTree>
    <p:extLst>
      <p:ext uri="{BB962C8B-B14F-4D97-AF65-F5344CB8AC3E}">
        <p14:creationId xmlns:p14="http://schemas.microsoft.com/office/powerpoint/2010/main" val="116923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D4704-F259-425A-9E1E-89C266AB5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16898"/>
            <a:ext cx="11353800" cy="449684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The Apostolic Witness</a:t>
            </a:r>
          </a:p>
          <a:p>
            <a:r>
              <a:rPr lang="en-US" sz="3600" dirty="0"/>
              <a:t>Their eyewitness testimony is the key to our confidence in Jesus – </a:t>
            </a:r>
            <a:r>
              <a:rPr lang="en-US" sz="3600" dirty="0">
                <a:solidFill>
                  <a:srgbClr val="FF0000"/>
                </a:solidFill>
              </a:rPr>
              <a:t>John 15:26-27; Acts 5:30-32</a:t>
            </a:r>
          </a:p>
          <a:p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vv. 2-3</a:t>
            </a:r>
            <a:r>
              <a:rPr lang="en-US" sz="3600" dirty="0"/>
              <a:t>) – based on personal encounter (</a:t>
            </a:r>
            <a:r>
              <a:rPr lang="en-US" sz="3600" dirty="0">
                <a:solidFill>
                  <a:srgbClr val="FF0000"/>
                </a:solidFill>
              </a:rPr>
              <a:t>cf. 2 Peter 1:16</a:t>
            </a:r>
            <a:r>
              <a:rPr lang="en-US" sz="3600" dirty="0"/>
              <a:t>)</a:t>
            </a:r>
          </a:p>
          <a:p>
            <a:r>
              <a:rPr lang="en-US" sz="3600" dirty="0"/>
              <a:t>The result is fellowship with God (</a:t>
            </a:r>
            <a:r>
              <a:rPr lang="en-US" sz="3600" dirty="0">
                <a:solidFill>
                  <a:srgbClr val="FF0000"/>
                </a:solidFill>
              </a:rPr>
              <a:t>v. 3</a:t>
            </a:r>
            <a:r>
              <a:rPr lang="en-US" sz="3600" dirty="0"/>
              <a:t>), and joy (</a:t>
            </a:r>
            <a:r>
              <a:rPr lang="en-US" sz="3600" dirty="0">
                <a:solidFill>
                  <a:srgbClr val="FF0000"/>
                </a:solidFill>
              </a:rPr>
              <a:t>v. 4</a:t>
            </a:r>
            <a:r>
              <a:rPr lang="en-US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943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D4704-F259-425A-9E1E-89C266AB5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16898"/>
            <a:ext cx="11353800" cy="449684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The Apostolic Declaration</a:t>
            </a:r>
          </a:p>
          <a:p>
            <a:r>
              <a:rPr lang="en-US" sz="3600" i="1" dirty="0"/>
              <a:t>“This is the message which we have heard from Him and declare to you, that </a:t>
            </a:r>
            <a:r>
              <a:rPr lang="en-US" sz="3600" b="1" i="1" dirty="0"/>
              <a:t>God is light and in Him is no darkness at all</a:t>
            </a:r>
            <a:r>
              <a:rPr lang="en-US" sz="3600" i="1" dirty="0"/>
              <a:t>.”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5</a:t>
            </a:r>
            <a:r>
              <a:rPr lang="en-US" sz="3600" dirty="0"/>
              <a:t>)</a:t>
            </a:r>
          </a:p>
          <a:p>
            <a:r>
              <a:rPr lang="en-US" sz="3600" dirty="0"/>
              <a:t>Declared that we may have fellowship with God (</a:t>
            </a:r>
            <a:r>
              <a:rPr lang="en-US" sz="3600" dirty="0">
                <a:solidFill>
                  <a:srgbClr val="FF0000"/>
                </a:solidFill>
              </a:rPr>
              <a:t>v. 3</a:t>
            </a:r>
            <a:r>
              <a:rPr lang="en-US" sz="3600" dirty="0"/>
              <a:t>) – </a:t>
            </a:r>
            <a:r>
              <a:rPr lang="en-US" sz="3600" i="1" dirty="0" err="1"/>
              <a:t>koinōnia</a:t>
            </a:r>
            <a:r>
              <a:rPr lang="en-US" sz="3600" i="1" dirty="0"/>
              <a:t> </a:t>
            </a:r>
            <a:r>
              <a:rPr lang="en-US" sz="3600" dirty="0"/>
              <a:t>– “a having in common (</a:t>
            </a:r>
            <a:r>
              <a:rPr lang="en-US" sz="3600" i="1" dirty="0" err="1"/>
              <a:t>koinos</a:t>
            </a:r>
            <a:r>
              <a:rPr lang="en-US" sz="3600" dirty="0"/>
              <a:t>), partnership, fellowship” (VINE) </a:t>
            </a:r>
          </a:p>
        </p:txBody>
      </p:sp>
    </p:spTree>
    <p:extLst>
      <p:ext uri="{BB962C8B-B14F-4D97-AF65-F5344CB8AC3E}">
        <p14:creationId xmlns:p14="http://schemas.microsoft.com/office/powerpoint/2010/main" val="191359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82D22-1E82-B05D-F68A-4062B85D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16898"/>
            <a:ext cx="11353800" cy="449684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Faithfulness</a:t>
            </a:r>
            <a:r>
              <a:rPr lang="en-US" sz="4000" dirty="0"/>
              <a:t>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7a; 2:1a</a:t>
            </a:r>
            <a:r>
              <a:rPr lang="en-US" sz="3600" dirty="0"/>
              <a:t>)</a:t>
            </a:r>
          </a:p>
          <a:p>
            <a:r>
              <a:rPr lang="en-US" sz="3600" i="1" dirty="0"/>
              <a:t>“if we walk in the light as He is in the light”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7</a:t>
            </a:r>
            <a:r>
              <a:rPr lang="en-US" sz="3600" dirty="0"/>
              <a:t>)</a:t>
            </a:r>
          </a:p>
          <a:p>
            <a:r>
              <a:rPr lang="en-US" sz="3600" dirty="0"/>
              <a:t>Example – </a:t>
            </a:r>
            <a:r>
              <a:rPr lang="en-US" sz="3600" dirty="0">
                <a:solidFill>
                  <a:srgbClr val="FF0000"/>
                </a:solidFill>
              </a:rPr>
              <a:t>Isaiah 2:2-9 </a:t>
            </a:r>
            <a:r>
              <a:rPr lang="en-US" sz="3600" dirty="0"/>
              <a:t>– Knowing the truth and practicing the truth.</a:t>
            </a:r>
          </a:p>
          <a:p>
            <a:r>
              <a:rPr lang="en-US" sz="3600" dirty="0"/>
              <a:t>Do not sin! – </a:t>
            </a:r>
            <a:r>
              <a:rPr lang="en-US" sz="3600" dirty="0">
                <a:solidFill>
                  <a:srgbClr val="FF0000"/>
                </a:solidFill>
              </a:rPr>
              <a:t>2:1a</a:t>
            </a:r>
          </a:p>
        </p:txBody>
      </p:sp>
    </p:spTree>
    <p:extLst>
      <p:ext uri="{BB962C8B-B14F-4D97-AF65-F5344CB8AC3E}">
        <p14:creationId xmlns:p14="http://schemas.microsoft.com/office/powerpoint/2010/main" val="202392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82D22-1E82-B05D-F68A-4062B85D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16898"/>
            <a:ext cx="11353800" cy="449684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Cleansing Blood and Confession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vv. 7b, 9, 2:1-2</a:t>
            </a:r>
            <a:r>
              <a:rPr lang="en-US" sz="3600" dirty="0"/>
              <a:t>)</a:t>
            </a:r>
          </a:p>
          <a:p>
            <a:r>
              <a:rPr lang="en-US" sz="3600" dirty="0"/>
              <a:t>Sin is never a viable option, but what if we sin?</a:t>
            </a:r>
          </a:p>
          <a:p>
            <a:r>
              <a:rPr lang="en-US" sz="3600" dirty="0"/>
              <a:t>Christ is our advocate and propitiation – </a:t>
            </a:r>
            <a:r>
              <a:rPr lang="en-US" sz="3600" dirty="0">
                <a:solidFill>
                  <a:srgbClr val="FF0000"/>
                </a:solidFill>
              </a:rPr>
              <a:t>2:1b-2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12D619-2733-877A-52B1-C049BED19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63236"/>
              </p:ext>
            </p:extLst>
          </p:nvPr>
        </p:nvGraphicFramePr>
        <p:xfrm>
          <a:off x="578529" y="4226346"/>
          <a:ext cx="10465292" cy="225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0314">
                  <a:extLst>
                    <a:ext uri="{9D8B030D-6E8A-4147-A177-3AD203B41FA5}">
                      <a16:colId xmlns:a16="http://schemas.microsoft.com/office/drawing/2014/main" val="4235855146"/>
                    </a:ext>
                  </a:extLst>
                </a:gridCol>
                <a:gridCol w="644664">
                  <a:extLst>
                    <a:ext uri="{9D8B030D-6E8A-4147-A177-3AD203B41FA5}">
                      <a16:colId xmlns:a16="http://schemas.microsoft.com/office/drawing/2014/main" val="3848043693"/>
                    </a:ext>
                  </a:extLst>
                </a:gridCol>
                <a:gridCol w="4910314">
                  <a:extLst>
                    <a:ext uri="{9D8B030D-6E8A-4147-A177-3AD203B41FA5}">
                      <a16:colId xmlns:a16="http://schemas.microsoft.com/office/drawing/2014/main" val="195356344"/>
                    </a:ext>
                  </a:extLst>
                </a:gridCol>
              </a:tblGrid>
              <a:tr h="6119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Verse 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3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Verse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388488"/>
                  </a:ext>
                </a:extLst>
              </a:tr>
              <a:tr h="356015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“the blood…cleanses us”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“forgive us our sins and to cleanse us”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195284"/>
                  </a:ext>
                </a:extLst>
              </a:tr>
              <a:tr h="563161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“if we walk in the light”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“If we confess our sins”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55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04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E91647-792C-3727-EF6F-09A6BAF4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16898"/>
            <a:ext cx="11353800" cy="449684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Fellowship Despite Darkness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6</a:t>
            </a:r>
            <a:r>
              <a:rPr lang="en-US" sz="3600" dirty="0"/>
              <a:t>)</a:t>
            </a:r>
          </a:p>
          <a:p>
            <a:r>
              <a:rPr lang="en-US" sz="3200" dirty="0"/>
              <a:t>What is the character/nature of the one we claim fellowship with? – (</a:t>
            </a:r>
            <a:r>
              <a:rPr lang="en-US" sz="3200" dirty="0">
                <a:solidFill>
                  <a:srgbClr val="FF0000"/>
                </a:solidFill>
              </a:rPr>
              <a:t>v. 5</a:t>
            </a:r>
            <a:r>
              <a:rPr lang="en-US" sz="3200" dirty="0"/>
              <a:t>) – Light, no darkness at all.</a:t>
            </a:r>
          </a:p>
          <a:p>
            <a:r>
              <a:rPr lang="en-US" sz="3200" dirty="0"/>
              <a:t>What is the claim? – (</a:t>
            </a:r>
            <a:r>
              <a:rPr lang="en-US" sz="3200" dirty="0">
                <a:solidFill>
                  <a:srgbClr val="FF0000"/>
                </a:solidFill>
              </a:rPr>
              <a:t>v. 6</a:t>
            </a:r>
            <a:r>
              <a:rPr lang="en-US" sz="3200" dirty="0"/>
              <a:t>) – Fellowship though I walk in darkness.</a:t>
            </a:r>
          </a:p>
          <a:p>
            <a:r>
              <a:rPr lang="en-US" sz="3200" dirty="0"/>
              <a:t>Proper conclusion – (</a:t>
            </a:r>
            <a:r>
              <a:rPr lang="en-US" sz="3200" dirty="0">
                <a:solidFill>
                  <a:srgbClr val="FF0000"/>
                </a:solidFill>
              </a:rPr>
              <a:t>v. 6b</a:t>
            </a:r>
            <a:r>
              <a:rPr lang="en-US" sz="3200" dirty="0"/>
              <a:t>) – Lie (</a:t>
            </a:r>
            <a:r>
              <a:rPr lang="en-US" sz="3200" dirty="0">
                <a:solidFill>
                  <a:srgbClr val="FF0000"/>
                </a:solidFill>
              </a:rPr>
              <a:t>cf. Amos 3:1-3</a:t>
            </a:r>
            <a:r>
              <a:rPr lang="en-US" sz="3200" dirty="0"/>
              <a:t>), not practice the truth (</a:t>
            </a:r>
            <a:r>
              <a:rPr lang="en-US" sz="3200" dirty="0">
                <a:solidFill>
                  <a:srgbClr val="FF0000"/>
                </a:solidFill>
              </a:rPr>
              <a:t>cf. Isaiah 2:5; Psalm 50:16-21; 1 John 2:20-21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053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578</Words>
  <Application>Microsoft Macintosh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3</cp:revision>
  <dcterms:created xsi:type="dcterms:W3CDTF">2024-05-31T20:17:24Z</dcterms:created>
  <dcterms:modified xsi:type="dcterms:W3CDTF">2024-05-31T20:56:07Z</dcterms:modified>
</cp:coreProperties>
</file>