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9" r:id="rId5"/>
    <p:sldId id="270" r:id="rId6"/>
    <p:sldId id="271" r:id="rId7"/>
    <p:sldId id="272" r:id="rId8"/>
    <p:sldId id="273" r:id="rId9"/>
    <p:sldId id="268" r:id="rId10"/>
    <p:sldId id="274" r:id="rId11"/>
    <p:sldId id="27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/>
    <p:restoredTop sz="94761"/>
  </p:normalViewPr>
  <p:slideViewPr>
    <p:cSldViewPr snapToGrid="0">
      <p:cViewPr varScale="1">
        <p:scale>
          <a:sx n="102" d="100"/>
          <a:sy n="102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A2B7-A022-2DA9-7415-074A7A490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E9BFD-C203-DC2F-6F5D-F0089581B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A1452-9CAA-21B9-41DB-B7FAF957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E5866-9595-F8A1-46E4-07E2C929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FE760-8F55-8F2D-136A-904850EB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A5CC-0101-5DB9-43D8-DB3D8F3E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B32B0-E2EC-0649-E8B1-06D7EF731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8BDD6-B8B8-7C23-AF1C-AB74E7C8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E43D7-5E33-5460-45DA-0FD134B9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23B5E-DE67-5AF3-297C-88C28E24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6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76AA2-3CF1-4E36-9DB6-F8A8B002C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1BCC2-835A-C019-6A87-992E013EB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D3C44-3372-C203-2D1B-74932474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6BA-1A99-D4ED-8B70-393B3ECB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6612-C639-B7C1-5438-A84AEA4D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974D-586E-AECC-4387-D43B8326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E51D-D1C2-0B6F-7F3D-00995C6C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6A21F-5E1A-9605-A1D9-7989C5B1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DB4D-C4A8-B88A-48EC-A4A6E6C8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8B613-6C8C-232D-15AD-90B8F135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C27A-7434-B9FB-C877-44307E4F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66F69-3397-1C67-986E-E40C10F8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3D01B-E91A-937D-C278-75800256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E4B0-0560-4E70-DB5A-E7C9A90A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43259-CA85-EC39-39D0-9A632976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3836-DEB7-5448-D7B0-64FEADDE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BE8E-0C3A-6C01-56B5-974C852B9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F103F-41BE-B9CC-2627-1629C7D22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F505C-F9CF-53F4-9BC0-96A6DAFA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6D63C-058E-2BBF-1F66-25F16D3B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AB49D-D820-966B-AF21-611C6E20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BB3F-7F2E-9DDD-37FF-7DB6273F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9B03E-510A-5AA1-F099-ED717959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0FCC5-C669-BAB4-E80E-7C65D1835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901A3-C503-C87E-CAE1-99F5F7BE7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61469-8225-5C12-1D7C-BD1B0E0DB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1E2BC-52FC-2A6B-0187-A9CD7C6B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7E8BA-3905-5A37-21AB-3E4220BB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5D42C-EE96-B36C-DD33-4209F67A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9E9A-11A7-3138-5388-D1BCE084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C6178-8F73-B1E2-2B72-32A045E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B58C0-0718-E9AB-D50E-5D8FF33A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0CB52-630D-A9E5-9C13-931138E9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2CC7C-76B7-E1B4-AF98-C758784B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50F97-E677-99EC-E797-06DFBF76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E1EEB-0816-90F9-4F47-686D34CB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E827-3B6A-7B2D-9B19-1ECBA708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DB05A-0BE6-8EFD-F0FB-086F4619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D992C-49C5-5101-ECAA-41D0D1834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A3CAC-36BB-227D-96CB-8D77AFF0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FAED5-6669-DD83-1A36-5C0FB91E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9CC09-F77F-8A81-413D-FD9CFBB7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3D47-7A11-DE3B-354D-C19E7A65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CE183-E546-A392-BCF2-55260BB5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A40E6-AE58-188A-1DDE-DECEE5EFD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A17A7-3FFE-48FC-2938-CA5B27D6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4674E-E9A9-3601-9DE9-2F65D066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8123C-B239-FC73-9658-0D4AA4FD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AAEBF-A130-DA1B-B138-850A52EB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2BC4E-94FC-8A1B-B056-3ABD47740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06A50-D1BB-2F02-795E-D5CFFCE2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F5719-2F4E-8D4D-973D-086F8BDDEA14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819B-CCAD-96E6-8EF7-9CE0D3FD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517B-FE2F-2CBB-71BA-DBCA9AEA2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85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D15AA-7256-2EF0-18ED-E831B6C4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If We Hold to the Truth When Others Depart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18-23</a:t>
            </a:r>
            <a:r>
              <a:rPr lang="en-US" sz="4000" dirty="0"/>
              <a:t>)</a:t>
            </a:r>
          </a:p>
          <a:p>
            <a:r>
              <a:rPr lang="en-US" sz="3600" dirty="0"/>
              <a:t>The consequence of the difference – (</a:t>
            </a:r>
            <a:r>
              <a:rPr lang="en-US" sz="3600" dirty="0">
                <a:solidFill>
                  <a:srgbClr val="FF0000"/>
                </a:solidFill>
              </a:rPr>
              <a:t>vv. 22b-23</a:t>
            </a:r>
            <a:r>
              <a:rPr lang="en-US" sz="3600" dirty="0"/>
              <a:t>) – their opposition to truth forfeits fellowship with God.</a:t>
            </a:r>
          </a:p>
          <a:p>
            <a:r>
              <a:rPr lang="en-US" sz="3600" dirty="0"/>
              <a:t>The correct conclusion – (</a:t>
            </a:r>
            <a:r>
              <a:rPr lang="en-US" sz="3600" dirty="0">
                <a:solidFill>
                  <a:srgbClr val="FF0000"/>
                </a:solidFill>
              </a:rPr>
              <a:t>v. 19</a:t>
            </a:r>
            <a:r>
              <a:rPr lang="en-US" sz="3600" dirty="0"/>
              <a:t>) – their departure from truth does not reflect poorly on you, but them! (</a:t>
            </a:r>
            <a:r>
              <a:rPr lang="en-US" sz="3600" dirty="0">
                <a:solidFill>
                  <a:srgbClr val="FF0000"/>
                </a:solidFill>
              </a:rPr>
              <a:t>cf. 1 Cor. 11:19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When we stick to what has been true when others depart, we know we know the truth – </a:t>
            </a:r>
            <a:r>
              <a:rPr lang="en-US" sz="3600" dirty="0">
                <a:solidFill>
                  <a:srgbClr val="FF0000"/>
                </a:solidFill>
              </a:rPr>
              <a:t>Acts 2:42;      Gal. 1:6-9; 2 Thess. 2:15; Heb. 13:8-9</a:t>
            </a:r>
          </a:p>
        </p:txBody>
      </p:sp>
    </p:spTree>
    <p:extLst>
      <p:ext uri="{BB962C8B-B14F-4D97-AF65-F5344CB8AC3E}">
        <p14:creationId xmlns:p14="http://schemas.microsoft.com/office/powerpoint/2010/main" val="36616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D15AA-7256-2EF0-18ED-E831B6C4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If What We Heard from the Beginning Abides in Us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24-27</a:t>
            </a:r>
            <a:r>
              <a:rPr lang="en-US" sz="4000" dirty="0"/>
              <a:t>)</a:t>
            </a:r>
          </a:p>
          <a:p>
            <a:r>
              <a:rPr lang="en-US" sz="3600" dirty="0"/>
              <a:t>Don’t fight or resist what has been true all along just because someone claims to have some “new truth” – (</a:t>
            </a:r>
            <a:r>
              <a:rPr lang="en-US" sz="3600" dirty="0">
                <a:solidFill>
                  <a:srgbClr val="FF0000"/>
                </a:solidFill>
              </a:rPr>
              <a:t>vv. 24-25</a:t>
            </a:r>
            <a:r>
              <a:rPr lang="en-US" sz="3600" dirty="0"/>
              <a:t>)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600" dirty="0"/>
              <a:t>Right doctrine imperative for fellowship (</a:t>
            </a:r>
            <a:r>
              <a:rPr lang="en-US" sz="3600" dirty="0">
                <a:solidFill>
                  <a:srgbClr val="FF0000"/>
                </a:solidFill>
              </a:rPr>
              <a:t>v. 24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Right doctrine imperative for salvation (</a:t>
            </a:r>
            <a:r>
              <a:rPr lang="en-US" sz="3600" dirty="0">
                <a:solidFill>
                  <a:srgbClr val="FF0000"/>
                </a:solidFill>
              </a:rPr>
              <a:t>v. 25</a:t>
            </a:r>
            <a:r>
              <a:rPr lang="en-US" sz="3600" dirty="0"/>
              <a:t>)</a:t>
            </a:r>
          </a:p>
          <a:p>
            <a:r>
              <a:rPr lang="en-US" sz="3600" dirty="0"/>
              <a:t>Don’t be deceived by the arrogant claim of others to know better than the truth you know is already established – (</a:t>
            </a:r>
            <a:r>
              <a:rPr lang="en-US" sz="3600" dirty="0">
                <a:solidFill>
                  <a:srgbClr val="FF0000"/>
                </a:solidFill>
              </a:rPr>
              <a:t>vv. 26-27</a:t>
            </a:r>
            <a:r>
              <a:rPr lang="en-US" sz="3600" dirty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10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A2162-5752-1C16-3B98-1444B5089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2A506-314D-558D-475D-4D311BC93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14C06-A540-56D9-F78A-931F1D23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If We Keep His Commandments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3-6</a:t>
            </a:r>
            <a:r>
              <a:rPr lang="en-US" sz="4000" dirty="0"/>
              <a:t>)</a:t>
            </a:r>
          </a:p>
          <a:p>
            <a:r>
              <a:rPr lang="en-US" sz="3600" dirty="0"/>
              <a:t>The test – (</a:t>
            </a:r>
            <a:r>
              <a:rPr lang="en-US" sz="3600" dirty="0">
                <a:solidFill>
                  <a:srgbClr val="FF0000"/>
                </a:solidFill>
              </a:rPr>
              <a:t>v. 3</a:t>
            </a:r>
            <a:r>
              <a:rPr lang="en-US" sz="3600" dirty="0"/>
              <a:t>) – keep His commandments.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/>
              <a:t>If you know Him, you know He has no fellowship with sin (</a:t>
            </a:r>
            <a:r>
              <a:rPr lang="en-US" sz="3600" dirty="0">
                <a:solidFill>
                  <a:srgbClr val="FF0000"/>
                </a:solidFill>
              </a:rPr>
              <a:t>1:5</a:t>
            </a:r>
            <a:r>
              <a:rPr lang="en-US" sz="3600" dirty="0"/>
              <a:t>).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/>
              <a:t>If you know Him, you know acting outside of His law is sin (</a:t>
            </a:r>
            <a:r>
              <a:rPr lang="en-US" sz="3600" dirty="0">
                <a:solidFill>
                  <a:srgbClr val="FF0000"/>
                </a:solidFill>
              </a:rPr>
              <a:t>3:4</a:t>
            </a:r>
            <a:r>
              <a:rPr lang="en-US" sz="3600" dirty="0"/>
              <a:t>).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/>
              <a:t>If you know Him, you will be keeping His law/commandments. </a:t>
            </a:r>
          </a:p>
        </p:txBody>
      </p:sp>
    </p:spTree>
    <p:extLst>
      <p:ext uri="{BB962C8B-B14F-4D97-AF65-F5344CB8AC3E}">
        <p14:creationId xmlns:p14="http://schemas.microsoft.com/office/powerpoint/2010/main" val="19661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14C06-A540-56D9-F78A-931F1D23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If We Keep His Commandments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3-6</a:t>
            </a:r>
            <a:r>
              <a:rPr lang="en-US" sz="4000" dirty="0"/>
              <a:t>)</a:t>
            </a:r>
          </a:p>
          <a:p>
            <a:r>
              <a:rPr lang="en-US" sz="3600" dirty="0"/>
              <a:t>The test – (</a:t>
            </a:r>
            <a:r>
              <a:rPr lang="en-US" sz="3600" dirty="0">
                <a:solidFill>
                  <a:srgbClr val="FF0000"/>
                </a:solidFill>
              </a:rPr>
              <a:t>v. 3</a:t>
            </a:r>
            <a:r>
              <a:rPr lang="en-US" sz="3600" dirty="0"/>
              <a:t>) – keep His commandments.</a:t>
            </a:r>
          </a:p>
          <a:p>
            <a:r>
              <a:rPr lang="en-US" sz="3600" dirty="0"/>
              <a:t>The lie – (</a:t>
            </a:r>
            <a:r>
              <a:rPr lang="en-US" sz="3600" dirty="0">
                <a:solidFill>
                  <a:srgbClr val="FF0000"/>
                </a:solidFill>
              </a:rPr>
              <a:t>v. 4</a:t>
            </a:r>
            <a:r>
              <a:rPr lang="en-US" sz="3600" dirty="0"/>
              <a:t>) – I know Him without keeping His commandments (</a:t>
            </a:r>
            <a:r>
              <a:rPr lang="en-US" sz="3600" dirty="0">
                <a:solidFill>
                  <a:srgbClr val="FF0000"/>
                </a:solidFill>
              </a:rPr>
              <a:t>cf. 1:6, 8, 10</a:t>
            </a:r>
            <a:r>
              <a:rPr lang="en-US" sz="3600" dirty="0"/>
              <a:t>) (</a:t>
            </a:r>
            <a:r>
              <a:rPr lang="en-US" sz="3600" dirty="0">
                <a:solidFill>
                  <a:srgbClr val="FF0000"/>
                </a:solidFill>
              </a:rPr>
              <a:t>cf. Matthew 7:21-27</a:t>
            </a:r>
            <a:r>
              <a:rPr lang="en-US" sz="3600" dirty="0"/>
              <a:t>)</a:t>
            </a:r>
          </a:p>
          <a:p>
            <a:r>
              <a:rPr lang="en-US" sz="3600" dirty="0"/>
              <a:t>To love Him – (</a:t>
            </a:r>
            <a:r>
              <a:rPr lang="en-US" sz="3600" dirty="0">
                <a:solidFill>
                  <a:srgbClr val="FF0000"/>
                </a:solidFill>
              </a:rPr>
              <a:t>v. 5</a:t>
            </a:r>
            <a:r>
              <a:rPr lang="en-US" sz="3600" dirty="0"/>
              <a:t>) – keeping His word.</a:t>
            </a:r>
          </a:p>
          <a:p>
            <a:pPr lvl="1"/>
            <a:r>
              <a:rPr lang="en-US" sz="3600" i="1" dirty="0"/>
              <a:t>“By this we know that we are in Him” </a:t>
            </a:r>
            <a:r>
              <a:rPr lang="en-US" sz="3600" dirty="0"/>
              <a:t>– (</a:t>
            </a:r>
            <a:r>
              <a:rPr lang="en-US" sz="3600" dirty="0">
                <a:solidFill>
                  <a:srgbClr val="FF0000"/>
                </a:solidFill>
              </a:rPr>
              <a:t>v. 6</a:t>
            </a:r>
            <a:r>
              <a:rPr lang="en-US" sz="3600" dirty="0"/>
              <a:t>) (</a:t>
            </a:r>
            <a:r>
              <a:rPr lang="en-US" sz="3600" dirty="0">
                <a:solidFill>
                  <a:srgbClr val="FF0000"/>
                </a:solidFill>
              </a:rPr>
              <a:t>cf. John 15:1-4, 7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15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14C06-A540-56D9-F78A-931F1D23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If the New Commandment is True in Us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7-11</a:t>
            </a:r>
            <a:r>
              <a:rPr lang="en-US" sz="4000" dirty="0"/>
              <a:t>)</a:t>
            </a:r>
          </a:p>
          <a:p>
            <a:r>
              <a:rPr lang="en-US" sz="3600" dirty="0"/>
              <a:t>Love of God (</a:t>
            </a:r>
            <a:r>
              <a:rPr lang="en-US" sz="3600" dirty="0">
                <a:solidFill>
                  <a:srgbClr val="FF0000"/>
                </a:solidFill>
              </a:rPr>
              <a:t>v. 5</a:t>
            </a:r>
            <a:r>
              <a:rPr lang="en-US" sz="3600" dirty="0"/>
              <a:t>) is inseparable from love of man, especially our brethren (</a:t>
            </a:r>
            <a:r>
              <a:rPr lang="en-US" sz="3600" dirty="0">
                <a:solidFill>
                  <a:srgbClr val="FF0000"/>
                </a:solidFill>
              </a:rPr>
              <a:t>cf. Matthew 22:36-40</a:t>
            </a:r>
            <a:r>
              <a:rPr lang="en-US" sz="3600" dirty="0"/>
              <a:t>).</a:t>
            </a:r>
          </a:p>
          <a:p>
            <a:r>
              <a:rPr lang="en-US" sz="3600" dirty="0"/>
              <a:t>The Old Commandment – (</a:t>
            </a:r>
            <a:r>
              <a:rPr lang="en-US" sz="3600" dirty="0">
                <a:solidFill>
                  <a:srgbClr val="FF0000"/>
                </a:solidFill>
              </a:rPr>
              <a:t>v. 7</a:t>
            </a:r>
            <a:r>
              <a:rPr lang="en-US" sz="3600" dirty="0"/>
              <a:t>) – to walk as He walked, i.e. love as He loved.</a:t>
            </a:r>
          </a:p>
          <a:p>
            <a:pPr lvl="1"/>
            <a:r>
              <a:rPr lang="en-US" sz="3600" dirty="0"/>
              <a:t>An old command brought forward – </a:t>
            </a:r>
            <a:r>
              <a:rPr lang="en-US" sz="3600" dirty="0">
                <a:solidFill>
                  <a:srgbClr val="FF0000"/>
                </a:solidFill>
              </a:rPr>
              <a:t>Matthew 22:39; Leviticus 19:18; Romans 13:8-10; James 2:8</a:t>
            </a:r>
          </a:p>
          <a:p>
            <a:pPr lvl="1"/>
            <a:r>
              <a:rPr lang="en-US" sz="3600" dirty="0"/>
              <a:t>A fundamental part of following Christ – </a:t>
            </a:r>
            <a:r>
              <a:rPr lang="en-US" sz="3600" dirty="0">
                <a:solidFill>
                  <a:srgbClr val="FF0000"/>
                </a:solidFill>
              </a:rPr>
              <a:t>cf. Mark 12:32-34</a:t>
            </a:r>
          </a:p>
        </p:txBody>
      </p:sp>
    </p:spTree>
    <p:extLst>
      <p:ext uri="{BB962C8B-B14F-4D97-AF65-F5344CB8AC3E}">
        <p14:creationId xmlns:p14="http://schemas.microsoft.com/office/powerpoint/2010/main" val="1032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14C06-A540-56D9-F78A-931F1D23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If the New Commandment is True in Us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7-11</a:t>
            </a:r>
            <a:r>
              <a:rPr lang="en-US" sz="4000" dirty="0"/>
              <a:t>)</a:t>
            </a:r>
          </a:p>
          <a:p>
            <a:r>
              <a:rPr lang="en-US" sz="3600" dirty="0"/>
              <a:t>The New Commandment (</a:t>
            </a:r>
            <a:r>
              <a:rPr lang="en-US" sz="3600" dirty="0">
                <a:solidFill>
                  <a:srgbClr val="FF0000"/>
                </a:solidFill>
              </a:rPr>
              <a:t>vv. 8-11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Epitomized in Jesus and His disciples – (</a:t>
            </a:r>
            <a:r>
              <a:rPr lang="en-US" sz="3600" dirty="0">
                <a:solidFill>
                  <a:srgbClr val="FF0000"/>
                </a:solidFill>
              </a:rPr>
              <a:t>v. 8</a:t>
            </a:r>
            <a:r>
              <a:rPr lang="en-US" sz="3600" dirty="0"/>
              <a:t>) (</a:t>
            </a:r>
            <a:r>
              <a:rPr lang="en-US" sz="3600" dirty="0">
                <a:solidFill>
                  <a:srgbClr val="FF0000"/>
                </a:solidFill>
              </a:rPr>
              <a:t>cf. John 13:14-15, 34-35</a:t>
            </a:r>
            <a:r>
              <a:rPr lang="en-US" sz="3600" dirty="0"/>
              <a:t>) – </a:t>
            </a:r>
            <a:r>
              <a:rPr lang="en-US" sz="3600" i="1" dirty="0"/>
              <a:t>“true in Him and in you”</a:t>
            </a:r>
          </a:p>
          <a:p>
            <a:pPr lvl="1"/>
            <a:r>
              <a:rPr lang="en-US" sz="3600" dirty="0"/>
              <a:t>Incompatibility between hate and light – (</a:t>
            </a:r>
            <a:r>
              <a:rPr lang="en-US" sz="3600" dirty="0">
                <a:solidFill>
                  <a:srgbClr val="FF0000"/>
                </a:solidFill>
              </a:rPr>
              <a:t>vv. 9-10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The consuming nature of darkness – (</a:t>
            </a:r>
            <a:r>
              <a:rPr lang="en-US" sz="3600" dirty="0">
                <a:solidFill>
                  <a:srgbClr val="FF0000"/>
                </a:solidFill>
              </a:rPr>
              <a:t>v. 11</a:t>
            </a:r>
            <a:r>
              <a:rPr lang="en-US" sz="3600" dirty="0"/>
              <a:t>) – such a fundamental misunderstanding of God wrecks one’s spiritual sense of direction.</a:t>
            </a:r>
          </a:p>
        </p:txBody>
      </p:sp>
    </p:spTree>
    <p:extLst>
      <p:ext uri="{BB962C8B-B14F-4D97-AF65-F5344CB8AC3E}">
        <p14:creationId xmlns:p14="http://schemas.microsoft.com/office/powerpoint/2010/main" val="32230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14C06-A540-56D9-F78A-931F1D23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If We Overcome the World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12-17</a:t>
            </a:r>
            <a:r>
              <a:rPr lang="en-US" sz="4000" dirty="0"/>
              <a:t>)</a:t>
            </a:r>
          </a:p>
          <a:p>
            <a:r>
              <a:rPr lang="en-US" sz="3600" dirty="0"/>
              <a:t>When His commandments are kept, and we live in love we can be assured we have overcome – (</a:t>
            </a:r>
            <a:r>
              <a:rPr lang="en-US" sz="3600" dirty="0">
                <a:solidFill>
                  <a:srgbClr val="FF0000"/>
                </a:solidFill>
              </a:rPr>
              <a:t>vv. 12-14</a:t>
            </a:r>
            <a:r>
              <a:rPr lang="en-US" sz="3600" dirty="0"/>
              <a:t>)</a:t>
            </a:r>
          </a:p>
          <a:p>
            <a:endParaRPr lang="en-US" sz="3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60764E-1D78-42C9-DAED-368FE224C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37643"/>
              </p:ext>
            </p:extLst>
          </p:nvPr>
        </p:nvGraphicFramePr>
        <p:xfrm>
          <a:off x="515655" y="3146746"/>
          <a:ext cx="1116069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345">
                  <a:extLst>
                    <a:ext uri="{9D8B030D-6E8A-4147-A177-3AD203B41FA5}">
                      <a16:colId xmlns:a16="http://schemas.microsoft.com/office/drawing/2014/main" val="2660809864"/>
                    </a:ext>
                  </a:extLst>
                </a:gridCol>
                <a:gridCol w="5580345">
                  <a:extLst>
                    <a:ext uri="{9D8B030D-6E8A-4147-A177-3AD203B41FA5}">
                      <a16:colId xmlns:a16="http://schemas.microsoft.com/office/drawing/2014/main" val="25204328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Levels of Spiritual Maturity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78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Children</a:t>
                      </a:r>
                      <a:r>
                        <a:rPr lang="en-US" sz="3200" dirty="0"/>
                        <a:t> (new converts)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Sins forgiven, know the Father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5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Fathers</a:t>
                      </a:r>
                      <a:r>
                        <a:rPr lang="en-US" sz="3200" dirty="0"/>
                        <a:t> (most mature)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Know Him from the beginning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365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Young Men </a:t>
                      </a:r>
                      <a:r>
                        <a:rPr lang="en-US" sz="3200" dirty="0"/>
                        <a:t>(mature, battle tested)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Overcome the wicked one through strength of abiding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53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14C06-A540-56D9-F78A-931F1D23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If We Overcome the World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12-17</a:t>
            </a:r>
            <a:r>
              <a:rPr lang="en-US" sz="4000" dirty="0"/>
              <a:t>)</a:t>
            </a:r>
          </a:p>
          <a:p>
            <a:r>
              <a:rPr lang="en-US" sz="3600" dirty="0"/>
              <a:t>When His commandments are kept, and we live in love we can be assured we have overcome – (</a:t>
            </a:r>
            <a:r>
              <a:rPr lang="en-US" sz="3600" dirty="0">
                <a:solidFill>
                  <a:srgbClr val="FF0000"/>
                </a:solidFill>
              </a:rPr>
              <a:t>vv. 12-14</a:t>
            </a:r>
            <a:r>
              <a:rPr lang="en-US" sz="3600" dirty="0"/>
              <a:t>)</a:t>
            </a:r>
          </a:p>
          <a:p>
            <a:r>
              <a:rPr lang="en-US" sz="3600" dirty="0"/>
              <a:t>Be warned! Loving God is incompatible with loving the world – (</a:t>
            </a:r>
            <a:r>
              <a:rPr lang="en-US" sz="3600" dirty="0">
                <a:solidFill>
                  <a:srgbClr val="FF0000"/>
                </a:solidFill>
              </a:rPr>
              <a:t>vv. 15-17</a:t>
            </a:r>
            <a:r>
              <a:rPr lang="en-US" sz="3600" dirty="0"/>
              <a:t>) (</a:t>
            </a:r>
            <a:r>
              <a:rPr lang="en-US" sz="3600" dirty="0">
                <a:solidFill>
                  <a:srgbClr val="FF0000"/>
                </a:solidFill>
              </a:rPr>
              <a:t>cf. James 4:4</a:t>
            </a:r>
            <a:r>
              <a:rPr lang="en-US" sz="3600" dirty="0"/>
              <a:t>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8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D15AA-7256-2EF0-18ED-E831B6C4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If We Hold to the Truth When Others Depart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18-23</a:t>
            </a:r>
            <a:r>
              <a:rPr lang="en-US" sz="4000" dirty="0"/>
              <a:t>)</a:t>
            </a:r>
          </a:p>
          <a:p>
            <a:r>
              <a:rPr lang="en-US" sz="3600" i="1" dirty="0"/>
              <a:t>“the last hour” </a:t>
            </a:r>
            <a:r>
              <a:rPr lang="en-US" sz="3600" dirty="0"/>
              <a:t>– known based on coming </a:t>
            </a:r>
            <a:r>
              <a:rPr lang="en-US" sz="3600" i="1" dirty="0"/>
              <a:t>“antichrists” </a:t>
            </a:r>
            <a:r>
              <a:rPr lang="en-US" sz="3600" dirty="0"/>
              <a:t>(opposed to Christ; </a:t>
            </a:r>
            <a:r>
              <a:rPr lang="en-US" sz="3600" dirty="0">
                <a:solidFill>
                  <a:srgbClr val="FF0000"/>
                </a:solidFill>
              </a:rPr>
              <a:t>cf. Philippians 3:18-19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Time warned about concerning a coming apostasy (</a:t>
            </a:r>
            <a:r>
              <a:rPr lang="en-US" sz="3600" dirty="0">
                <a:solidFill>
                  <a:srgbClr val="FF0000"/>
                </a:solidFill>
              </a:rPr>
              <a:t>cf. 1 Timothy 4:1; Jude 17-18</a:t>
            </a:r>
            <a:r>
              <a:rPr lang="en-US" sz="3600" dirty="0"/>
              <a:t>)</a:t>
            </a:r>
          </a:p>
          <a:p>
            <a:r>
              <a:rPr lang="en-US" sz="3600" dirty="0"/>
              <a:t>A concerning difference (</a:t>
            </a:r>
            <a:r>
              <a:rPr lang="en-US" sz="3600" dirty="0">
                <a:solidFill>
                  <a:srgbClr val="FF0000"/>
                </a:solidFill>
              </a:rPr>
              <a:t>vv. 20-21</a:t>
            </a:r>
            <a:r>
              <a:rPr lang="en-US" sz="3600" dirty="0"/>
              <a:t>) – claim of higher knowledge than what we have. Are we wrong? NO! </a:t>
            </a:r>
            <a:r>
              <a:rPr lang="en-US" sz="3600" i="1" dirty="0"/>
              <a:t>“you know all things”</a:t>
            </a:r>
          </a:p>
        </p:txBody>
      </p:sp>
    </p:spTree>
    <p:extLst>
      <p:ext uri="{BB962C8B-B14F-4D97-AF65-F5344CB8AC3E}">
        <p14:creationId xmlns:p14="http://schemas.microsoft.com/office/powerpoint/2010/main" val="1074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745</Words>
  <Application>Microsoft Macintosh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10</cp:revision>
  <dcterms:created xsi:type="dcterms:W3CDTF">2024-05-31T20:17:24Z</dcterms:created>
  <dcterms:modified xsi:type="dcterms:W3CDTF">2024-06-08T15:15:54Z</dcterms:modified>
</cp:coreProperties>
</file>