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7B76-BB54-494F-8491-49383AFA8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D9585-B772-4D44-89B1-8EBF83EAF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F117C-63AD-5840-BE46-DE6AB142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62FB7-9E62-CC48-A7CF-9EC80118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631FE-2FAD-2A49-885B-51F6FEF75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4652-8E75-E045-B819-8306430E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F9DCE-5DA1-634B-A96A-E38BC0530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C327D-45DE-BC44-94C0-8B9FE1D7E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368CD-5025-8340-B205-FF470449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435E5-A888-4C48-8CC4-CC9069E2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5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FDD6B-B4EB-5349-B26C-2436B029A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B93B4-10F0-E24A-AF02-626501945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1A298-E767-1C47-A2E1-134DE4A4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19403-D7D4-4145-8F83-719AAF2A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A087F-FBE5-B049-BCD1-9FA51A631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6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79AA-6862-3342-95AB-F43617D8D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983F1-6D1E-0C4D-8A42-65BD3A2DD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764DA-92D7-0943-AA9F-205D2F9E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D37CD-F052-284F-87D3-269CAC02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D2930-E210-8A41-B2C8-CE8C6AFB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4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9BE0-7DB3-C345-BA35-F1B94D33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75D82-5507-D345-81E4-4F3CDF3A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089BA-9F7C-124B-B208-BA11C0B5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FFFF-D91B-3D47-BCB3-C1691706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2AD1-525E-4A4B-8AFC-7FF4DDF8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9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647F-5E69-D641-A582-21363F9D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21B0-1C6B-A04C-B117-FD90E8447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523B6-CFA8-DD45-91E5-33B5CAC47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030ED-88B9-D142-A410-D6DDD3D4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E28AF-712E-004C-9ABD-FB668FE11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A6464-E8D4-0945-804E-59CA92FB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1835-EDBD-CE4A-A775-35005277C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D582F-751F-DE48-A3A2-3418DA1AF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A1BC6-8310-E941-93CB-7BDFDEBC4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14B19-6867-F142-9297-62085633E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53E99-6A0A-A54D-A2C0-50142A78D7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557D5A-C96A-6A45-86D4-F32B751D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2B98C-3CD2-994B-8427-67D2F054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205BFC-74C7-8A4B-979E-EC9309F1E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3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BEA3-7C34-184C-8EF4-6A7F5CD5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7E271-2E13-E94A-A6D3-808F40A9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905AD-16AA-E148-8571-B5F48693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F9A49-8711-DD43-860D-AE30E2C8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3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6245F-120E-A54B-9E7E-EAB31D82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C7E874-4D9F-2545-9047-544C4684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81416C-993C-414E-AB02-14836BA1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3605D-916F-EA4C-A572-FA93338E4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6EAFA-C434-8942-AD30-D2A0C9F0F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FFE7AD-301D-1F48-8EE4-027D66028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BF065-235D-ED4E-9113-E0ED80FD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C9F36-CF69-0947-BFF1-53A68526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05E0E-879D-DA44-AD0C-4011B636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6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497A8-41A2-6E4E-B3FE-3DEED534E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614BF-7DC4-C449-89E3-2ECAC37DB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12E95-A057-684C-978F-301922E25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D1F17-D08C-6642-871F-8822C5C8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4F855-DC7D-C646-962E-0AE91499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D0036-643A-2644-8E31-9C1DDA1A7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CD851E-9CA3-4A41-99EB-8D43749AC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F9609-10BC-7444-B4B6-3F82CF793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683ED-102D-5F48-AC65-077160489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8C731-2AC3-9B44-9F11-F4C0D65B002B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EAAF7-2BF9-6F4F-8A90-96DD9EF95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1026A-61CE-7E4F-A309-7C2C3A44F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1610-1C24-4F4D-A15D-C283602F4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4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C375-2EA6-CB40-B3C5-F7AB7664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C5930-15F7-8A47-B78C-2547FCC03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42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nature of this consuming zeal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E07542"/>
                </a:solidFill>
              </a:rPr>
              <a:t>cf. John 2:13-17</a:t>
            </a:r>
            <a:r>
              <a:rPr lang="en-US" sz="3200" dirty="0"/>
              <a:t>)</a:t>
            </a:r>
            <a:r>
              <a:rPr lang="en-US" sz="3600" b="1" dirty="0"/>
              <a:t>: </a:t>
            </a:r>
            <a:r>
              <a:rPr lang="en-US" sz="3600" b="1" dirty="0">
                <a:solidFill>
                  <a:srgbClr val="E07542"/>
                </a:solidFill>
              </a:rPr>
              <a:t>Informed,</a:t>
            </a:r>
            <a:r>
              <a:rPr lang="en-US" sz="3600" b="1" dirty="0"/>
              <a:t> Controlled</a:t>
            </a:r>
          </a:p>
          <a:p>
            <a:r>
              <a:rPr lang="en-US" sz="3200" dirty="0"/>
              <a:t>Jesus’ actions were deliberate and justified – </a:t>
            </a:r>
            <a:r>
              <a:rPr lang="en-US" sz="3200" dirty="0">
                <a:solidFill>
                  <a:srgbClr val="E07542"/>
                </a:solidFill>
              </a:rPr>
              <a:t>John 2:14-17</a:t>
            </a:r>
          </a:p>
          <a:p>
            <a:r>
              <a:rPr lang="en-US" sz="3200" dirty="0"/>
              <a:t>Consuming zeal without an infallible standard will be out of line – </a:t>
            </a:r>
            <a:r>
              <a:rPr lang="en-US" sz="3200" dirty="0">
                <a:solidFill>
                  <a:srgbClr val="E07542"/>
                </a:solidFill>
              </a:rPr>
              <a:t>John 16:2-3</a:t>
            </a:r>
          </a:p>
          <a:p>
            <a:r>
              <a:rPr lang="en-US" sz="3200" dirty="0"/>
              <a:t>Consuming zeal for the things of God will cause us to alter our decisions accordingly – </a:t>
            </a:r>
            <a:r>
              <a:rPr lang="en-US" sz="3200" dirty="0">
                <a:solidFill>
                  <a:srgbClr val="E07542"/>
                </a:solidFill>
              </a:rPr>
              <a:t>1 Corinthians 8:9-13; 9:19-23;                            2 Corinthians 5:14</a:t>
            </a:r>
            <a:endParaRPr lang="en-U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3B8FFB-EB01-6DB9-11B5-358D1C0A1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50" y="-283351"/>
            <a:ext cx="5207449" cy="31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3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nature of this consuming zeal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E07542"/>
                </a:solidFill>
              </a:rPr>
              <a:t>cf. John 2:13-17</a:t>
            </a:r>
            <a:r>
              <a:rPr lang="en-US" sz="3200" dirty="0"/>
              <a:t>)</a:t>
            </a:r>
            <a:r>
              <a:rPr lang="en-US" sz="3600" b="1" dirty="0"/>
              <a:t>: </a:t>
            </a:r>
            <a:r>
              <a:rPr lang="en-US" sz="3600" b="1" dirty="0">
                <a:solidFill>
                  <a:srgbClr val="E07542"/>
                </a:solidFill>
              </a:rPr>
              <a:t>Informed, Controlled,</a:t>
            </a:r>
            <a:r>
              <a:rPr lang="en-US" sz="3600" b="1" dirty="0"/>
              <a:t> Active</a:t>
            </a:r>
          </a:p>
          <a:p>
            <a:r>
              <a:rPr lang="en-US" sz="3200" dirty="0"/>
              <a:t>Jesus did not ignore irreverence, but addressed it – </a:t>
            </a:r>
            <a:r>
              <a:rPr lang="en-US" sz="3200" dirty="0">
                <a:solidFill>
                  <a:srgbClr val="E07542"/>
                </a:solidFill>
              </a:rPr>
              <a:t>John 2:14-17</a:t>
            </a:r>
          </a:p>
          <a:p>
            <a:r>
              <a:rPr lang="en-US" sz="3200" dirty="0"/>
              <a:t>His time, resources, and energy were taken by this zeal –              </a:t>
            </a:r>
            <a:r>
              <a:rPr lang="en-US" sz="3200" dirty="0">
                <a:solidFill>
                  <a:srgbClr val="E07542"/>
                </a:solidFill>
              </a:rPr>
              <a:t>John 9:4-5</a:t>
            </a:r>
          </a:p>
          <a:p>
            <a:r>
              <a:rPr lang="en-US" sz="3200" dirty="0"/>
              <a:t>Such zeal is circumspect, and takes advantage of opportunities to further God’s will – </a:t>
            </a:r>
            <a:r>
              <a:rPr lang="en-US" sz="3200" dirty="0">
                <a:solidFill>
                  <a:srgbClr val="E07542"/>
                </a:solidFill>
              </a:rPr>
              <a:t>Ephesians 5:15-17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23C7B6-7CE1-4E4F-7FF4-6B8408101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50" y="-283351"/>
            <a:ext cx="5207449" cy="31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8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The nature of this consuming zeal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E07542"/>
                </a:solidFill>
              </a:rPr>
              <a:t>cf. John 2:13-17</a:t>
            </a:r>
            <a:r>
              <a:rPr lang="en-US" sz="3200" dirty="0"/>
              <a:t>)</a:t>
            </a:r>
            <a:r>
              <a:rPr lang="en-US" sz="3600" b="1" dirty="0"/>
              <a:t>: </a:t>
            </a:r>
            <a:r>
              <a:rPr lang="en-US" sz="3600" b="1" dirty="0">
                <a:solidFill>
                  <a:srgbClr val="E07542"/>
                </a:solidFill>
              </a:rPr>
              <a:t>Informed, Controlled, Active, </a:t>
            </a:r>
            <a:r>
              <a:rPr lang="en-US" sz="3600" b="1" dirty="0"/>
              <a:t>Persistent</a:t>
            </a:r>
          </a:p>
          <a:p>
            <a:r>
              <a:rPr lang="en-US" sz="3200" dirty="0"/>
              <a:t>Jesus cleansed the temple more than once – </a:t>
            </a:r>
            <a:r>
              <a:rPr lang="en-US" sz="3200" dirty="0">
                <a:solidFill>
                  <a:srgbClr val="E07542"/>
                </a:solidFill>
              </a:rPr>
              <a:t>Matthew 21:12-13; Mark 11:15-19; Luke 19:45-46</a:t>
            </a:r>
            <a:r>
              <a:rPr lang="en-US" sz="3200" dirty="0"/>
              <a:t> – at beginning and end of ministry.</a:t>
            </a:r>
          </a:p>
          <a:p>
            <a:r>
              <a:rPr lang="en-US" sz="3200" dirty="0"/>
              <a:t>Some are initially zealous, but fade due to adversity –             </a:t>
            </a:r>
            <a:r>
              <a:rPr lang="en-US" sz="3200" dirty="0">
                <a:solidFill>
                  <a:srgbClr val="E07542"/>
                </a:solidFill>
              </a:rPr>
              <a:t>Matthew 13:20-21</a:t>
            </a:r>
          </a:p>
          <a:p>
            <a:r>
              <a:rPr lang="en-US" sz="3200" dirty="0"/>
              <a:t>Some have their zeal until the world entices them – </a:t>
            </a:r>
            <a:r>
              <a:rPr lang="en-US" sz="3200" dirty="0">
                <a:solidFill>
                  <a:srgbClr val="E07542"/>
                </a:solidFill>
              </a:rPr>
              <a:t>2 Timothy 4:10</a:t>
            </a:r>
          </a:p>
          <a:p>
            <a:r>
              <a:rPr lang="en-US" sz="3200" dirty="0"/>
              <a:t>Some let the fire die out over time – </a:t>
            </a:r>
            <a:r>
              <a:rPr lang="en-US" sz="3200" dirty="0">
                <a:solidFill>
                  <a:srgbClr val="E07542"/>
                </a:solidFill>
              </a:rPr>
              <a:t>Revelation 2:2-5</a:t>
            </a:r>
          </a:p>
          <a:p>
            <a:pPr>
              <a:buFont typeface="Wingdings" pitchFamily="2" charset="2"/>
              <a:buChar char="Ø"/>
            </a:pPr>
            <a:endParaRPr lang="en-US" sz="3200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7D24FB-516A-18DF-097F-344E1A300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50" y="-283351"/>
            <a:ext cx="5207449" cy="31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8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86A91-84EA-964B-9075-0B4A5E108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8499" y="117482"/>
            <a:ext cx="4165290" cy="61762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4000" b="1" dirty="0"/>
              <a:t>John 2:13-17</a:t>
            </a:r>
          </a:p>
        </p:txBody>
      </p:sp>
      <p:pic>
        <p:nvPicPr>
          <p:cNvPr id="5" name="Picture 4" descr="A picture containing person, fire, person, sitting&#10;&#10;Description automatically generated">
            <a:extLst>
              <a:ext uri="{FF2B5EF4-FFF2-40B4-BE49-F238E27FC236}">
                <a16:creationId xmlns:a16="http://schemas.microsoft.com/office/drawing/2014/main" id="{DA8A0421-A3A8-EC4F-9397-5B092958A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 intensity="2"/>
                    </a14:imgEffect>
                  </a14:imgLayer>
                </a14:imgProps>
              </a:ext>
            </a:extLst>
          </a:blip>
          <a:srcRect l="12659" r="1" b="1"/>
          <a:stretch/>
        </p:blipFill>
        <p:spPr>
          <a:xfrm>
            <a:off x="-2192" y="10"/>
            <a:ext cx="843634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725DFA-2E96-B8DF-8A99-DA8A4A6E69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215" y="3547699"/>
            <a:ext cx="54991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1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86A91-84EA-964B-9075-0B4A5E1080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8499" y="117482"/>
            <a:ext cx="4165290" cy="617620"/>
          </a:xfrm>
        </p:spPr>
        <p:txBody>
          <a:bodyPr>
            <a:normAutofit lnSpcReduction="10000"/>
          </a:bodyPr>
          <a:lstStyle/>
          <a:p>
            <a:pPr algn="r"/>
            <a:r>
              <a:rPr lang="en-US" sz="4000" b="1" dirty="0"/>
              <a:t>John 2:13-17</a:t>
            </a:r>
          </a:p>
        </p:txBody>
      </p:sp>
      <p:pic>
        <p:nvPicPr>
          <p:cNvPr id="5" name="Picture 4" descr="A picture containing person, fire, person, sitting&#10;&#10;Description automatically generated">
            <a:extLst>
              <a:ext uri="{FF2B5EF4-FFF2-40B4-BE49-F238E27FC236}">
                <a16:creationId xmlns:a16="http://schemas.microsoft.com/office/drawing/2014/main" id="{DA8A0421-A3A8-EC4F-9397-5B092958A4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 intensity="2"/>
                    </a14:imgEffect>
                  </a14:imgLayer>
                </a14:imgProps>
              </a:ext>
            </a:extLst>
          </a:blip>
          <a:srcRect l="12659" r="1" b="1"/>
          <a:stretch/>
        </p:blipFill>
        <p:spPr>
          <a:xfrm>
            <a:off x="-2192" y="10"/>
            <a:ext cx="843634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E39425-4703-C87D-6155-3EDA53F26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5215" y="3547699"/>
            <a:ext cx="54991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2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FE7CEF6-5683-869F-CD34-36CB42FF7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49" y="-283351"/>
            <a:ext cx="5550349" cy="31789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Work?</a:t>
            </a:r>
          </a:p>
          <a:p>
            <a:r>
              <a:rPr lang="en-US" sz="3200" dirty="0"/>
              <a:t>Work is a good thing from God, and commanded –                                </a:t>
            </a:r>
            <a:r>
              <a:rPr lang="en-US" sz="3200" dirty="0">
                <a:solidFill>
                  <a:srgbClr val="E07542"/>
                </a:solidFill>
              </a:rPr>
              <a:t>2 Thessalonians 3:6-12; 1 Timothy 5:8; Ecclesiastes 5:18-20</a:t>
            </a:r>
          </a:p>
          <a:p>
            <a:r>
              <a:rPr lang="en-US" sz="3200" dirty="0"/>
              <a:t>However, work should not consume us – </a:t>
            </a:r>
            <a:r>
              <a:rPr lang="en-US" sz="3200" dirty="0">
                <a:solidFill>
                  <a:srgbClr val="E07542"/>
                </a:solidFill>
              </a:rPr>
              <a:t>Ecclesiastes 2:17-23; James 4:13-17</a:t>
            </a:r>
          </a:p>
        </p:txBody>
      </p:sp>
    </p:spTree>
    <p:extLst>
      <p:ext uri="{BB962C8B-B14F-4D97-AF65-F5344CB8AC3E}">
        <p14:creationId xmlns:p14="http://schemas.microsoft.com/office/powerpoint/2010/main" val="426578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2B9CA5-DC67-C9CC-E6CE-3C7849C77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49" y="-283351"/>
            <a:ext cx="5550349" cy="31789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E07542"/>
                </a:solidFill>
              </a:rPr>
              <a:t>Work? </a:t>
            </a:r>
            <a:r>
              <a:rPr lang="en-US" sz="3600" b="1" dirty="0"/>
              <a:t>Education?</a:t>
            </a:r>
          </a:p>
          <a:p>
            <a:r>
              <a:rPr lang="en-US" sz="3200" dirty="0"/>
              <a:t>Education, wisdom, and knowledge have value – </a:t>
            </a:r>
            <a:r>
              <a:rPr lang="en-US" sz="3200" dirty="0">
                <a:solidFill>
                  <a:srgbClr val="E07542"/>
                </a:solidFill>
              </a:rPr>
              <a:t>Ecclesiastes 2:13; 7:11-12; 9:16-18</a:t>
            </a:r>
          </a:p>
          <a:p>
            <a:r>
              <a:rPr lang="en-US" sz="3200" dirty="0"/>
              <a:t>However, it is also vain – </a:t>
            </a:r>
            <a:r>
              <a:rPr lang="en-US" sz="3200" dirty="0">
                <a:solidFill>
                  <a:srgbClr val="E07542"/>
                </a:solidFill>
              </a:rPr>
              <a:t>Ecclesiastes 2:12-16; 12:12</a:t>
            </a:r>
          </a:p>
        </p:txBody>
      </p:sp>
    </p:spTree>
    <p:extLst>
      <p:ext uri="{BB962C8B-B14F-4D97-AF65-F5344CB8AC3E}">
        <p14:creationId xmlns:p14="http://schemas.microsoft.com/office/powerpoint/2010/main" val="303651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5FB3FE-F1FC-0D46-6E59-8427E1690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49" y="-283351"/>
            <a:ext cx="5550349" cy="31789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E07542"/>
                </a:solidFill>
              </a:rPr>
              <a:t>Work? Education? </a:t>
            </a:r>
            <a:r>
              <a:rPr lang="en-US" sz="3600" b="1" dirty="0"/>
              <a:t>Worry?</a:t>
            </a:r>
          </a:p>
          <a:p>
            <a:r>
              <a:rPr lang="en-US" sz="3200" dirty="0"/>
              <a:t>There are many things to worry about – </a:t>
            </a:r>
            <a:r>
              <a:rPr lang="en-US" sz="3200" dirty="0">
                <a:solidFill>
                  <a:srgbClr val="E07542"/>
                </a:solidFill>
              </a:rPr>
              <a:t>Matthew 6:25, 31</a:t>
            </a:r>
          </a:p>
          <a:p>
            <a:r>
              <a:rPr lang="en-US" sz="3200" dirty="0"/>
              <a:t>Worry is overwhelming – </a:t>
            </a:r>
            <a:r>
              <a:rPr lang="en-US" sz="3200" dirty="0">
                <a:solidFill>
                  <a:srgbClr val="E07542"/>
                </a:solidFill>
              </a:rPr>
              <a:t>Matthew 6:34</a:t>
            </a:r>
          </a:p>
          <a:p>
            <a:r>
              <a:rPr lang="en-US" sz="3200" dirty="0"/>
              <a:t>Worry accomplishes nothing – </a:t>
            </a:r>
            <a:r>
              <a:rPr lang="en-US" sz="3200" dirty="0">
                <a:solidFill>
                  <a:srgbClr val="E07542"/>
                </a:solidFill>
              </a:rPr>
              <a:t>Matthew 6:27</a:t>
            </a:r>
          </a:p>
        </p:txBody>
      </p:sp>
    </p:spTree>
    <p:extLst>
      <p:ext uri="{BB962C8B-B14F-4D97-AF65-F5344CB8AC3E}">
        <p14:creationId xmlns:p14="http://schemas.microsoft.com/office/powerpoint/2010/main" val="10670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876BCB-272F-CAF0-B374-0A137717F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49" y="-283351"/>
            <a:ext cx="5550349" cy="317895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E07542"/>
                </a:solidFill>
              </a:rPr>
              <a:t>Work? Education? Worry? </a:t>
            </a:r>
            <a:r>
              <a:rPr lang="en-US" sz="3600" b="1" dirty="0"/>
              <a:t>Liberties/Opinions/Indifferent Matter?</a:t>
            </a:r>
          </a:p>
          <a:p>
            <a:r>
              <a:rPr lang="en-US" sz="3200" dirty="0"/>
              <a:t>Liberties should not become our master – </a:t>
            </a:r>
            <a:r>
              <a:rPr lang="en-US" sz="3200" dirty="0">
                <a:solidFill>
                  <a:srgbClr val="E07542"/>
                </a:solidFill>
              </a:rPr>
              <a:t>1 Corinthians 6:12; Hebrews 12:1</a:t>
            </a:r>
          </a:p>
          <a:p>
            <a:r>
              <a:rPr lang="en-US" sz="3200" dirty="0"/>
              <a:t>These matters have nothing to do with pleasing God –            </a:t>
            </a:r>
            <a:r>
              <a:rPr lang="en-US" sz="3200" dirty="0">
                <a:solidFill>
                  <a:srgbClr val="E07542"/>
                </a:solidFill>
              </a:rPr>
              <a:t>Romans 14:1-4, 17; 1 Corinthians 8:8; Galatians 6:15</a:t>
            </a:r>
          </a:p>
          <a:p>
            <a:r>
              <a:rPr lang="en-US" sz="3200" dirty="0"/>
              <a:t>Being consumed by these matters leads to contention –              </a:t>
            </a:r>
            <a:r>
              <a:rPr lang="en-US" sz="3200" dirty="0">
                <a:solidFill>
                  <a:srgbClr val="E07542"/>
                </a:solidFill>
              </a:rPr>
              <a:t>James 4:11-12</a:t>
            </a:r>
          </a:p>
        </p:txBody>
      </p:sp>
    </p:spTree>
    <p:extLst>
      <p:ext uri="{BB962C8B-B14F-4D97-AF65-F5344CB8AC3E}">
        <p14:creationId xmlns:p14="http://schemas.microsoft.com/office/powerpoint/2010/main" val="422643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1B0D85-8152-7919-CDBD-806F8FB9F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50" y="-283351"/>
            <a:ext cx="5207449" cy="318588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Zeal for God’s Will</a:t>
            </a:r>
          </a:p>
          <a:p>
            <a:r>
              <a:rPr lang="en-US" sz="3200" dirty="0"/>
              <a:t>Jesus’ consuming zeal was for His Father’s will – </a:t>
            </a:r>
            <a:r>
              <a:rPr lang="en-US" sz="3200" dirty="0">
                <a:solidFill>
                  <a:srgbClr val="E07542"/>
                </a:solidFill>
              </a:rPr>
              <a:t>John 2:16-17; Matthew 21:13</a:t>
            </a:r>
          </a:p>
          <a:p>
            <a:r>
              <a:rPr lang="en-US" sz="3200" dirty="0"/>
              <a:t>From early on to the end of His life – </a:t>
            </a:r>
            <a:r>
              <a:rPr lang="en-US" sz="3200" dirty="0">
                <a:solidFill>
                  <a:srgbClr val="E07542"/>
                </a:solidFill>
              </a:rPr>
              <a:t>Luke 2:49; Matthew 26:39</a:t>
            </a:r>
          </a:p>
        </p:txBody>
      </p:sp>
    </p:spTree>
    <p:extLst>
      <p:ext uri="{BB962C8B-B14F-4D97-AF65-F5344CB8AC3E}">
        <p14:creationId xmlns:p14="http://schemas.microsoft.com/office/powerpoint/2010/main" val="11711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Zeal for God’s Will</a:t>
            </a:r>
          </a:p>
          <a:p>
            <a:r>
              <a:rPr lang="en-US" sz="3200" dirty="0"/>
              <a:t>God’s house now – </a:t>
            </a:r>
            <a:r>
              <a:rPr lang="en-US" sz="3200" dirty="0">
                <a:solidFill>
                  <a:srgbClr val="E07542"/>
                </a:solidFill>
              </a:rPr>
              <a:t>1 Timothy 3:15 </a:t>
            </a:r>
            <a:r>
              <a:rPr lang="en-US" sz="3200" dirty="0"/>
              <a:t>– church of God, pillar and ground of the truth.</a:t>
            </a:r>
          </a:p>
          <a:p>
            <a:r>
              <a:rPr lang="en-US" sz="3200" dirty="0"/>
              <a:t>Zeal for matters pertaining to the church – </a:t>
            </a:r>
            <a:r>
              <a:rPr lang="en-US" sz="3200" dirty="0">
                <a:solidFill>
                  <a:srgbClr val="E07542"/>
                </a:solidFill>
              </a:rPr>
              <a:t>Romans 12:4-6, 11</a:t>
            </a:r>
          </a:p>
          <a:p>
            <a:r>
              <a:rPr lang="en-US" sz="3200" dirty="0"/>
              <a:t>Zeal for matters pertaining to the truth </a:t>
            </a:r>
            <a:r>
              <a:rPr lang="en-US" sz="3200" dirty="0">
                <a:solidFill>
                  <a:srgbClr val="E07542"/>
                </a:solidFill>
              </a:rPr>
              <a:t>– Psalm 119:97 </a:t>
            </a:r>
            <a:r>
              <a:rPr lang="en-US" sz="3200" dirty="0"/>
              <a:t>(meditation); </a:t>
            </a:r>
            <a:r>
              <a:rPr lang="en-US" sz="3200" dirty="0">
                <a:solidFill>
                  <a:srgbClr val="E07542"/>
                </a:solidFill>
              </a:rPr>
              <a:t>2 Timothy 2:15 </a:t>
            </a:r>
            <a:r>
              <a:rPr lang="en-US" sz="3200" dirty="0"/>
              <a:t>(study); </a:t>
            </a:r>
            <a:r>
              <a:rPr lang="en-US" sz="3200" dirty="0">
                <a:solidFill>
                  <a:srgbClr val="E07542"/>
                </a:solidFill>
              </a:rPr>
              <a:t>Jude 3</a:t>
            </a:r>
            <a:r>
              <a:rPr lang="en-US" sz="3200" dirty="0"/>
              <a:t> (defending);       </a:t>
            </a:r>
            <a:r>
              <a:rPr lang="en-US" sz="3200" dirty="0">
                <a:solidFill>
                  <a:srgbClr val="E07542"/>
                </a:solidFill>
              </a:rPr>
              <a:t>Matthew 28:18-20 </a:t>
            </a:r>
            <a:r>
              <a:rPr lang="en-US" sz="3200" dirty="0"/>
              <a:t>(evangelizing/teaching)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9D050BF-652B-FCB5-C068-7FF4549FD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50" y="-283351"/>
            <a:ext cx="5207449" cy="31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8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2BFAF-6EAC-F243-8AD7-D27A546D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31" y="2279837"/>
            <a:ext cx="11563337" cy="41800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The nature of this consuming zeal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E07542"/>
                </a:solidFill>
              </a:rPr>
              <a:t>cf. John 2:13-17</a:t>
            </a:r>
            <a:r>
              <a:rPr lang="en-US" sz="3200" dirty="0"/>
              <a:t>)</a:t>
            </a:r>
            <a:r>
              <a:rPr lang="en-US" sz="3600" b="1" dirty="0"/>
              <a:t>:  Informed</a:t>
            </a:r>
          </a:p>
          <a:p>
            <a:r>
              <a:rPr lang="en-US" sz="3200" dirty="0"/>
              <a:t>Jesus’ zeal came from a knowledge of God’s will – </a:t>
            </a:r>
            <a:r>
              <a:rPr lang="en-US" sz="3200" dirty="0">
                <a:solidFill>
                  <a:srgbClr val="E07542"/>
                </a:solidFill>
              </a:rPr>
              <a:t>John 2:16; Matthew 21:13</a:t>
            </a:r>
          </a:p>
          <a:p>
            <a:r>
              <a:rPr lang="en-US" sz="3200" dirty="0"/>
              <a:t>It starts with the content of the heart – </a:t>
            </a:r>
            <a:r>
              <a:rPr lang="en-US" sz="3200" dirty="0">
                <a:solidFill>
                  <a:srgbClr val="E07542"/>
                </a:solidFill>
              </a:rPr>
              <a:t>Proverbs 4:23;                  Mark 7:20-23</a:t>
            </a:r>
          </a:p>
          <a:p>
            <a:r>
              <a:rPr lang="en-US" sz="3200" dirty="0"/>
              <a:t>Zeal for good things – </a:t>
            </a:r>
            <a:r>
              <a:rPr lang="en-US" sz="3200" dirty="0">
                <a:solidFill>
                  <a:srgbClr val="E07542"/>
                </a:solidFill>
              </a:rPr>
              <a:t>Galatians 4:17-20</a:t>
            </a:r>
          </a:p>
          <a:p>
            <a:r>
              <a:rPr lang="en-US" sz="3200" dirty="0"/>
              <a:t>Zeal without knowledge is destructive – </a:t>
            </a:r>
            <a:r>
              <a:rPr lang="en-US" sz="3200" dirty="0">
                <a:solidFill>
                  <a:srgbClr val="E07542"/>
                </a:solidFill>
              </a:rPr>
              <a:t>Romans 10:2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C56C93-BDAB-3474-1C68-E687145F2D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9850" y="-283351"/>
            <a:ext cx="5207449" cy="318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5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521</Words>
  <Application>Microsoft Macintosh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consumes</dc:title>
  <dc:creator>Jeremiah Cox</dc:creator>
  <cp:lastModifiedBy>Jeremiah Cox</cp:lastModifiedBy>
  <cp:revision>7</cp:revision>
  <dcterms:created xsi:type="dcterms:W3CDTF">2020-07-25T16:51:52Z</dcterms:created>
  <dcterms:modified xsi:type="dcterms:W3CDTF">2024-06-15T16:53:01Z</dcterms:modified>
</cp:coreProperties>
</file>