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1" r:id="rId5"/>
    <p:sldId id="259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/>
    <p:restoredTop sz="94876"/>
  </p:normalViewPr>
  <p:slideViewPr>
    <p:cSldViewPr snapToGrid="0">
      <p:cViewPr varScale="1">
        <p:scale>
          <a:sx n="93" d="100"/>
          <a:sy n="93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A2B7-A022-2DA9-7415-074A7A490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E9BFD-C203-DC2F-6F5D-F0089581B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A1452-9CAA-21B9-41DB-B7FAF957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E5866-9595-F8A1-46E4-07E2C929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FE760-8F55-8F2D-136A-904850EB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A5CC-0101-5DB9-43D8-DB3D8F3E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B32B0-E2EC-0649-E8B1-06D7EF731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8BDD6-B8B8-7C23-AF1C-AB74E7C8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E43D7-5E33-5460-45DA-0FD134B9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23B5E-DE67-5AF3-297C-88C28E24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6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76AA2-3CF1-4E36-9DB6-F8A8B002C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1BCC2-835A-C019-6A87-992E013EB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D3C44-3372-C203-2D1B-74932474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6BA-1A99-D4ED-8B70-393B3ECB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6612-C639-B7C1-5438-A84AEA4D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974D-586E-AECC-4387-D43B8326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E51D-D1C2-0B6F-7F3D-00995C6C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6A21F-5E1A-9605-A1D9-7989C5B1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DB4D-C4A8-B88A-48EC-A4A6E6C8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8B613-6C8C-232D-15AD-90B8F135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C27A-7434-B9FB-C877-44307E4F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66F69-3397-1C67-986E-E40C10F8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3D01B-E91A-937D-C278-75800256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E4B0-0560-4E70-DB5A-E7C9A90A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43259-CA85-EC39-39D0-9A632976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3836-DEB7-5448-D7B0-64FEADDE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BE8E-0C3A-6C01-56B5-974C852B9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F103F-41BE-B9CC-2627-1629C7D22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F505C-F9CF-53F4-9BC0-96A6DAFA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6D63C-058E-2BBF-1F66-25F16D3B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AB49D-D820-966B-AF21-611C6E20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BB3F-7F2E-9DDD-37FF-7DB6273F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9B03E-510A-5AA1-F099-ED717959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0FCC5-C669-BAB4-E80E-7C65D1835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901A3-C503-C87E-CAE1-99F5F7BE7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61469-8225-5C12-1D7C-BD1B0E0DB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1E2BC-52FC-2A6B-0187-A9CD7C6B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7E8BA-3905-5A37-21AB-3E4220BB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5D42C-EE96-B36C-DD33-4209F67A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9E9A-11A7-3138-5388-D1BCE084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C6178-8F73-B1E2-2B72-32A045E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B58C0-0718-E9AB-D50E-5D8FF33A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0CB52-630D-A9E5-9C13-931138E9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2CC7C-76B7-E1B4-AF98-C758784B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50F97-E677-99EC-E797-06DFBF76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E1EEB-0816-90F9-4F47-686D34CB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E827-3B6A-7B2D-9B19-1ECBA708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DB05A-0BE6-8EFD-F0FB-086F4619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D992C-49C5-5101-ECAA-41D0D1834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A3CAC-36BB-227D-96CB-8D77AFF0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FAED5-6669-DD83-1A36-5C0FB91E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9CC09-F77F-8A81-413D-FD9CFBB7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3D47-7A11-DE3B-354D-C19E7A65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CE183-E546-A392-BCF2-55260BB5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A40E6-AE58-188A-1DDE-DECEE5EFD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A17A7-3FFE-48FC-2938-CA5B27D6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4674E-E9A9-3601-9DE9-2F65D066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8123C-B239-FC73-9658-0D4AA4FD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AAEBF-A130-DA1B-B138-850A52EB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2BC4E-94FC-8A1B-B056-3ABD47740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06A50-D1BB-2F02-795E-D5CFFCE2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F5719-2F4E-8D4D-973D-086F8BDDEA14}" type="datetimeFigureOut">
              <a:rPr lang="en-US" smtClean="0"/>
              <a:t>6/29/24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819B-CCAD-96E6-8EF7-9CE0D3FD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517B-FE2F-2CBB-71BA-DBCA9AEA2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85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375B4-DA05-432B-52F4-09FC3BD1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AB6A5E-0020-1166-4B5F-33D51BAB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Condition for Confidence at His Coming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2:28-29</a:t>
            </a:r>
            <a:r>
              <a:rPr lang="en-US" sz="4000" dirty="0"/>
              <a:t>)</a:t>
            </a:r>
          </a:p>
          <a:p>
            <a:r>
              <a:rPr lang="en-US" sz="3600" dirty="0"/>
              <a:t>The fact He is coming again elevates the importance of confidence (</a:t>
            </a:r>
            <a:r>
              <a:rPr lang="en-US" sz="3600" dirty="0">
                <a:solidFill>
                  <a:srgbClr val="FF0000"/>
                </a:solidFill>
              </a:rPr>
              <a:t>v. 28</a:t>
            </a:r>
            <a:r>
              <a:rPr lang="en-US" sz="3600" dirty="0"/>
              <a:t>).</a:t>
            </a:r>
          </a:p>
          <a:p>
            <a:r>
              <a:rPr lang="en-US" sz="3600" dirty="0"/>
              <a:t>Two major reactions - confidence or shame – </a:t>
            </a:r>
            <a:r>
              <a:rPr lang="en-US" sz="3600" dirty="0">
                <a:solidFill>
                  <a:srgbClr val="FF0000"/>
                </a:solidFill>
              </a:rPr>
              <a:t>Isaiah 6:1-8; Heb. 12:18-24; 1 Thess. 5:23; 2 Pet. 3:14; Jude 24-25</a:t>
            </a:r>
          </a:p>
          <a:p>
            <a:r>
              <a:rPr lang="en-US" sz="3600" dirty="0"/>
              <a:t>The solution – abide in Him – </a:t>
            </a:r>
            <a:r>
              <a:rPr lang="en-US" sz="3600" dirty="0">
                <a:solidFill>
                  <a:srgbClr val="FF0000"/>
                </a:solidFill>
              </a:rPr>
              <a:t>1:5, 7; 2:6, 10, 27</a:t>
            </a:r>
          </a:p>
          <a:p>
            <a:r>
              <a:rPr lang="en-US" sz="3600" dirty="0"/>
              <a:t>The test to know we’re identified with Him (</a:t>
            </a:r>
            <a:r>
              <a:rPr lang="en-US" sz="3600" dirty="0">
                <a:solidFill>
                  <a:srgbClr val="FF0000"/>
                </a:solidFill>
              </a:rPr>
              <a:t>v. 29</a:t>
            </a:r>
            <a:r>
              <a:rPr lang="en-US" sz="3600" dirty="0"/>
              <a:t>) – are we practicing righteousness?</a:t>
            </a:r>
          </a:p>
        </p:txBody>
      </p:sp>
    </p:spTree>
    <p:extLst>
      <p:ext uri="{BB962C8B-B14F-4D97-AF65-F5344CB8AC3E}">
        <p14:creationId xmlns:p14="http://schemas.microsoft.com/office/powerpoint/2010/main" val="19661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AB6A5E-0020-1166-4B5F-33D51BAB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Function of Hope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3:1-3</a:t>
            </a:r>
            <a:r>
              <a:rPr lang="en-US" sz="4000" dirty="0"/>
              <a:t>)</a:t>
            </a:r>
          </a:p>
          <a:p>
            <a:r>
              <a:rPr lang="en-US" sz="3600" dirty="0"/>
              <a:t>God’s love is the solution to the destroyer of confidence that is sin (</a:t>
            </a:r>
            <a:r>
              <a:rPr lang="en-US" sz="3600" dirty="0">
                <a:solidFill>
                  <a:srgbClr val="FF0000"/>
                </a:solidFill>
              </a:rPr>
              <a:t>v. 1</a:t>
            </a:r>
            <a:r>
              <a:rPr lang="en-US" sz="3600" dirty="0"/>
              <a:t>) – </a:t>
            </a:r>
            <a:r>
              <a:rPr lang="en-US" sz="3600" dirty="0">
                <a:solidFill>
                  <a:srgbClr val="FF0000"/>
                </a:solidFill>
              </a:rPr>
              <a:t>Romans 5:5-11</a:t>
            </a:r>
          </a:p>
          <a:p>
            <a:r>
              <a:rPr lang="en-US" sz="3600" dirty="0"/>
              <a:t>The visual of our identity is concealed until He is revealed (</a:t>
            </a:r>
            <a:r>
              <a:rPr lang="en-US" sz="3600" dirty="0">
                <a:solidFill>
                  <a:srgbClr val="FF0000"/>
                </a:solidFill>
              </a:rPr>
              <a:t>v. 2</a:t>
            </a:r>
            <a:r>
              <a:rPr lang="en-US" sz="3600" dirty="0"/>
              <a:t>) – </a:t>
            </a:r>
            <a:r>
              <a:rPr lang="en-US" sz="3600" dirty="0">
                <a:solidFill>
                  <a:srgbClr val="FF0000"/>
                </a:solidFill>
              </a:rPr>
              <a:t>2 Corinthians 5:7, 16-17</a:t>
            </a:r>
          </a:p>
          <a:p>
            <a:r>
              <a:rPr lang="en-US" sz="3600" dirty="0"/>
              <a:t>The function of hope is to drive us to purity in anticipation of His coming (</a:t>
            </a:r>
            <a:r>
              <a:rPr lang="en-US" sz="3600" dirty="0">
                <a:solidFill>
                  <a:srgbClr val="FF0000"/>
                </a:solidFill>
              </a:rPr>
              <a:t>v. 3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799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ABEF6-3631-16BD-5E80-6C0E14FF2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Sin and Those Born of God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3:4-10</a:t>
            </a:r>
            <a:r>
              <a:rPr lang="en-US" sz="4000" dirty="0"/>
              <a:t>)</a:t>
            </a:r>
          </a:p>
          <a:p>
            <a:r>
              <a:rPr lang="en-US" sz="3600" i="1" dirty="0"/>
              <a:t>The Nature of Sin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4</a:t>
            </a:r>
            <a:r>
              <a:rPr lang="en-US" sz="3600" dirty="0"/>
              <a:t>) – lawlessness. (</a:t>
            </a:r>
            <a:r>
              <a:rPr lang="en-US" sz="3600" dirty="0">
                <a:solidFill>
                  <a:srgbClr val="FF0000"/>
                </a:solidFill>
              </a:rPr>
              <a:t>2:3-4; cf. James 2:10-12; 2 John 9</a:t>
            </a:r>
            <a:r>
              <a:rPr lang="en-US" sz="3600" dirty="0"/>
              <a:t>)</a:t>
            </a:r>
          </a:p>
          <a:p>
            <a:r>
              <a:rPr lang="en-US" sz="3600" i="1" dirty="0"/>
              <a:t>The Relation of Christ’s Incarnation to Sin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vv. 5-6, 8b</a:t>
            </a:r>
            <a:r>
              <a:rPr lang="en-US" sz="3600" dirty="0"/>
              <a:t>) – came to take away/destroy it, separate from it.</a:t>
            </a:r>
          </a:p>
          <a:p>
            <a:r>
              <a:rPr lang="en-US" sz="3600" i="1" dirty="0"/>
              <a:t>A Contrast of Paternity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vv. 7-10</a:t>
            </a:r>
            <a:r>
              <a:rPr lang="en-US" sz="3600" dirty="0"/>
              <a:t>) – sin identifies you with the devil, righteousness with God. (</a:t>
            </a:r>
            <a:r>
              <a:rPr lang="en-US" sz="3600" dirty="0">
                <a:solidFill>
                  <a:srgbClr val="FF0000"/>
                </a:solidFill>
              </a:rPr>
              <a:t>cf. 1 Peter 1:23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509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ABEF6-3631-16BD-5E80-6C0E14FF2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/>
              <a:t>Love and Those Born of God </a:t>
            </a:r>
            <a:r>
              <a:rPr lang="en-US" sz="4300" dirty="0"/>
              <a:t>(</a:t>
            </a:r>
            <a:r>
              <a:rPr lang="en-US" sz="4300" dirty="0">
                <a:solidFill>
                  <a:srgbClr val="FF0000"/>
                </a:solidFill>
              </a:rPr>
              <a:t>3:11-15</a:t>
            </a:r>
            <a:r>
              <a:rPr lang="en-US" sz="4300" dirty="0"/>
              <a:t>)</a:t>
            </a:r>
          </a:p>
          <a:p>
            <a:r>
              <a:rPr lang="en-US" sz="3900" i="1" dirty="0"/>
              <a:t>A Contrast of Messages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FF0000"/>
                </a:solidFill>
              </a:rPr>
              <a:t>vv. 10b-11</a:t>
            </a:r>
            <a:r>
              <a:rPr lang="en-US" sz="3900" dirty="0"/>
              <a:t>) – from the beginning, love; from the wicked one, hate.</a:t>
            </a:r>
          </a:p>
          <a:p>
            <a:pPr lvl="1"/>
            <a:r>
              <a:rPr lang="en-US" sz="3900" i="1" dirty="0"/>
              <a:t>“Seeing ye have purified your souls in your obedience to the truth unto unfeigned love of the brethren”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FF0000"/>
                </a:solidFill>
              </a:rPr>
              <a:t>1 Peter 1:22</a:t>
            </a:r>
            <a:r>
              <a:rPr lang="en-US" sz="3900" dirty="0"/>
              <a:t>, ASV)</a:t>
            </a:r>
          </a:p>
          <a:p>
            <a:pPr lvl="1">
              <a:buClr>
                <a:schemeClr val="tx1"/>
              </a:buClr>
            </a:pPr>
            <a:r>
              <a:rPr lang="en-US" sz="3900" dirty="0">
                <a:solidFill>
                  <a:srgbClr val="FF0000"/>
                </a:solidFill>
              </a:rPr>
              <a:t>John 13:35 </a:t>
            </a:r>
            <a:r>
              <a:rPr lang="en-US" sz="3900" dirty="0"/>
              <a:t>– love for each other is a hallmark of true discipleship of Jesus. </a:t>
            </a:r>
          </a:p>
          <a:p>
            <a:r>
              <a:rPr lang="en-US" sz="3900" i="1" dirty="0"/>
              <a:t>The Transition from Death to Life Manifested by Love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FF0000"/>
                </a:solidFill>
              </a:rPr>
              <a:t>vv. 14-15</a:t>
            </a:r>
            <a:r>
              <a:rPr lang="en-US" sz="3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139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D7FAB4-7011-C05F-AC25-5529A55B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Assurance of Deed and Truth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3:16-18</a:t>
            </a:r>
            <a:r>
              <a:rPr lang="en-US" sz="4000" dirty="0"/>
              <a:t>)</a:t>
            </a:r>
          </a:p>
          <a:p>
            <a:r>
              <a:rPr lang="en-US" sz="3600" b="1" dirty="0"/>
              <a:t>Confidence comes when we truly know who God is in Christ, we know His will, and we carry it out in practical, everyday life.</a:t>
            </a:r>
          </a:p>
          <a:p>
            <a:r>
              <a:rPr lang="en-US" sz="3600" i="1" dirty="0"/>
              <a:t>The Supreme Example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16</a:t>
            </a:r>
            <a:r>
              <a:rPr lang="en-US" sz="3600" dirty="0"/>
              <a:t>) – </a:t>
            </a:r>
            <a:r>
              <a:rPr lang="en-US" sz="3600" dirty="0">
                <a:solidFill>
                  <a:srgbClr val="FF0000"/>
                </a:solidFill>
              </a:rPr>
              <a:t>John 13:34; 15:13</a:t>
            </a:r>
          </a:p>
          <a:p>
            <a:r>
              <a:rPr lang="en-US" sz="3600" i="1" dirty="0"/>
              <a:t>A Suggested Application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17</a:t>
            </a:r>
            <a:r>
              <a:rPr lang="en-US" sz="3600" dirty="0"/>
              <a:t>) – </a:t>
            </a:r>
            <a:r>
              <a:rPr lang="en-US" sz="3600" dirty="0">
                <a:solidFill>
                  <a:srgbClr val="FF0000"/>
                </a:solidFill>
              </a:rPr>
              <a:t>James 2:14-17; 4:17</a:t>
            </a:r>
          </a:p>
          <a:p>
            <a:r>
              <a:rPr lang="en-US" sz="3600" i="1" dirty="0"/>
              <a:t>A Demanded Conclusion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18</a:t>
            </a:r>
            <a:r>
              <a:rPr lang="en-US" sz="3600" dirty="0"/>
              <a:t>) – confidence comes by living the gospel, not simply speaking it – love is an action!</a:t>
            </a:r>
          </a:p>
        </p:txBody>
      </p:sp>
    </p:spTree>
    <p:extLst>
      <p:ext uri="{BB962C8B-B14F-4D97-AF65-F5344CB8AC3E}">
        <p14:creationId xmlns:p14="http://schemas.microsoft.com/office/powerpoint/2010/main" val="154305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D7FAB4-7011-C05F-AC25-5529A55B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88474"/>
            <a:ext cx="11353800" cy="532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Assurance of Our Hearts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3:19-23</a:t>
            </a:r>
            <a:r>
              <a:rPr lang="en-US" sz="4000" dirty="0"/>
              <a:t>)</a:t>
            </a:r>
          </a:p>
          <a:p>
            <a:r>
              <a:rPr lang="en-US" sz="3600" i="1" dirty="0"/>
              <a:t>A Heart Test</a:t>
            </a:r>
            <a:r>
              <a:rPr lang="en-US" sz="3600" dirty="0"/>
              <a:t>:</a:t>
            </a:r>
          </a:p>
          <a:p>
            <a:pPr lvl="1"/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20</a:t>
            </a:r>
            <a:r>
              <a:rPr lang="en-US" sz="3600" dirty="0"/>
              <a:t>) – if in your heart you know you aren’t living right, God knows and won’t be fooled. (do this – </a:t>
            </a:r>
            <a:r>
              <a:rPr lang="en-US" sz="3600" dirty="0">
                <a:solidFill>
                  <a:srgbClr val="FF0000"/>
                </a:solidFill>
              </a:rPr>
              <a:t>1:9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21</a:t>
            </a:r>
            <a:r>
              <a:rPr lang="en-US" sz="3600" dirty="0"/>
              <a:t>) – if in your heart you honestly know you are faithful, you can be confident!</a:t>
            </a:r>
          </a:p>
          <a:p>
            <a:r>
              <a:rPr lang="en-US" sz="3600" i="1" dirty="0"/>
              <a:t>A Benef</a:t>
            </a:r>
            <a:r>
              <a:rPr lang="en-US" sz="3600" dirty="0"/>
              <a:t>it (</a:t>
            </a:r>
            <a:r>
              <a:rPr lang="en-US" sz="3600" dirty="0">
                <a:solidFill>
                  <a:srgbClr val="FF0000"/>
                </a:solidFill>
              </a:rPr>
              <a:t>v. 22</a:t>
            </a:r>
            <a:r>
              <a:rPr lang="en-US" sz="3600" dirty="0"/>
              <a:t>) – </a:t>
            </a:r>
            <a:r>
              <a:rPr lang="en-US" sz="3600" dirty="0">
                <a:solidFill>
                  <a:srgbClr val="FF0000"/>
                </a:solidFill>
              </a:rPr>
              <a:t>5:14; John 15:7-8; Hebrews 4:15-16</a:t>
            </a:r>
          </a:p>
          <a:p>
            <a:r>
              <a:rPr lang="en-US" sz="3600" dirty="0"/>
              <a:t>The reason for confidence is that we keep His commandments (</a:t>
            </a:r>
            <a:r>
              <a:rPr lang="en-US" sz="3600" dirty="0">
                <a:solidFill>
                  <a:srgbClr val="FF0000"/>
                </a:solidFill>
              </a:rPr>
              <a:t>v. 23</a:t>
            </a:r>
            <a:r>
              <a:rPr lang="en-US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006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375B4-DA05-432B-52F4-09FC3BD1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518</Words>
  <Application>Microsoft Macintosh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16</cp:revision>
  <dcterms:created xsi:type="dcterms:W3CDTF">2024-05-31T20:17:24Z</dcterms:created>
  <dcterms:modified xsi:type="dcterms:W3CDTF">2024-06-29T16:49:42Z</dcterms:modified>
</cp:coreProperties>
</file>