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62" r:id="rId5"/>
    <p:sldId id="263" r:id="rId6"/>
    <p:sldId id="260" r:id="rId7"/>
    <p:sldId id="264" r:id="rId8"/>
    <p:sldId id="265" r:id="rId9"/>
    <p:sldId id="261" r:id="rId10"/>
    <p:sldId id="266" r:id="rId11"/>
    <p:sldId id="267" r:id="rId12"/>
    <p:sldId id="268" r:id="rId13"/>
    <p:sldId id="269" r:id="rId14"/>
    <p:sldId id="270" r:id="rId15"/>
    <p:sldId id="271" r:id="rId16"/>
    <p:sldId id="272"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4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4"/>
    <p:restoredTop sz="94876"/>
  </p:normalViewPr>
  <p:slideViewPr>
    <p:cSldViewPr snapToGrid="0">
      <p:cViewPr>
        <p:scale>
          <a:sx n="100" d="100"/>
          <a:sy n="100" d="100"/>
        </p:scale>
        <p:origin x="1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A2B7-A022-2DA9-7415-074A7A4901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1E9BFD-C203-DC2F-6F5D-F0089581B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3A1452-9CAA-21B9-41DB-B7FAF9571533}"/>
              </a:ext>
            </a:extLst>
          </p:cNvPr>
          <p:cNvSpPr>
            <a:spLocks noGrp="1"/>
          </p:cNvSpPr>
          <p:nvPr>
            <p:ph type="dt" sz="half" idx="10"/>
          </p:nvPr>
        </p:nvSpPr>
        <p:spPr/>
        <p:txBody>
          <a:bodyPr/>
          <a:lstStyle/>
          <a:p>
            <a:fld id="{423F5719-2F4E-8D4D-973D-086F8BDDEA14}" type="datetimeFigureOut">
              <a:rPr lang="en-US" smtClean="0"/>
              <a:t>7/6/24</a:t>
            </a:fld>
            <a:endParaRPr lang="en-US"/>
          </a:p>
        </p:txBody>
      </p:sp>
      <p:sp>
        <p:nvSpPr>
          <p:cNvPr id="5" name="Footer Placeholder 4">
            <a:extLst>
              <a:ext uri="{FF2B5EF4-FFF2-40B4-BE49-F238E27FC236}">
                <a16:creationId xmlns:a16="http://schemas.microsoft.com/office/drawing/2014/main" id="{C66E5866-9595-F8A1-46E4-07E2C9293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FE760-8F55-8F2D-136A-904850EB4653}"/>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29989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A5CC-0101-5DB9-43D8-DB3D8F3E34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B32B0-E2EC-0649-E8B1-06D7EF731D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8BDD6-B8B8-7C23-AF1C-AB74E7C8B33A}"/>
              </a:ext>
            </a:extLst>
          </p:cNvPr>
          <p:cNvSpPr>
            <a:spLocks noGrp="1"/>
          </p:cNvSpPr>
          <p:nvPr>
            <p:ph type="dt" sz="half" idx="10"/>
          </p:nvPr>
        </p:nvSpPr>
        <p:spPr/>
        <p:txBody>
          <a:bodyPr/>
          <a:lstStyle/>
          <a:p>
            <a:fld id="{423F5719-2F4E-8D4D-973D-086F8BDDEA14}" type="datetimeFigureOut">
              <a:rPr lang="en-US" smtClean="0"/>
              <a:t>7/6/24</a:t>
            </a:fld>
            <a:endParaRPr lang="en-US"/>
          </a:p>
        </p:txBody>
      </p:sp>
      <p:sp>
        <p:nvSpPr>
          <p:cNvPr id="5" name="Footer Placeholder 4">
            <a:extLst>
              <a:ext uri="{FF2B5EF4-FFF2-40B4-BE49-F238E27FC236}">
                <a16:creationId xmlns:a16="http://schemas.microsoft.com/office/drawing/2014/main" id="{2E2E43D7-5E33-5460-45DA-0FD134B9A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23B5E-DE67-5AF3-297C-88C28E247FC1}"/>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389846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276AA2-3CF1-4E36-9DB6-F8A8B002C2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01BCC2-835A-C019-6A87-992E013EB9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D3C44-3372-C203-2D1B-74932474FB09}"/>
              </a:ext>
            </a:extLst>
          </p:cNvPr>
          <p:cNvSpPr>
            <a:spLocks noGrp="1"/>
          </p:cNvSpPr>
          <p:nvPr>
            <p:ph type="dt" sz="half" idx="10"/>
          </p:nvPr>
        </p:nvSpPr>
        <p:spPr/>
        <p:txBody>
          <a:bodyPr/>
          <a:lstStyle/>
          <a:p>
            <a:fld id="{423F5719-2F4E-8D4D-973D-086F8BDDEA14}" type="datetimeFigureOut">
              <a:rPr lang="en-US" smtClean="0"/>
              <a:t>7/6/24</a:t>
            </a:fld>
            <a:endParaRPr lang="en-US"/>
          </a:p>
        </p:txBody>
      </p:sp>
      <p:sp>
        <p:nvSpPr>
          <p:cNvPr id="5" name="Footer Placeholder 4">
            <a:extLst>
              <a:ext uri="{FF2B5EF4-FFF2-40B4-BE49-F238E27FC236}">
                <a16:creationId xmlns:a16="http://schemas.microsoft.com/office/drawing/2014/main" id="{882C66BA-1A99-D4ED-8B70-393B3ECB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A6612-C639-B7C1-5438-A84AEA4D5394}"/>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429057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974D-586E-AECC-4387-D43B8326C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6E51D-D1C2-0B6F-7F3D-00995C6C17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6A21F-5E1A-9605-A1D9-7989C5B1BE6C}"/>
              </a:ext>
            </a:extLst>
          </p:cNvPr>
          <p:cNvSpPr>
            <a:spLocks noGrp="1"/>
          </p:cNvSpPr>
          <p:nvPr>
            <p:ph type="dt" sz="half" idx="10"/>
          </p:nvPr>
        </p:nvSpPr>
        <p:spPr/>
        <p:txBody>
          <a:bodyPr/>
          <a:lstStyle/>
          <a:p>
            <a:fld id="{423F5719-2F4E-8D4D-973D-086F8BDDEA14}" type="datetimeFigureOut">
              <a:rPr lang="en-US" smtClean="0"/>
              <a:t>7/6/24</a:t>
            </a:fld>
            <a:endParaRPr lang="en-US"/>
          </a:p>
        </p:txBody>
      </p:sp>
      <p:sp>
        <p:nvSpPr>
          <p:cNvPr id="5" name="Footer Placeholder 4">
            <a:extLst>
              <a:ext uri="{FF2B5EF4-FFF2-40B4-BE49-F238E27FC236}">
                <a16:creationId xmlns:a16="http://schemas.microsoft.com/office/drawing/2014/main" id="{F736DB4D-C4A8-B88A-48EC-A4A6E6C8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8B613-6C8C-232D-15AD-90B8F135159B}"/>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180167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C27A-7434-B9FB-C877-44307E4F22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966F69-3397-1C67-986E-E40C10F80C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3D01B-E91A-937D-C278-75800256EBDF}"/>
              </a:ext>
            </a:extLst>
          </p:cNvPr>
          <p:cNvSpPr>
            <a:spLocks noGrp="1"/>
          </p:cNvSpPr>
          <p:nvPr>
            <p:ph type="dt" sz="half" idx="10"/>
          </p:nvPr>
        </p:nvSpPr>
        <p:spPr/>
        <p:txBody>
          <a:bodyPr/>
          <a:lstStyle/>
          <a:p>
            <a:fld id="{423F5719-2F4E-8D4D-973D-086F8BDDEA14}" type="datetimeFigureOut">
              <a:rPr lang="en-US" smtClean="0"/>
              <a:t>7/6/24</a:t>
            </a:fld>
            <a:endParaRPr lang="en-US"/>
          </a:p>
        </p:txBody>
      </p:sp>
      <p:sp>
        <p:nvSpPr>
          <p:cNvPr id="5" name="Footer Placeholder 4">
            <a:extLst>
              <a:ext uri="{FF2B5EF4-FFF2-40B4-BE49-F238E27FC236}">
                <a16:creationId xmlns:a16="http://schemas.microsoft.com/office/drawing/2014/main" id="{CA58E4B0-0560-4E70-DB5A-E7C9A90A7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43259-CA85-EC39-39D0-9A6329762740}"/>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52487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3836-DEB7-5448-D7B0-64FEADDE5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7BE8E-0C3A-6C01-56B5-974C852B90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6F103F-41BE-B9CC-2627-1629C7D222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5F505C-F9CF-53F4-9BC0-96A6DAFA3504}"/>
              </a:ext>
            </a:extLst>
          </p:cNvPr>
          <p:cNvSpPr>
            <a:spLocks noGrp="1"/>
          </p:cNvSpPr>
          <p:nvPr>
            <p:ph type="dt" sz="half" idx="10"/>
          </p:nvPr>
        </p:nvSpPr>
        <p:spPr/>
        <p:txBody>
          <a:bodyPr/>
          <a:lstStyle/>
          <a:p>
            <a:fld id="{423F5719-2F4E-8D4D-973D-086F8BDDEA14}" type="datetimeFigureOut">
              <a:rPr lang="en-US" smtClean="0"/>
              <a:t>7/6/24</a:t>
            </a:fld>
            <a:endParaRPr lang="en-US"/>
          </a:p>
        </p:txBody>
      </p:sp>
      <p:sp>
        <p:nvSpPr>
          <p:cNvPr id="6" name="Footer Placeholder 5">
            <a:extLst>
              <a:ext uri="{FF2B5EF4-FFF2-40B4-BE49-F238E27FC236}">
                <a16:creationId xmlns:a16="http://schemas.microsoft.com/office/drawing/2014/main" id="{EF26D63C-058E-2BBF-1F66-25F16D3B9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2AB49D-D820-966B-AF21-611C6E20E62C}"/>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243423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BB3F-7F2E-9DDD-37FF-7DB6273F1F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9B03E-510A-5AA1-F099-ED717959C6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00FCC5-C669-BAB4-E80E-7C65D18355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1901A3-C503-C87E-CAE1-99F5F7BE7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61469-8225-5C12-1D7C-BD1B0E0DB3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21E2BC-52FC-2A6B-0187-A9CD7C6BD71B}"/>
              </a:ext>
            </a:extLst>
          </p:cNvPr>
          <p:cNvSpPr>
            <a:spLocks noGrp="1"/>
          </p:cNvSpPr>
          <p:nvPr>
            <p:ph type="dt" sz="half" idx="10"/>
          </p:nvPr>
        </p:nvSpPr>
        <p:spPr/>
        <p:txBody>
          <a:bodyPr/>
          <a:lstStyle/>
          <a:p>
            <a:fld id="{423F5719-2F4E-8D4D-973D-086F8BDDEA14}" type="datetimeFigureOut">
              <a:rPr lang="en-US" smtClean="0"/>
              <a:t>7/6/24</a:t>
            </a:fld>
            <a:endParaRPr lang="en-US"/>
          </a:p>
        </p:txBody>
      </p:sp>
      <p:sp>
        <p:nvSpPr>
          <p:cNvPr id="8" name="Footer Placeholder 7">
            <a:extLst>
              <a:ext uri="{FF2B5EF4-FFF2-40B4-BE49-F238E27FC236}">
                <a16:creationId xmlns:a16="http://schemas.microsoft.com/office/drawing/2014/main" id="{F387E8BA-3905-5A37-21AB-3E4220BB75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35D42C-EE96-B36C-DD33-4209F67AC6D1}"/>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409914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9E9A-11A7-3138-5388-D1BCE0846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6C6178-8F73-B1E2-2B72-32A045EF1924}"/>
              </a:ext>
            </a:extLst>
          </p:cNvPr>
          <p:cNvSpPr>
            <a:spLocks noGrp="1"/>
          </p:cNvSpPr>
          <p:nvPr>
            <p:ph type="dt" sz="half" idx="10"/>
          </p:nvPr>
        </p:nvSpPr>
        <p:spPr/>
        <p:txBody>
          <a:bodyPr/>
          <a:lstStyle/>
          <a:p>
            <a:fld id="{423F5719-2F4E-8D4D-973D-086F8BDDEA14}" type="datetimeFigureOut">
              <a:rPr lang="en-US" smtClean="0"/>
              <a:t>7/6/24</a:t>
            </a:fld>
            <a:endParaRPr lang="en-US"/>
          </a:p>
        </p:txBody>
      </p:sp>
      <p:sp>
        <p:nvSpPr>
          <p:cNvPr id="4" name="Footer Placeholder 3">
            <a:extLst>
              <a:ext uri="{FF2B5EF4-FFF2-40B4-BE49-F238E27FC236}">
                <a16:creationId xmlns:a16="http://schemas.microsoft.com/office/drawing/2014/main" id="{C2CB58C0-0718-E9AB-D50E-5D8FF33A44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B0CB52-630D-A9E5-9C13-931138E9A99C}"/>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86216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D2CC7C-76B7-E1B4-AF98-C758784B00EE}"/>
              </a:ext>
            </a:extLst>
          </p:cNvPr>
          <p:cNvSpPr>
            <a:spLocks noGrp="1"/>
          </p:cNvSpPr>
          <p:nvPr>
            <p:ph type="dt" sz="half" idx="10"/>
          </p:nvPr>
        </p:nvSpPr>
        <p:spPr/>
        <p:txBody>
          <a:bodyPr/>
          <a:lstStyle/>
          <a:p>
            <a:fld id="{423F5719-2F4E-8D4D-973D-086F8BDDEA14}" type="datetimeFigureOut">
              <a:rPr lang="en-US" smtClean="0"/>
              <a:t>7/6/24</a:t>
            </a:fld>
            <a:endParaRPr lang="en-US"/>
          </a:p>
        </p:txBody>
      </p:sp>
      <p:sp>
        <p:nvSpPr>
          <p:cNvPr id="3" name="Footer Placeholder 2">
            <a:extLst>
              <a:ext uri="{FF2B5EF4-FFF2-40B4-BE49-F238E27FC236}">
                <a16:creationId xmlns:a16="http://schemas.microsoft.com/office/drawing/2014/main" id="{1A950F97-E677-99EC-E797-06DFBF76BD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4E1EEB-0816-90F9-4F47-686D34CB3177}"/>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383779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E827-3B6A-7B2D-9B19-1ECBA7086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4DB05A-0BE6-8EFD-F0FB-086F4619B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2D992C-49C5-5101-ECAA-41D0D1834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A3CAC-36BB-227D-96CB-8D77AFF0703C}"/>
              </a:ext>
            </a:extLst>
          </p:cNvPr>
          <p:cNvSpPr>
            <a:spLocks noGrp="1"/>
          </p:cNvSpPr>
          <p:nvPr>
            <p:ph type="dt" sz="half" idx="10"/>
          </p:nvPr>
        </p:nvSpPr>
        <p:spPr/>
        <p:txBody>
          <a:bodyPr/>
          <a:lstStyle/>
          <a:p>
            <a:fld id="{423F5719-2F4E-8D4D-973D-086F8BDDEA14}" type="datetimeFigureOut">
              <a:rPr lang="en-US" smtClean="0"/>
              <a:t>7/6/24</a:t>
            </a:fld>
            <a:endParaRPr lang="en-US"/>
          </a:p>
        </p:txBody>
      </p:sp>
      <p:sp>
        <p:nvSpPr>
          <p:cNvPr id="6" name="Footer Placeholder 5">
            <a:extLst>
              <a:ext uri="{FF2B5EF4-FFF2-40B4-BE49-F238E27FC236}">
                <a16:creationId xmlns:a16="http://schemas.microsoft.com/office/drawing/2014/main" id="{60CFAED5-6669-DD83-1A36-5C0FB91E6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9CC09-F77F-8A81-413D-FD9CFBB75136}"/>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282799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3D47-7A11-DE3B-354D-C19E7A651C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8CE183-E546-A392-BCF2-55260BB5E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DA40E6-AE58-188A-1DDE-DECEE5EFD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8A17A7-3FFE-48FC-2938-CA5B27D6D443}"/>
              </a:ext>
            </a:extLst>
          </p:cNvPr>
          <p:cNvSpPr>
            <a:spLocks noGrp="1"/>
          </p:cNvSpPr>
          <p:nvPr>
            <p:ph type="dt" sz="half" idx="10"/>
          </p:nvPr>
        </p:nvSpPr>
        <p:spPr/>
        <p:txBody>
          <a:bodyPr/>
          <a:lstStyle/>
          <a:p>
            <a:fld id="{423F5719-2F4E-8D4D-973D-086F8BDDEA14}" type="datetimeFigureOut">
              <a:rPr lang="en-US" smtClean="0"/>
              <a:t>7/6/24</a:t>
            </a:fld>
            <a:endParaRPr lang="en-US"/>
          </a:p>
        </p:txBody>
      </p:sp>
      <p:sp>
        <p:nvSpPr>
          <p:cNvPr id="6" name="Footer Placeholder 5">
            <a:extLst>
              <a:ext uri="{FF2B5EF4-FFF2-40B4-BE49-F238E27FC236}">
                <a16:creationId xmlns:a16="http://schemas.microsoft.com/office/drawing/2014/main" id="{4014674E-E9A9-3601-9DE9-2F65D0667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8123C-B239-FC73-9658-0D4AA4FD1BEA}"/>
              </a:ext>
            </a:extLst>
          </p:cNvPr>
          <p:cNvSpPr>
            <a:spLocks noGrp="1"/>
          </p:cNvSpPr>
          <p:nvPr>
            <p:ph type="sldNum" sz="quarter" idx="12"/>
          </p:nvPr>
        </p:nvSpPr>
        <p:spPr/>
        <p:txBody>
          <a:bodyPr/>
          <a:lstStyle/>
          <a:p>
            <a:fld id="{6E82F5A8-2B49-AB46-AB4D-FFB0ADE5F081}" type="slidenum">
              <a:rPr lang="en-US" smtClean="0"/>
              <a:t>‹#›</a:t>
            </a:fld>
            <a:endParaRPr lang="en-US"/>
          </a:p>
        </p:txBody>
      </p:sp>
    </p:spTree>
    <p:extLst>
      <p:ext uri="{BB962C8B-B14F-4D97-AF65-F5344CB8AC3E}">
        <p14:creationId xmlns:p14="http://schemas.microsoft.com/office/powerpoint/2010/main" val="279007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DAAEBF-A130-DA1B-B138-850A52EB1D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22BC4E-94FC-8A1B-B056-3ABD47740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06A50-D1BB-2F02-795E-D5CFFCE228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3F5719-2F4E-8D4D-973D-086F8BDDEA14}" type="datetimeFigureOut">
              <a:rPr lang="en-US" smtClean="0"/>
              <a:t>7/6/24</a:t>
            </a:fld>
            <a:endParaRPr lang="en-US"/>
          </a:p>
        </p:txBody>
      </p:sp>
      <p:sp>
        <p:nvSpPr>
          <p:cNvPr id="5" name="Footer Placeholder 4">
            <a:extLst>
              <a:ext uri="{FF2B5EF4-FFF2-40B4-BE49-F238E27FC236}">
                <a16:creationId xmlns:a16="http://schemas.microsoft.com/office/drawing/2014/main" id="{8820819B-CCAD-96E6-8EF7-9CE0D3FD4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A80517B-FE2F-2CBB-71BA-DBCA9AEA28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82F5A8-2B49-AB46-AB4D-FFB0ADE5F081}" type="slidenum">
              <a:rPr lang="en-US" smtClean="0"/>
              <a:t>‹#›</a:t>
            </a:fld>
            <a:endParaRPr lang="en-US"/>
          </a:p>
        </p:txBody>
      </p:sp>
    </p:spTree>
    <p:extLst>
      <p:ext uri="{BB962C8B-B14F-4D97-AF65-F5344CB8AC3E}">
        <p14:creationId xmlns:p14="http://schemas.microsoft.com/office/powerpoint/2010/main" val="752943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85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D551F-05F0-C3BE-CDCA-4113AEC0A0A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a:bodyPr>
          <a:lstStyle/>
          <a:p>
            <a:pPr marL="0" indent="0">
              <a:buNone/>
            </a:pPr>
            <a:r>
              <a:rPr lang="en-US" sz="4000" b="1" dirty="0"/>
              <a:t>Examine WHAT is Said </a:t>
            </a:r>
            <a:r>
              <a:rPr lang="en-US" sz="4000" dirty="0"/>
              <a:t>(</a:t>
            </a:r>
            <a:r>
              <a:rPr lang="en-US" sz="4000" dirty="0">
                <a:solidFill>
                  <a:srgbClr val="FF0000"/>
                </a:solidFill>
              </a:rPr>
              <a:t>4:2-3</a:t>
            </a:r>
            <a:r>
              <a:rPr lang="en-US" sz="4000" dirty="0"/>
              <a:t>)</a:t>
            </a:r>
          </a:p>
          <a:p>
            <a:r>
              <a:rPr lang="en-US" sz="3600" dirty="0"/>
              <a:t>What does the </a:t>
            </a:r>
            <a:r>
              <a:rPr lang="en-US" sz="3600" i="1" dirty="0"/>
              <a:t>“spirit” “confess?”</a:t>
            </a:r>
            <a:r>
              <a:rPr lang="en-US" sz="3600" dirty="0"/>
              <a:t> – </a:t>
            </a:r>
            <a:r>
              <a:rPr lang="en-US" sz="3600" i="1" dirty="0" err="1"/>
              <a:t>homologeo</a:t>
            </a:r>
            <a:r>
              <a:rPr lang="en-US" sz="3600" i="1" dirty="0"/>
              <a:t>̄ – </a:t>
            </a:r>
            <a:r>
              <a:rPr lang="en-US" sz="3600" dirty="0"/>
              <a:t>lit., “to speak the same thing” (</a:t>
            </a:r>
            <a:r>
              <a:rPr lang="en-US" sz="3600" i="1" dirty="0"/>
              <a:t>homos</a:t>
            </a:r>
            <a:r>
              <a:rPr lang="en-US" sz="3600" dirty="0"/>
              <a:t>, “same,” </a:t>
            </a:r>
            <a:r>
              <a:rPr lang="en-US" sz="3600" i="1" dirty="0" err="1"/>
              <a:t>lego</a:t>
            </a:r>
            <a:r>
              <a:rPr lang="en-US" sz="3600" dirty="0"/>
              <a:t>, “to speak”), “to assent, accord, agree with,” (VINE)</a:t>
            </a:r>
          </a:p>
          <a:p>
            <a:r>
              <a:rPr lang="en-US" sz="3600" dirty="0"/>
              <a:t>God has already spoken – </a:t>
            </a:r>
            <a:r>
              <a:rPr lang="en-US" sz="3600" dirty="0">
                <a:solidFill>
                  <a:srgbClr val="FF0000"/>
                </a:solidFill>
              </a:rPr>
              <a:t>2:20-21, 24; cf. Heb. 1:1-2</a:t>
            </a:r>
          </a:p>
          <a:p>
            <a:r>
              <a:rPr lang="en-US" sz="3600" b="1" dirty="0"/>
              <a:t>Is the “spirit” speaking the same thing?</a:t>
            </a:r>
          </a:p>
          <a:p>
            <a:endParaRPr lang="en-US" sz="3600" dirty="0"/>
          </a:p>
        </p:txBody>
      </p:sp>
    </p:spTree>
    <p:extLst>
      <p:ext uri="{BB962C8B-B14F-4D97-AF65-F5344CB8AC3E}">
        <p14:creationId xmlns:p14="http://schemas.microsoft.com/office/powerpoint/2010/main" val="3928421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D551F-05F0-C3BE-CDCA-4113AEC0A0A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a:bodyPr>
          <a:lstStyle/>
          <a:p>
            <a:pPr marL="0" indent="0">
              <a:buNone/>
            </a:pPr>
            <a:r>
              <a:rPr lang="en-US" sz="4000" b="1" dirty="0"/>
              <a:t>Examine WHAT is Said </a:t>
            </a:r>
            <a:r>
              <a:rPr lang="en-US" sz="4000" dirty="0"/>
              <a:t>(</a:t>
            </a:r>
            <a:r>
              <a:rPr lang="en-US" sz="4000" dirty="0">
                <a:solidFill>
                  <a:srgbClr val="FF0000"/>
                </a:solidFill>
              </a:rPr>
              <a:t>4:2-3</a:t>
            </a:r>
            <a:r>
              <a:rPr lang="en-US" sz="4000" dirty="0"/>
              <a:t>)</a:t>
            </a:r>
          </a:p>
          <a:p>
            <a:pPr>
              <a:buClr>
                <a:schemeClr val="tx1"/>
              </a:buClr>
            </a:pPr>
            <a:r>
              <a:rPr lang="en-US" sz="3600" dirty="0">
                <a:solidFill>
                  <a:srgbClr val="FF0000"/>
                </a:solidFill>
              </a:rPr>
              <a:t>4:2-3</a:t>
            </a:r>
            <a:r>
              <a:rPr lang="en-US" sz="3600" dirty="0"/>
              <a:t> – the question concerning whether “</a:t>
            </a:r>
            <a:r>
              <a:rPr lang="en-US" sz="3600" i="1" dirty="0"/>
              <a:t>Jesus Christ has come in the flesh”</a:t>
            </a:r>
            <a:r>
              <a:rPr lang="en-US" sz="3600" dirty="0"/>
              <a:t> is specific to the context.</a:t>
            </a:r>
          </a:p>
          <a:p>
            <a:r>
              <a:rPr lang="en-US" sz="3600" dirty="0"/>
              <a:t>God says He did – </a:t>
            </a:r>
            <a:r>
              <a:rPr lang="en-US" sz="3600" dirty="0">
                <a:solidFill>
                  <a:srgbClr val="FF0000"/>
                </a:solidFill>
              </a:rPr>
              <a:t>1:1-4; John 1:14</a:t>
            </a:r>
          </a:p>
          <a:p>
            <a:r>
              <a:rPr lang="en-US" sz="3600" b="1" dirty="0"/>
              <a:t>This is not a general test that covers every issue but gives us an example of a general concept.</a:t>
            </a:r>
          </a:p>
          <a:p>
            <a:endParaRPr lang="en-US" sz="3600" dirty="0"/>
          </a:p>
        </p:txBody>
      </p:sp>
    </p:spTree>
    <p:extLst>
      <p:ext uri="{BB962C8B-B14F-4D97-AF65-F5344CB8AC3E}">
        <p14:creationId xmlns:p14="http://schemas.microsoft.com/office/powerpoint/2010/main" val="955279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D551F-05F0-C3BE-CDCA-4113AEC0A0A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a:bodyPr>
          <a:lstStyle/>
          <a:p>
            <a:pPr marL="0" indent="0">
              <a:buNone/>
            </a:pPr>
            <a:r>
              <a:rPr lang="en-US" sz="4000" b="1" dirty="0"/>
              <a:t>Examine WHAT is Said </a:t>
            </a:r>
            <a:r>
              <a:rPr lang="en-US" sz="4000" dirty="0"/>
              <a:t>(</a:t>
            </a:r>
            <a:r>
              <a:rPr lang="en-US" sz="4000" dirty="0">
                <a:solidFill>
                  <a:srgbClr val="FF0000"/>
                </a:solidFill>
              </a:rPr>
              <a:t>4:2-3</a:t>
            </a:r>
            <a:r>
              <a:rPr lang="en-US" sz="4000" dirty="0"/>
              <a:t>)</a:t>
            </a:r>
          </a:p>
          <a:p>
            <a:pPr>
              <a:buClr>
                <a:schemeClr val="tx1"/>
              </a:buClr>
            </a:pPr>
            <a:r>
              <a:rPr lang="en-US" sz="3600" b="1" dirty="0"/>
              <a:t>What we learn about discerning the spirit of truth and error </a:t>
            </a:r>
            <a:r>
              <a:rPr lang="en-US" sz="3600" dirty="0"/>
              <a:t>– “It is essential in every crisis in the church, as early as possible, to contrive a methodology for distinguishing those who hold to the truth and those who hold to error, in order to isolate the error and stop it before it infects large numbers of unwary Christians.” (King Sr., Daniel, Truth Commentaries, 120) </a:t>
            </a:r>
          </a:p>
        </p:txBody>
      </p:sp>
    </p:spTree>
    <p:extLst>
      <p:ext uri="{BB962C8B-B14F-4D97-AF65-F5344CB8AC3E}">
        <p14:creationId xmlns:p14="http://schemas.microsoft.com/office/powerpoint/2010/main" val="4234316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D551F-05F0-C3BE-CDCA-4113AEC0A0A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a:bodyPr>
          <a:lstStyle/>
          <a:p>
            <a:pPr marL="0" indent="0">
              <a:buNone/>
            </a:pPr>
            <a:r>
              <a:rPr lang="en-US" sz="4000" b="1" dirty="0"/>
              <a:t>Examine WHO Said It </a:t>
            </a:r>
            <a:r>
              <a:rPr lang="en-US" sz="4000" dirty="0"/>
              <a:t>(</a:t>
            </a:r>
            <a:r>
              <a:rPr lang="en-US" sz="4000" dirty="0">
                <a:solidFill>
                  <a:srgbClr val="FF0000"/>
                </a:solidFill>
              </a:rPr>
              <a:t>4:4-6</a:t>
            </a:r>
            <a:r>
              <a:rPr lang="en-US" sz="4000" dirty="0"/>
              <a:t>)</a:t>
            </a:r>
          </a:p>
          <a:p>
            <a:pPr>
              <a:buClr>
                <a:schemeClr val="tx1"/>
              </a:buClr>
            </a:pPr>
            <a:r>
              <a:rPr lang="en-US" sz="3600" dirty="0"/>
              <a:t>Sometimes our sense of the danger of error is heightened because of WHO is speaking – </a:t>
            </a:r>
            <a:r>
              <a:rPr lang="en-US" sz="3600" dirty="0">
                <a:solidFill>
                  <a:srgbClr val="FF0000"/>
                </a:solidFill>
              </a:rPr>
              <a:t>cf. Romans 16:17-18</a:t>
            </a:r>
            <a:endParaRPr lang="en-US" sz="3600" b="1" dirty="0">
              <a:solidFill>
                <a:srgbClr val="FF0000"/>
              </a:solidFill>
            </a:endParaRPr>
          </a:p>
          <a:p>
            <a:endParaRPr lang="en-US" sz="3600" dirty="0"/>
          </a:p>
        </p:txBody>
      </p:sp>
    </p:spTree>
    <p:extLst>
      <p:ext uri="{BB962C8B-B14F-4D97-AF65-F5344CB8AC3E}">
        <p14:creationId xmlns:p14="http://schemas.microsoft.com/office/powerpoint/2010/main" val="1802322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D551F-05F0-C3BE-CDCA-4113AEC0A0A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a:bodyPr>
          <a:lstStyle/>
          <a:p>
            <a:pPr marL="0" indent="0">
              <a:buNone/>
            </a:pPr>
            <a:r>
              <a:rPr lang="en-US" sz="4000" b="1" dirty="0"/>
              <a:t>Examine WHO Said It </a:t>
            </a:r>
            <a:r>
              <a:rPr lang="en-US" sz="4000" dirty="0"/>
              <a:t>(</a:t>
            </a:r>
            <a:r>
              <a:rPr lang="en-US" sz="4000" dirty="0">
                <a:solidFill>
                  <a:srgbClr val="FF0000"/>
                </a:solidFill>
              </a:rPr>
              <a:t>4:4-6</a:t>
            </a:r>
            <a:r>
              <a:rPr lang="en-US" sz="4000" dirty="0"/>
              <a:t>)</a:t>
            </a:r>
          </a:p>
          <a:p>
            <a:pPr>
              <a:buClr>
                <a:schemeClr val="tx1"/>
              </a:buClr>
            </a:pPr>
            <a:r>
              <a:rPr lang="en-US" sz="3600" i="1" dirty="0"/>
              <a:t>“They” </a:t>
            </a:r>
            <a:r>
              <a:rPr lang="en-US" sz="3600" dirty="0"/>
              <a:t>– The false teachers, spirits not of God – (</a:t>
            </a:r>
            <a:r>
              <a:rPr lang="en-US" sz="3600" dirty="0">
                <a:solidFill>
                  <a:srgbClr val="FF0000"/>
                </a:solidFill>
              </a:rPr>
              <a:t>v. 5</a:t>
            </a:r>
            <a:r>
              <a:rPr lang="en-US" sz="3600" dirty="0"/>
              <a:t>)</a:t>
            </a:r>
          </a:p>
          <a:p>
            <a:pPr lvl="1"/>
            <a:r>
              <a:rPr lang="en-US" sz="3600" i="1" dirty="0"/>
              <a:t>“are of the world” </a:t>
            </a:r>
            <a:r>
              <a:rPr lang="en-US" sz="3600" dirty="0"/>
              <a:t>– </a:t>
            </a:r>
            <a:r>
              <a:rPr lang="en-US" sz="3600" dirty="0">
                <a:solidFill>
                  <a:srgbClr val="FF0000"/>
                </a:solidFill>
              </a:rPr>
              <a:t>2:15-17; 1:6; 2:4, 11; 3:8</a:t>
            </a:r>
          </a:p>
          <a:p>
            <a:pPr lvl="1"/>
            <a:r>
              <a:rPr lang="en-US" sz="3600" i="1" dirty="0"/>
              <a:t>“they speak as of the world” </a:t>
            </a:r>
            <a:r>
              <a:rPr lang="en-US" sz="3600" dirty="0"/>
              <a:t>– </a:t>
            </a:r>
            <a:r>
              <a:rPr lang="en-US" sz="3600" dirty="0">
                <a:solidFill>
                  <a:srgbClr val="FF0000"/>
                </a:solidFill>
              </a:rPr>
              <a:t>cf. Matthew 12:33-35; 2 Peter 2:12-17; 1 Timothy 1:19-20</a:t>
            </a:r>
          </a:p>
        </p:txBody>
      </p:sp>
    </p:spTree>
    <p:extLst>
      <p:ext uri="{BB962C8B-B14F-4D97-AF65-F5344CB8AC3E}">
        <p14:creationId xmlns:p14="http://schemas.microsoft.com/office/powerpoint/2010/main" val="1823332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D551F-05F0-C3BE-CDCA-4113AEC0A0A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lnSpcReduction="10000"/>
          </a:bodyPr>
          <a:lstStyle/>
          <a:p>
            <a:pPr marL="0" indent="0">
              <a:buNone/>
            </a:pPr>
            <a:r>
              <a:rPr lang="en-US" sz="4000" b="1" dirty="0"/>
              <a:t>Examine WHO Said It </a:t>
            </a:r>
            <a:r>
              <a:rPr lang="en-US" sz="4000" dirty="0"/>
              <a:t>(</a:t>
            </a:r>
            <a:r>
              <a:rPr lang="en-US" sz="4000" dirty="0">
                <a:solidFill>
                  <a:srgbClr val="FF0000"/>
                </a:solidFill>
              </a:rPr>
              <a:t>4:4-6</a:t>
            </a:r>
            <a:r>
              <a:rPr lang="en-US" sz="4000" dirty="0"/>
              <a:t>)</a:t>
            </a:r>
          </a:p>
          <a:p>
            <a:pPr>
              <a:buClr>
                <a:schemeClr val="tx1"/>
              </a:buClr>
            </a:pPr>
            <a:r>
              <a:rPr lang="en-US" sz="3600" i="1" dirty="0"/>
              <a:t>“They” </a:t>
            </a:r>
            <a:r>
              <a:rPr lang="en-US" sz="3600" dirty="0"/>
              <a:t>– The false teachers, spirits not of God – (</a:t>
            </a:r>
            <a:r>
              <a:rPr lang="en-US" sz="3600" dirty="0">
                <a:solidFill>
                  <a:srgbClr val="FF0000"/>
                </a:solidFill>
              </a:rPr>
              <a:t>v. 5</a:t>
            </a:r>
            <a:r>
              <a:rPr lang="en-US" sz="3600" dirty="0"/>
              <a:t>)</a:t>
            </a:r>
          </a:p>
          <a:p>
            <a:pPr>
              <a:buClr>
                <a:schemeClr val="tx1"/>
              </a:buClr>
            </a:pPr>
            <a:r>
              <a:rPr lang="en-US" sz="3600" i="1" dirty="0"/>
              <a:t>“We” </a:t>
            </a:r>
            <a:r>
              <a:rPr lang="en-US" sz="3600" dirty="0"/>
              <a:t>– The apostles who have </a:t>
            </a:r>
            <a:r>
              <a:rPr lang="en-US" sz="3600" i="1" dirty="0"/>
              <a:t>“the Spirit of God.” </a:t>
            </a:r>
            <a:r>
              <a:rPr lang="en-US" sz="3600" dirty="0"/>
              <a:t>– (</a:t>
            </a:r>
            <a:r>
              <a:rPr lang="en-US" sz="3600" dirty="0">
                <a:solidFill>
                  <a:srgbClr val="FF0000"/>
                </a:solidFill>
              </a:rPr>
              <a:t>v. 6</a:t>
            </a:r>
            <a:r>
              <a:rPr lang="en-US" sz="3600" dirty="0"/>
              <a:t>)</a:t>
            </a:r>
          </a:p>
          <a:p>
            <a:pPr lvl="1">
              <a:buClr>
                <a:schemeClr val="tx1"/>
              </a:buClr>
            </a:pPr>
            <a:r>
              <a:rPr lang="en-US" sz="3600" dirty="0"/>
              <a:t>Their work and message was commissioned by Jesus with the aid of the Holy Spirit – </a:t>
            </a:r>
            <a:r>
              <a:rPr lang="en-US" sz="3600" dirty="0">
                <a:solidFill>
                  <a:srgbClr val="FF0000"/>
                </a:solidFill>
              </a:rPr>
              <a:t>1:3; John 15:26-27; 2 Peter 1:20-21; 3:2</a:t>
            </a:r>
          </a:p>
          <a:p>
            <a:pPr lvl="1">
              <a:buClr>
                <a:schemeClr val="tx1"/>
              </a:buClr>
            </a:pPr>
            <a:r>
              <a:rPr lang="en-US" sz="3600" dirty="0"/>
              <a:t> What did you hear from them at the beginning? – </a:t>
            </a:r>
            <a:r>
              <a:rPr lang="en-US" sz="3600" dirty="0">
                <a:solidFill>
                  <a:srgbClr val="FF0000"/>
                </a:solidFill>
              </a:rPr>
              <a:t>2:24; Acts 2:42 </a:t>
            </a:r>
            <a:r>
              <a:rPr lang="en-US" sz="3600" dirty="0"/>
              <a:t>(</a:t>
            </a:r>
            <a:r>
              <a:rPr lang="en-US" sz="3600" dirty="0">
                <a:solidFill>
                  <a:srgbClr val="FF0000"/>
                </a:solidFill>
              </a:rPr>
              <a:t>cf. Gal. 1:8-9; 2 Thess. 2:15; 2 Tim. 1:13</a:t>
            </a:r>
            <a:r>
              <a:rPr lang="en-US" sz="3600" dirty="0"/>
              <a:t>)</a:t>
            </a:r>
          </a:p>
        </p:txBody>
      </p:sp>
    </p:spTree>
    <p:extLst>
      <p:ext uri="{BB962C8B-B14F-4D97-AF65-F5344CB8AC3E}">
        <p14:creationId xmlns:p14="http://schemas.microsoft.com/office/powerpoint/2010/main" val="2927336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D551F-05F0-C3BE-CDCA-4113AEC0A0A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lnSpcReduction="10000"/>
          </a:bodyPr>
          <a:lstStyle/>
          <a:p>
            <a:pPr marL="0" indent="0">
              <a:buNone/>
            </a:pPr>
            <a:r>
              <a:rPr lang="en-US" sz="4000" b="1" dirty="0"/>
              <a:t>Examine WHO Said It </a:t>
            </a:r>
            <a:r>
              <a:rPr lang="en-US" sz="4000" dirty="0"/>
              <a:t>(</a:t>
            </a:r>
            <a:r>
              <a:rPr lang="en-US" sz="4000" dirty="0">
                <a:solidFill>
                  <a:srgbClr val="FF0000"/>
                </a:solidFill>
              </a:rPr>
              <a:t>4:4-6</a:t>
            </a:r>
            <a:r>
              <a:rPr lang="en-US" sz="4000" dirty="0"/>
              <a:t>)</a:t>
            </a:r>
          </a:p>
          <a:p>
            <a:pPr>
              <a:buClr>
                <a:schemeClr val="tx1"/>
              </a:buClr>
            </a:pPr>
            <a:r>
              <a:rPr lang="en-US" sz="3600" i="1" dirty="0"/>
              <a:t>“They” </a:t>
            </a:r>
            <a:r>
              <a:rPr lang="en-US" sz="3600" dirty="0"/>
              <a:t>– The false teachers, spirits not of God – (</a:t>
            </a:r>
            <a:r>
              <a:rPr lang="en-US" sz="3600" dirty="0">
                <a:solidFill>
                  <a:srgbClr val="FF0000"/>
                </a:solidFill>
              </a:rPr>
              <a:t>v. 5</a:t>
            </a:r>
            <a:r>
              <a:rPr lang="en-US" sz="3600" dirty="0"/>
              <a:t>)</a:t>
            </a:r>
          </a:p>
          <a:p>
            <a:pPr>
              <a:buClr>
                <a:schemeClr val="tx1"/>
              </a:buClr>
            </a:pPr>
            <a:r>
              <a:rPr lang="en-US" sz="3600" i="1" dirty="0"/>
              <a:t>“We” </a:t>
            </a:r>
            <a:r>
              <a:rPr lang="en-US" sz="3600" dirty="0"/>
              <a:t>– The apostles who have </a:t>
            </a:r>
            <a:r>
              <a:rPr lang="en-US" sz="3600" i="1" dirty="0"/>
              <a:t>“the Spirit of God.” </a:t>
            </a:r>
            <a:r>
              <a:rPr lang="en-US" sz="3600" dirty="0"/>
              <a:t>– (</a:t>
            </a:r>
            <a:r>
              <a:rPr lang="en-US" sz="3600" dirty="0">
                <a:solidFill>
                  <a:srgbClr val="FF0000"/>
                </a:solidFill>
              </a:rPr>
              <a:t>v. 6</a:t>
            </a:r>
            <a:r>
              <a:rPr lang="en-US" sz="3600" dirty="0"/>
              <a:t>)</a:t>
            </a:r>
          </a:p>
          <a:p>
            <a:pPr>
              <a:buClr>
                <a:schemeClr val="tx1"/>
              </a:buClr>
            </a:pPr>
            <a:r>
              <a:rPr lang="en-US" sz="3600" i="1" dirty="0"/>
              <a:t>“You” </a:t>
            </a:r>
            <a:r>
              <a:rPr lang="en-US" sz="3600" dirty="0"/>
              <a:t>– John’s readers – (</a:t>
            </a:r>
            <a:r>
              <a:rPr lang="en-US" sz="3600" dirty="0">
                <a:solidFill>
                  <a:srgbClr val="FF0000"/>
                </a:solidFill>
              </a:rPr>
              <a:t>v. 4</a:t>
            </a:r>
            <a:r>
              <a:rPr lang="en-US" sz="3600" dirty="0"/>
              <a:t>) – </a:t>
            </a:r>
            <a:r>
              <a:rPr lang="en-US" sz="3600" i="1" dirty="0"/>
              <a:t>“have overcome them”</a:t>
            </a:r>
          </a:p>
          <a:p>
            <a:pPr lvl="1">
              <a:buClr>
                <a:schemeClr val="tx1"/>
              </a:buClr>
            </a:pPr>
            <a:r>
              <a:rPr lang="en-US" sz="3600" dirty="0"/>
              <a:t>How? – </a:t>
            </a:r>
            <a:r>
              <a:rPr lang="en-US" sz="3600" i="1" dirty="0"/>
              <a:t>“You are of God…He who is in you is greater than he who is in the world” </a:t>
            </a:r>
            <a:r>
              <a:rPr lang="en-US" sz="3600" dirty="0"/>
              <a:t>(</a:t>
            </a:r>
            <a:r>
              <a:rPr lang="en-US" sz="3600" dirty="0">
                <a:solidFill>
                  <a:srgbClr val="FF0000"/>
                </a:solidFill>
              </a:rPr>
              <a:t>2:29; 1:5, 7; 3:</a:t>
            </a:r>
            <a:r>
              <a:rPr lang="en-US" sz="3600" dirty="0"/>
              <a:t>7-9)</a:t>
            </a:r>
          </a:p>
          <a:p>
            <a:pPr lvl="1">
              <a:buClr>
                <a:schemeClr val="tx1"/>
              </a:buClr>
            </a:pPr>
            <a:r>
              <a:rPr lang="en-US" sz="3600" dirty="0"/>
              <a:t>Those who are in fellowship with God can sense ungodliness in such messages – </a:t>
            </a:r>
            <a:r>
              <a:rPr lang="en-US" sz="3600" dirty="0">
                <a:solidFill>
                  <a:srgbClr val="FF0000"/>
                </a:solidFill>
              </a:rPr>
              <a:t>Heb. 5:14; 1 Thess. 5:19-22; Ephesians 4:11-14</a:t>
            </a:r>
          </a:p>
        </p:txBody>
      </p:sp>
    </p:spTree>
    <p:extLst>
      <p:ext uri="{BB962C8B-B14F-4D97-AF65-F5344CB8AC3E}">
        <p14:creationId xmlns:p14="http://schemas.microsoft.com/office/powerpoint/2010/main" val="1257044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33264C-1CD1-D5F8-E2B1-E80790EF64A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818691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33264C-1CD1-D5F8-E2B1-E80790EF64A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84687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3D80DD-16D0-A0F9-E305-F7D7A6C3AAC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a:bodyPr>
          <a:lstStyle/>
          <a:p>
            <a:pPr marL="0" indent="0">
              <a:buNone/>
            </a:pPr>
            <a:r>
              <a:rPr lang="en-US" sz="4000" b="1" dirty="0"/>
              <a:t>Believing Error Results in Destruction </a:t>
            </a:r>
            <a:r>
              <a:rPr lang="en-US" sz="4000" dirty="0"/>
              <a:t>(</a:t>
            </a:r>
            <a:r>
              <a:rPr lang="en-US" sz="4000" dirty="0">
                <a:solidFill>
                  <a:srgbClr val="FF0000"/>
                </a:solidFill>
              </a:rPr>
              <a:t>2 Thess. 2:9-12</a:t>
            </a:r>
            <a:r>
              <a:rPr lang="en-US" sz="4000" dirty="0"/>
              <a:t>)</a:t>
            </a:r>
          </a:p>
        </p:txBody>
      </p:sp>
    </p:spTree>
    <p:extLst>
      <p:ext uri="{BB962C8B-B14F-4D97-AF65-F5344CB8AC3E}">
        <p14:creationId xmlns:p14="http://schemas.microsoft.com/office/powerpoint/2010/main" val="196614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3D80DD-16D0-A0F9-E305-F7D7A6C3AAC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a:bodyPr>
          <a:lstStyle/>
          <a:p>
            <a:pPr marL="0" indent="0">
              <a:buNone/>
            </a:pPr>
            <a:r>
              <a:rPr lang="en-US" sz="4000" b="1" dirty="0"/>
              <a:t>Discernment of Sound Doctrine Promotes Righteousness</a:t>
            </a:r>
            <a:endParaRPr lang="en-US" sz="4000" dirty="0"/>
          </a:p>
          <a:p>
            <a:r>
              <a:rPr lang="en-US" sz="3600" dirty="0"/>
              <a:t>Things proper for sound doctrine – </a:t>
            </a:r>
            <a:r>
              <a:rPr lang="en-US" sz="3600" dirty="0">
                <a:solidFill>
                  <a:srgbClr val="FF0000"/>
                </a:solidFill>
              </a:rPr>
              <a:t>Titus 2:1-10</a:t>
            </a:r>
          </a:p>
          <a:p>
            <a:r>
              <a:rPr lang="en-US" sz="3600" dirty="0"/>
              <a:t>A test of fellowship with God – </a:t>
            </a:r>
            <a:r>
              <a:rPr lang="en-US" sz="3600" i="1" dirty="0"/>
              <a:t>“Now he who keeps His commandments abides in Him, and He in him.” </a:t>
            </a:r>
            <a:r>
              <a:rPr lang="en-US" sz="3600" dirty="0"/>
              <a:t>(</a:t>
            </a:r>
            <a:r>
              <a:rPr lang="en-US" sz="3600" dirty="0">
                <a:solidFill>
                  <a:srgbClr val="FF0000"/>
                </a:solidFill>
              </a:rPr>
              <a:t>3:24a</a:t>
            </a:r>
            <a:r>
              <a:rPr lang="en-US" sz="3600" dirty="0"/>
              <a:t>)</a:t>
            </a:r>
          </a:p>
          <a:p>
            <a:r>
              <a:rPr lang="en-US" sz="3600" dirty="0"/>
              <a:t>This test is a doctrine derived from the revelation of the Holy Spirit – </a:t>
            </a:r>
            <a:r>
              <a:rPr lang="en-US" sz="3600" i="1" dirty="0"/>
              <a:t>“and in this we know that He doth remain in us, [this is] from the Spirit that He gave us.” </a:t>
            </a:r>
            <a:r>
              <a:rPr lang="en-US" sz="3600" dirty="0"/>
              <a:t>(</a:t>
            </a:r>
            <a:r>
              <a:rPr lang="en-US" sz="3600" dirty="0">
                <a:solidFill>
                  <a:srgbClr val="FF0000"/>
                </a:solidFill>
              </a:rPr>
              <a:t>3:24b, YLT</a:t>
            </a:r>
            <a:r>
              <a:rPr lang="en-US" sz="3600" dirty="0"/>
              <a:t>)</a:t>
            </a:r>
          </a:p>
        </p:txBody>
      </p:sp>
    </p:spTree>
    <p:extLst>
      <p:ext uri="{BB962C8B-B14F-4D97-AF65-F5344CB8AC3E}">
        <p14:creationId xmlns:p14="http://schemas.microsoft.com/office/powerpoint/2010/main" val="1178762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3D80DD-16D0-A0F9-E305-F7D7A6C3AAC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a:bodyPr>
          <a:lstStyle/>
          <a:p>
            <a:pPr marL="0" indent="0">
              <a:buNone/>
            </a:pPr>
            <a:r>
              <a:rPr lang="en-US" sz="4000" b="1" dirty="0"/>
              <a:t>Discernment of Sound Doctrine Promotes Righteousness</a:t>
            </a:r>
            <a:endParaRPr lang="en-US" sz="4000" dirty="0"/>
          </a:p>
          <a:p>
            <a:r>
              <a:rPr lang="en-US" sz="3600" dirty="0"/>
              <a:t>False Alternative – </a:t>
            </a:r>
            <a:r>
              <a:rPr lang="en-US" sz="3600" dirty="0">
                <a:solidFill>
                  <a:srgbClr val="FF0000"/>
                </a:solidFill>
              </a:rPr>
              <a:t>2:4</a:t>
            </a:r>
            <a:r>
              <a:rPr lang="en-US" sz="3600" dirty="0"/>
              <a:t> – you can know God without keeping His commandments.</a:t>
            </a:r>
          </a:p>
          <a:p>
            <a:r>
              <a:rPr lang="en-US" sz="3600" dirty="0"/>
              <a:t>No matter how small the doctrinal distinction may seem, error always produces rotten fruit!</a:t>
            </a:r>
          </a:p>
        </p:txBody>
      </p:sp>
    </p:spTree>
    <p:extLst>
      <p:ext uri="{BB962C8B-B14F-4D97-AF65-F5344CB8AC3E}">
        <p14:creationId xmlns:p14="http://schemas.microsoft.com/office/powerpoint/2010/main" val="2756387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441D43-7A8C-C3AA-C5EE-F2124007E1D6}"/>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a:bodyPr>
          <a:lstStyle/>
          <a:p>
            <a:pPr marL="0" indent="0">
              <a:buNone/>
            </a:pPr>
            <a:r>
              <a:rPr lang="en-US" sz="4000" b="1" dirty="0"/>
              <a:t>“Spirit” Used by Metonymy of the Cause</a:t>
            </a:r>
          </a:p>
          <a:p>
            <a:r>
              <a:rPr lang="en-US" sz="3600" dirty="0"/>
              <a:t>“This is when the cause is put for the effect…(</a:t>
            </a:r>
            <a:r>
              <a:rPr lang="en-US" sz="3600" dirty="0" err="1"/>
              <a:t>i</a:t>
            </a:r>
            <a:r>
              <a:rPr lang="en-US" sz="3600" dirty="0"/>
              <a:t>.) The person for the action.” (Bullinger, E.W., Figures of Speech Used in the Bible, 539)</a:t>
            </a:r>
          </a:p>
          <a:p>
            <a:pPr lvl="1"/>
            <a:r>
              <a:rPr lang="en-US" sz="3600" dirty="0"/>
              <a:t>Concerning the context of 1 John 4:1-3 – “The Spirit is put also for special revelations and visions communicated by Him” (ibid., 543)</a:t>
            </a:r>
            <a:endParaRPr lang="en-US" sz="6600" dirty="0">
              <a:solidFill>
                <a:srgbClr val="FF0000"/>
              </a:solidFill>
            </a:endParaRPr>
          </a:p>
        </p:txBody>
      </p:sp>
    </p:spTree>
    <p:extLst>
      <p:ext uri="{BB962C8B-B14F-4D97-AF65-F5344CB8AC3E}">
        <p14:creationId xmlns:p14="http://schemas.microsoft.com/office/powerpoint/2010/main" val="4154718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charRg st="39" end="178"/>
                                            </p:txEl>
                                          </p:spTgt>
                                        </p:tgtEl>
                                        <p:attrNameLst>
                                          <p:attrName>style.visibility</p:attrName>
                                        </p:attrNameLst>
                                      </p:cBhvr>
                                      <p:to>
                                        <p:strVal val="visible"/>
                                      </p:to>
                                    </p:set>
                                    <p:animEffect transition="in" filter="fade">
                                      <p:cBhvr>
                                        <p:cTn id="12" dur="1000"/>
                                        <p:tgtEl>
                                          <p:spTgt spid="3">
                                            <p:txEl>
                                              <p:charRg st="39" end="178"/>
                                            </p:txEl>
                                          </p:spTgt>
                                        </p:tgtEl>
                                      </p:cBhvr>
                                    </p:animEffect>
                                    <p:anim calcmode="lin" valueType="num">
                                      <p:cBhvr>
                                        <p:cTn id="13" dur="1000" fill="hold"/>
                                        <p:tgtEl>
                                          <p:spTgt spid="3">
                                            <p:txEl>
                                              <p:charRg st="39" end="17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charRg st="39" end="17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charRg st="178" end="313"/>
                                            </p:txEl>
                                          </p:spTgt>
                                        </p:tgtEl>
                                        <p:attrNameLst>
                                          <p:attrName>style.visibility</p:attrName>
                                        </p:attrNameLst>
                                      </p:cBhvr>
                                      <p:to>
                                        <p:strVal val="visible"/>
                                      </p:to>
                                    </p:set>
                                    <p:animEffect transition="in" filter="fade">
                                      <p:cBhvr>
                                        <p:cTn id="17" dur="1000"/>
                                        <p:tgtEl>
                                          <p:spTgt spid="3">
                                            <p:txEl>
                                              <p:charRg st="178" end="313"/>
                                            </p:txEl>
                                          </p:spTgt>
                                        </p:tgtEl>
                                      </p:cBhvr>
                                    </p:animEffect>
                                    <p:anim calcmode="lin" valueType="num">
                                      <p:cBhvr>
                                        <p:cTn id="18" dur="1000" fill="hold"/>
                                        <p:tgtEl>
                                          <p:spTgt spid="3">
                                            <p:txEl>
                                              <p:charRg st="178" end="31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charRg st="178" end="3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441D43-7A8C-C3AA-C5EE-F2124007E1D6}"/>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a:bodyPr>
          <a:lstStyle/>
          <a:p>
            <a:pPr marL="0" indent="0">
              <a:buNone/>
            </a:pPr>
            <a:r>
              <a:rPr lang="en-US" sz="4000" b="1" dirty="0"/>
              <a:t>“Spirit” Used by Metonymy of the Cause</a:t>
            </a:r>
          </a:p>
          <a:p>
            <a:r>
              <a:rPr lang="en-US" sz="3600" dirty="0"/>
              <a:t>Claim of false teachers – </a:t>
            </a:r>
            <a:r>
              <a:rPr lang="en-US" sz="3600" dirty="0">
                <a:solidFill>
                  <a:srgbClr val="FF0000"/>
                </a:solidFill>
              </a:rPr>
              <a:t>2:20 </a:t>
            </a:r>
            <a:r>
              <a:rPr lang="en-US" sz="3600" dirty="0"/>
              <a:t>– they have a special anointing of the Holy Spirit giving them new knowledge.</a:t>
            </a:r>
          </a:p>
          <a:p>
            <a:r>
              <a:rPr lang="en-US" sz="3600" dirty="0"/>
              <a:t>Is this true? – </a:t>
            </a:r>
            <a:r>
              <a:rPr lang="en-US" sz="3600" i="1" dirty="0"/>
              <a:t>“test the spirits, whether they are of God”</a:t>
            </a:r>
          </a:p>
          <a:p>
            <a:r>
              <a:rPr lang="en-US" sz="3600" dirty="0"/>
              <a:t>Alternative – </a:t>
            </a:r>
            <a:r>
              <a:rPr lang="en-US" sz="3600" dirty="0">
                <a:solidFill>
                  <a:srgbClr val="FF0000"/>
                </a:solidFill>
              </a:rPr>
              <a:t>1 Timothy 4:1-2; James 3:14-16 </a:t>
            </a:r>
            <a:r>
              <a:rPr lang="en-US" sz="3600" dirty="0"/>
              <a:t>– from demons/Satan.</a:t>
            </a:r>
          </a:p>
        </p:txBody>
      </p:sp>
    </p:spTree>
    <p:extLst>
      <p:ext uri="{BB962C8B-B14F-4D97-AF65-F5344CB8AC3E}">
        <p14:creationId xmlns:p14="http://schemas.microsoft.com/office/powerpoint/2010/main" val="1175217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441D43-7A8C-C3AA-C5EE-F2124007E1D6}"/>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a:bodyPr>
          <a:lstStyle/>
          <a:p>
            <a:pPr marL="0" indent="0">
              <a:buNone/>
            </a:pPr>
            <a:r>
              <a:rPr lang="en-US" sz="4000" b="1" dirty="0"/>
              <a:t>The Reality of False Teaching Requires Healthy Skepticism</a:t>
            </a:r>
          </a:p>
          <a:p>
            <a:r>
              <a:rPr lang="en-US" sz="3600" dirty="0"/>
              <a:t>False prophets have always been a problem – </a:t>
            </a:r>
            <a:r>
              <a:rPr lang="en-US" sz="3600" dirty="0">
                <a:solidFill>
                  <a:srgbClr val="FF0000"/>
                </a:solidFill>
              </a:rPr>
              <a:t>4:1; Jeremiah 5:30-31; 2 Peter 2:1-3</a:t>
            </a:r>
          </a:p>
          <a:p>
            <a:r>
              <a:rPr lang="en-US" sz="3600" dirty="0"/>
              <a:t>We must have the attitude of the Bereans – </a:t>
            </a:r>
            <a:r>
              <a:rPr lang="en-US" sz="3600" dirty="0">
                <a:solidFill>
                  <a:srgbClr val="FF0000"/>
                </a:solidFill>
              </a:rPr>
              <a:t>Acts 17:11</a:t>
            </a:r>
          </a:p>
          <a:p>
            <a:r>
              <a:rPr lang="en-US" sz="3600" b="1" dirty="0"/>
              <a:t>John prescribes a test to administer to ensure our discernment concerning the origin of the teaching is reliable.</a:t>
            </a:r>
          </a:p>
        </p:txBody>
      </p:sp>
    </p:spTree>
    <p:extLst>
      <p:ext uri="{BB962C8B-B14F-4D97-AF65-F5344CB8AC3E}">
        <p14:creationId xmlns:p14="http://schemas.microsoft.com/office/powerpoint/2010/main" val="1534969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D551F-05F0-C3BE-CDCA-4113AEC0A0A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98A1E67-481A-A7F2-3F21-D217BCBA413E}"/>
              </a:ext>
            </a:extLst>
          </p:cNvPr>
          <p:cNvSpPr>
            <a:spLocks noGrp="1"/>
          </p:cNvSpPr>
          <p:nvPr>
            <p:ph idx="1"/>
          </p:nvPr>
        </p:nvSpPr>
        <p:spPr>
          <a:xfrm>
            <a:off x="419100" y="1787236"/>
            <a:ext cx="11353800" cy="4826506"/>
          </a:xfrm>
        </p:spPr>
        <p:txBody>
          <a:bodyPr>
            <a:normAutofit/>
          </a:bodyPr>
          <a:lstStyle/>
          <a:p>
            <a:pPr marL="0" indent="0">
              <a:buNone/>
            </a:pPr>
            <a:r>
              <a:rPr lang="en-US" sz="4000" b="1" dirty="0"/>
              <a:t>The Theme of Origin and Derivation is Continued</a:t>
            </a:r>
            <a:endParaRPr lang="en-US" sz="4000" dirty="0"/>
          </a:p>
          <a:p>
            <a:r>
              <a:rPr lang="en-US" sz="3600" dirty="0"/>
              <a:t>Origin with God or Devil? – </a:t>
            </a:r>
            <a:r>
              <a:rPr lang="en-US" sz="3600" dirty="0">
                <a:solidFill>
                  <a:srgbClr val="FF0000"/>
                </a:solidFill>
              </a:rPr>
              <a:t>2:29; 3:8, 9, 10, 12</a:t>
            </a:r>
          </a:p>
          <a:p>
            <a:r>
              <a:rPr lang="en-US" sz="3600" dirty="0"/>
              <a:t>Origin with Truth – </a:t>
            </a:r>
            <a:r>
              <a:rPr lang="en-US" sz="3600" dirty="0">
                <a:solidFill>
                  <a:srgbClr val="FF0000"/>
                </a:solidFill>
              </a:rPr>
              <a:t>3:19</a:t>
            </a:r>
          </a:p>
          <a:p>
            <a:pPr>
              <a:buClr>
                <a:schemeClr val="tx1"/>
              </a:buClr>
            </a:pPr>
            <a:r>
              <a:rPr lang="en-US" sz="3600" dirty="0">
                <a:solidFill>
                  <a:srgbClr val="FF0000"/>
                </a:solidFill>
              </a:rPr>
              <a:t>3:24</a:t>
            </a:r>
            <a:r>
              <a:rPr lang="en-US" sz="3600" dirty="0"/>
              <a:t> – continues the theme but concerns the origin or derivation of a message.</a:t>
            </a:r>
          </a:p>
          <a:p>
            <a:pPr lvl="1"/>
            <a:r>
              <a:rPr lang="en-US" sz="3600" dirty="0"/>
              <a:t>Is the “spirit” (revelation) from God?</a:t>
            </a:r>
          </a:p>
        </p:txBody>
      </p:sp>
    </p:spTree>
    <p:extLst>
      <p:ext uri="{BB962C8B-B14F-4D97-AF65-F5344CB8AC3E}">
        <p14:creationId xmlns:p14="http://schemas.microsoft.com/office/powerpoint/2010/main" val="4277914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TotalTime>
  <Words>905</Words>
  <Application>Microsoft Macintosh PowerPoint</Application>
  <PresentationFormat>Widescreen</PresentationFormat>
  <Paragraphs>51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Jeremiah Cox</dc:creator>
  <cp:lastModifiedBy>Jeremiah Cox</cp:lastModifiedBy>
  <cp:revision>19</cp:revision>
  <dcterms:created xsi:type="dcterms:W3CDTF">2024-05-31T20:17:24Z</dcterms:created>
  <dcterms:modified xsi:type="dcterms:W3CDTF">2024-07-06T15:33:48Z</dcterms:modified>
</cp:coreProperties>
</file>