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62" r:id="rId5"/>
    <p:sldId id="263" r:id="rId6"/>
    <p:sldId id="264" r:id="rId7"/>
    <p:sldId id="260" r:id="rId8"/>
    <p:sldId id="265" r:id="rId9"/>
    <p:sldId id="261" r:id="rId10"/>
    <p:sldId id="266"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4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5"/>
    <p:restoredTop sz="94876"/>
  </p:normalViewPr>
  <p:slideViewPr>
    <p:cSldViewPr snapToGrid="0">
      <p:cViewPr varScale="1">
        <p:scale>
          <a:sx n="101" d="100"/>
          <a:sy n="101" d="100"/>
        </p:scale>
        <p:origin x="11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A2B7-A022-2DA9-7415-074A7A4901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1E9BFD-C203-DC2F-6F5D-F0089581B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3A1452-9CAA-21B9-41DB-B7FAF9571533}"/>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5" name="Footer Placeholder 4">
            <a:extLst>
              <a:ext uri="{FF2B5EF4-FFF2-40B4-BE49-F238E27FC236}">
                <a16:creationId xmlns:a16="http://schemas.microsoft.com/office/drawing/2014/main" id="{C66E5866-9595-F8A1-46E4-07E2C9293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FE760-8F55-8F2D-136A-904850EB4653}"/>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29989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A5CC-0101-5DB9-43D8-DB3D8F3E34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B32B0-E2EC-0649-E8B1-06D7EF731D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8BDD6-B8B8-7C23-AF1C-AB74E7C8B33A}"/>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5" name="Footer Placeholder 4">
            <a:extLst>
              <a:ext uri="{FF2B5EF4-FFF2-40B4-BE49-F238E27FC236}">
                <a16:creationId xmlns:a16="http://schemas.microsoft.com/office/drawing/2014/main" id="{2E2E43D7-5E33-5460-45DA-0FD134B9A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23B5E-DE67-5AF3-297C-88C28E247FC1}"/>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38984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76AA2-3CF1-4E36-9DB6-F8A8B002C2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01BCC2-835A-C019-6A87-992E013EB9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D3C44-3372-C203-2D1B-74932474FB09}"/>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5" name="Footer Placeholder 4">
            <a:extLst>
              <a:ext uri="{FF2B5EF4-FFF2-40B4-BE49-F238E27FC236}">
                <a16:creationId xmlns:a16="http://schemas.microsoft.com/office/drawing/2014/main" id="{882C66BA-1A99-D4ED-8B70-393B3ECB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A6612-C639-B7C1-5438-A84AEA4D5394}"/>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429057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974D-586E-AECC-4387-D43B8326C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6E51D-D1C2-0B6F-7F3D-00995C6C1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6A21F-5E1A-9605-A1D9-7989C5B1BE6C}"/>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5" name="Footer Placeholder 4">
            <a:extLst>
              <a:ext uri="{FF2B5EF4-FFF2-40B4-BE49-F238E27FC236}">
                <a16:creationId xmlns:a16="http://schemas.microsoft.com/office/drawing/2014/main" id="{F736DB4D-C4A8-B88A-48EC-A4A6E6C8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8B613-6C8C-232D-15AD-90B8F135159B}"/>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180167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C27A-7434-B9FB-C877-44307E4F2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966F69-3397-1C67-986E-E40C10F80C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3D01B-E91A-937D-C278-75800256EBDF}"/>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5" name="Footer Placeholder 4">
            <a:extLst>
              <a:ext uri="{FF2B5EF4-FFF2-40B4-BE49-F238E27FC236}">
                <a16:creationId xmlns:a16="http://schemas.microsoft.com/office/drawing/2014/main" id="{CA58E4B0-0560-4E70-DB5A-E7C9A90A7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43259-CA85-EC39-39D0-9A6329762740}"/>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52487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3836-DEB7-5448-D7B0-64FEADDE5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7BE8E-0C3A-6C01-56B5-974C852B9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F103F-41BE-B9CC-2627-1629C7D22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5F505C-F9CF-53F4-9BC0-96A6DAFA3504}"/>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6" name="Footer Placeholder 5">
            <a:extLst>
              <a:ext uri="{FF2B5EF4-FFF2-40B4-BE49-F238E27FC236}">
                <a16:creationId xmlns:a16="http://schemas.microsoft.com/office/drawing/2014/main" id="{EF26D63C-058E-2BBF-1F66-25F16D3B9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AB49D-D820-966B-AF21-611C6E20E62C}"/>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243423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BB3F-7F2E-9DDD-37FF-7DB6273F1F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9B03E-510A-5AA1-F099-ED717959C6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00FCC5-C669-BAB4-E80E-7C65D18355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1901A3-C503-C87E-CAE1-99F5F7BE7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61469-8225-5C12-1D7C-BD1B0E0DB3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21E2BC-52FC-2A6B-0187-A9CD7C6BD71B}"/>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8" name="Footer Placeholder 7">
            <a:extLst>
              <a:ext uri="{FF2B5EF4-FFF2-40B4-BE49-F238E27FC236}">
                <a16:creationId xmlns:a16="http://schemas.microsoft.com/office/drawing/2014/main" id="{F387E8BA-3905-5A37-21AB-3E4220BB75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35D42C-EE96-B36C-DD33-4209F67AC6D1}"/>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409914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9E9A-11A7-3138-5388-D1BCE0846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6C6178-8F73-B1E2-2B72-32A045EF1924}"/>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4" name="Footer Placeholder 3">
            <a:extLst>
              <a:ext uri="{FF2B5EF4-FFF2-40B4-BE49-F238E27FC236}">
                <a16:creationId xmlns:a16="http://schemas.microsoft.com/office/drawing/2014/main" id="{C2CB58C0-0718-E9AB-D50E-5D8FF33A44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B0CB52-630D-A9E5-9C13-931138E9A99C}"/>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86216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D2CC7C-76B7-E1B4-AF98-C758784B00EE}"/>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3" name="Footer Placeholder 2">
            <a:extLst>
              <a:ext uri="{FF2B5EF4-FFF2-40B4-BE49-F238E27FC236}">
                <a16:creationId xmlns:a16="http://schemas.microsoft.com/office/drawing/2014/main" id="{1A950F97-E677-99EC-E797-06DFBF76BD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4E1EEB-0816-90F9-4F47-686D34CB3177}"/>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383779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E827-3B6A-7B2D-9B19-1ECBA7086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4DB05A-0BE6-8EFD-F0FB-086F4619B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2D992C-49C5-5101-ECAA-41D0D1834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A3CAC-36BB-227D-96CB-8D77AFF0703C}"/>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6" name="Footer Placeholder 5">
            <a:extLst>
              <a:ext uri="{FF2B5EF4-FFF2-40B4-BE49-F238E27FC236}">
                <a16:creationId xmlns:a16="http://schemas.microsoft.com/office/drawing/2014/main" id="{60CFAED5-6669-DD83-1A36-5C0FB91E6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9CC09-F77F-8A81-413D-FD9CFBB75136}"/>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282799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3D47-7A11-DE3B-354D-C19E7A651C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8CE183-E546-A392-BCF2-55260BB5E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DA40E6-AE58-188A-1DDE-DECEE5EFD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8A17A7-3FFE-48FC-2938-CA5B27D6D443}"/>
              </a:ext>
            </a:extLst>
          </p:cNvPr>
          <p:cNvSpPr>
            <a:spLocks noGrp="1"/>
          </p:cNvSpPr>
          <p:nvPr>
            <p:ph type="dt" sz="half" idx="10"/>
          </p:nvPr>
        </p:nvSpPr>
        <p:spPr/>
        <p:txBody>
          <a:bodyPr/>
          <a:lstStyle/>
          <a:p>
            <a:fld id="{423F5719-2F4E-8D4D-973D-086F8BDDEA14}" type="datetimeFigureOut">
              <a:rPr lang="en-US" smtClean="0"/>
              <a:t>7/27/24</a:t>
            </a:fld>
            <a:endParaRPr lang="en-US"/>
          </a:p>
        </p:txBody>
      </p:sp>
      <p:sp>
        <p:nvSpPr>
          <p:cNvPr id="6" name="Footer Placeholder 5">
            <a:extLst>
              <a:ext uri="{FF2B5EF4-FFF2-40B4-BE49-F238E27FC236}">
                <a16:creationId xmlns:a16="http://schemas.microsoft.com/office/drawing/2014/main" id="{4014674E-E9A9-3601-9DE9-2F65D0667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8123C-B239-FC73-9658-0D4AA4FD1BEA}"/>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279007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DAAEBF-A130-DA1B-B138-850A52EB1D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22BC4E-94FC-8A1B-B056-3ABD47740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06A50-D1BB-2F02-795E-D5CFFCE228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3F5719-2F4E-8D4D-973D-086F8BDDEA14}" type="datetimeFigureOut">
              <a:rPr lang="en-US" smtClean="0"/>
              <a:t>7/27/24</a:t>
            </a:fld>
            <a:endParaRPr lang="en-US"/>
          </a:p>
        </p:txBody>
      </p:sp>
      <p:sp>
        <p:nvSpPr>
          <p:cNvPr id="5" name="Footer Placeholder 4">
            <a:extLst>
              <a:ext uri="{FF2B5EF4-FFF2-40B4-BE49-F238E27FC236}">
                <a16:creationId xmlns:a16="http://schemas.microsoft.com/office/drawing/2014/main" id="{8820819B-CCAD-96E6-8EF7-9CE0D3FD4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A80517B-FE2F-2CBB-71BA-DBCA9AEA2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82F5A8-2B49-AB46-AB4D-FFB0ADE5F081}" type="slidenum">
              <a:rPr lang="en-US" smtClean="0"/>
              <a:t>‹#›</a:t>
            </a:fld>
            <a:endParaRPr lang="en-US"/>
          </a:p>
        </p:txBody>
      </p:sp>
    </p:spTree>
    <p:extLst>
      <p:ext uri="{BB962C8B-B14F-4D97-AF65-F5344CB8AC3E}">
        <p14:creationId xmlns:p14="http://schemas.microsoft.com/office/powerpoint/2010/main" val="752943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85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B68A51-3F00-44AD-BBED-6FAADC01D8D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288474"/>
            <a:ext cx="11353800" cy="5325268"/>
          </a:xfrm>
        </p:spPr>
        <p:txBody>
          <a:bodyPr>
            <a:normAutofit/>
          </a:bodyPr>
          <a:lstStyle/>
          <a:p>
            <a:pPr marL="0" indent="0">
              <a:buNone/>
            </a:pPr>
            <a:r>
              <a:rPr lang="en-US" sz="4000" b="1" dirty="0"/>
              <a:t>Guarded Against Idols </a:t>
            </a:r>
            <a:r>
              <a:rPr lang="en-US" sz="4000" dirty="0"/>
              <a:t>(</a:t>
            </a:r>
            <a:r>
              <a:rPr lang="en-US" sz="4000" dirty="0">
                <a:solidFill>
                  <a:srgbClr val="FF0000"/>
                </a:solidFill>
              </a:rPr>
              <a:t>vv. 20-21</a:t>
            </a:r>
            <a:r>
              <a:rPr lang="en-US" sz="4000" dirty="0"/>
              <a:t>)</a:t>
            </a:r>
          </a:p>
          <a:p>
            <a:r>
              <a:rPr lang="en-US" sz="3600" dirty="0"/>
              <a:t>The coming of Jesus changed us forever – (</a:t>
            </a:r>
            <a:r>
              <a:rPr lang="en-US" sz="3600" dirty="0">
                <a:solidFill>
                  <a:srgbClr val="FF0000"/>
                </a:solidFill>
              </a:rPr>
              <a:t>v. 20</a:t>
            </a:r>
            <a:r>
              <a:rPr lang="en-US" sz="3600" dirty="0"/>
              <a:t>) – we know something that is irreversible.</a:t>
            </a:r>
          </a:p>
          <a:p>
            <a:pPr lvl="1"/>
            <a:r>
              <a:rPr lang="en-US" sz="3600" dirty="0"/>
              <a:t>We must not change our purpose and devotion. We must not be persuaded by anything else.</a:t>
            </a:r>
          </a:p>
          <a:p>
            <a:r>
              <a:rPr lang="en-US" sz="3600" dirty="0"/>
              <a:t>We must not allow anything, or </a:t>
            </a:r>
            <a:r>
              <a:rPr lang="en-US" sz="3600"/>
              <a:t>anyone to come </a:t>
            </a:r>
            <a:r>
              <a:rPr lang="en-US" sz="3600" dirty="0"/>
              <a:t>between us and our Lord and God – (</a:t>
            </a:r>
            <a:r>
              <a:rPr lang="en-US" sz="3600" dirty="0">
                <a:solidFill>
                  <a:srgbClr val="FF0000"/>
                </a:solidFill>
              </a:rPr>
              <a:t>v. 21</a:t>
            </a:r>
            <a:r>
              <a:rPr lang="en-US" sz="3600" dirty="0"/>
              <a:t>) (</a:t>
            </a:r>
            <a:r>
              <a:rPr lang="en-US" sz="3600" dirty="0">
                <a:solidFill>
                  <a:srgbClr val="FF0000"/>
                </a:solidFill>
              </a:rPr>
              <a:t>cf. Luke 14:26-27, 33</a:t>
            </a:r>
            <a:r>
              <a:rPr lang="en-US" sz="3600" dirty="0"/>
              <a:t>)</a:t>
            </a:r>
          </a:p>
        </p:txBody>
      </p:sp>
    </p:spTree>
    <p:extLst>
      <p:ext uri="{BB962C8B-B14F-4D97-AF65-F5344CB8AC3E}">
        <p14:creationId xmlns:p14="http://schemas.microsoft.com/office/powerpoint/2010/main" val="302339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51878-65F5-22C9-4FF9-2762E910022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61333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51878-65F5-22C9-4FF9-2762E910022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4687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107DE-12D1-E4E5-CA74-395A4B46EE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288474"/>
            <a:ext cx="11353800" cy="5325268"/>
          </a:xfrm>
        </p:spPr>
        <p:txBody>
          <a:bodyPr>
            <a:normAutofit/>
          </a:bodyPr>
          <a:lstStyle/>
          <a:p>
            <a:pPr marL="0" indent="0">
              <a:buNone/>
            </a:pPr>
            <a:r>
              <a:rPr lang="en-US" sz="4000" b="1" dirty="0"/>
              <a:t>The Great Witness of the Spirit </a:t>
            </a:r>
            <a:r>
              <a:rPr lang="en-US" sz="4000" dirty="0"/>
              <a:t>(</a:t>
            </a:r>
            <a:r>
              <a:rPr lang="en-US" sz="4000" dirty="0">
                <a:solidFill>
                  <a:srgbClr val="FF0000"/>
                </a:solidFill>
              </a:rPr>
              <a:t>vv. 6-9</a:t>
            </a:r>
            <a:r>
              <a:rPr lang="en-US" sz="4000" dirty="0"/>
              <a:t>)</a:t>
            </a:r>
          </a:p>
          <a:p>
            <a:r>
              <a:rPr lang="en-US" sz="3600" i="1" dirty="0"/>
              <a:t>Why would I put my faith in Him as the Son of God?</a:t>
            </a:r>
          </a:p>
          <a:p>
            <a:r>
              <a:rPr lang="en-US" sz="3600" dirty="0"/>
              <a:t>He came by water and blood (</a:t>
            </a:r>
            <a:r>
              <a:rPr lang="en-US" sz="3600" dirty="0">
                <a:solidFill>
                  <a:srgbClr val="FF0000"/>
                </a:solidFill>
              </a:rPr>
              <a:t>v. 6a</a:t>
            </a:r>
            <a:r>
              <a:rPr lang="en-US" sz="3600" dirty="0"/>
              <a:t>)</a:t>
            </a:r>
          </a:p>
          <a:p>
            <a:pPr lvl="1"/>
            <a:r>
              <a:rPr lang="en-US" sz="3600" dirty="0"/>
              <a:t>(</a:t>
            </a:r>
            <a:r>
              <a:rPr lang="en-US" sz="3600" dirty="0">
                <a:solidFill>
                  <a:srgbClr val="FF0000"/>
                </a:solidFill>
              </a:rPr>
              <a:t>v. 7a</a:t>
            </a:r>
            <a:r>
              <a:rPr lang="en-US" sz="3600" dirty="0"/>
              <a:t>) – witnesses to Jesus being the Son of God.</a:t>
            </a:r>
          </a:p>
          <a:p>
            <a:pPr lvl="1"/>
            <a:r>
              <a:rPr lang="en-US" sz="3600" b="1" dirty="0"/>
              <a:t>Water</a:t>
            </a:r>
            <a:r>
              <a:rPr lang="en-US" sz="3600" dirty="0"/>
              <a:t> (His baptism) – </a:t>
            </a:r>
            <a:r>
              <a:rPr lang="en-US" sz="3600" dirty="0">
                <a:solidFill>
                  <a:srgbClr val="FF0000"/>
                </a:solidFill>
              </a:rPr>
              <a:t>John 1:29-31; Matthew 3:16-17</a:t>
            </a:r>
          </a:p>
          <a:p>
            <a:pPr lvl="1"/>
            <a:r>
              <a:rPr lang="en-US" sz="3600" b="1" dirty="0"/>
              <a:t>Blood</a:t>
            </a:r>
            <a:r>
              <a:rPr lang="en-US" sz="3600" dirty="0"/>
              <a:t> (His death) – </a:t>
            </a:r>
            <a:r>
              <a:rPr lang="en-US" sz="3600" dirty="0">
                <a:solidFill>
                  <a:srgbClr val="FF0000"/>
                </a:solidFill>
              </a:rPr>
              <a:t>John 19:34-35; Mark 15:39; Hebrews 9:14</a:t>
            </a:r>
          </a:p>
          <a:p>
            <a:r>
              <a:rPr lang="en-US" sz="3600" dirty="0"/>
              <a:t>The Spirit bears witness (</a:t>
            </a:r>
            <a:r>
              <a:rPr lang="en-US" sz="3600" dirty="0">
                <a:solidFill>
                  <a:srgbClr val="FF0000"/>
                </a:solidFill>
              </a:rPr>
              <a:t>v. 6b</a:t>
            </a:r>
            <a:r>
              <a:rPr lang="en-US" sz="3600" dirty="0"/>
              <a:t>) – </a:t>
            </a:r>
            <a:r>
              <a:rPr lang="en-US" sz="3600" dirty="0">
                <a:solidFill>
                  <a:srgbClr val="FF0000"/>
                </a:solidFill>
              </a:rPr>
              <a:t>John 15:26-27; Acts 5:30-32</a:t>
            </a:r>
          </a:p>
        </p:txBody>
      </p:sp>
    </p:spTree>
    <p:extLst>
      <p:ext uri="{BB962C8B-B14F-4D97-AF65-F5344CB8AC3E}">
        <p14:creationId xmlns:p14="http://schemas.microsoft.com/office/powerpoint/2010/main" val="196614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107DE-12D1-E4E5-CA74-395A4B46EE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288474"/>
            <a:ext cx="11353800" cy="5325268"/>
          </a:xfrm>
        </p:spPr>
        <p:txBody>
          <a:bodyPr>
            <a:normAutofit/>
          </a:bodyPr>
          <a:lstStyle/>
          <a:p>
            <a:pPr marL="0" indent="0">
              <a:buNone/>
            </a:pPr>
            <a:r>
              <a:rPr lang="en-US" sz="4000" b="1" i="1" dirty="0"/>
              <a:t>“For there are three that bear witness… the Spirit, the water, and the blood; and these three agree as one.” </a:t>
            </a:r>
            <a:r>
              <a:rPr lang="en-US" sz="4000" dirty="0"/>
              <a:t>(</a:t>
            </a:r>
            <a:r>
              <a:rPr lang="en-US" sz="4000" dirty="0">
                <a:solidFill>
                  <a:srgbClr val="FF0000"/>
                </a:solidFill>
              </a:rPr>
              <a:t>v. 7a, 8b</a:t>
            </a:r>
            <a:r>
              <a:rPr lang="en-US" sz="4000" dirty="0"/>
              <a:t>)</a:t>
            </a:r>
          </a:p>
          <a:p>
            <a:r>
              <a:rPr lang="en-US" sz="3600" dirty="0"/>
              <a:t>Two or three witnesses – </a:t>
            </a:r>
            <a:r>
              <a:rPr lang="en-US" sz="3600" dirty="0">
                <a:solidFill>
                  <a:srgbClr val="FF0000"/>
                </a:solidFill>
              </a:rPr>
              <a:t>2 Corinthians 13:1</a:t>
            </a:r>
          </a:p>
          <a:p>
            <a:r>
              <a:rPr lang="en-US" sz="3600" dirty="0"/>
              <a:t>This divine testimony of God possesses credibility of the highest degree – (</a:t>
            </a:r>
            <a:r>
              <a:rPr lang="en-US" sz="3600" dirty="0">
                <a:solidFill>
                  <a:srgbClr val="FF0000"/>
                </a:solidFill>
              </a:rPr>
              <a:t>v. 9</a:t>
            </a:r>
            <a:r>
              <a:rPr lang="en-US" sz="3600" dirty="0"/>
              <a:t>) (</a:t>
            </a:r>
            <a:r>
              <a:rPr lang="en-US" sz="3600" dirty="0">
                <a:solidFill>
                  <a:srgbClr val="FF0000"/>
                </a:solidFill>
              </a:rPr>
              <a:t>cf. John 5:32-40</a:t>
            </a:r>
            <a:r>
              <a:rPr lang="en-US" sz="3600" dirty="0"/>
              <a:t>)</a:t>
            </a:r>
          </a:p>
          <a:p>
            <a:r>
              <a:rPr lang="en-US" sz="3600" dirty="0"/>
              <a:t>There is tremendous evidence that Jesus is God’s Son – </a:t>
            </a:r>
            <a:r>
              <a:rPr lang="en-US" sz="3600" dirty="0">
                <a:solidFill>
                  <a:srgbClr val="FF0000"/>
                </a:solidFill>
              </a:rPr>
              <a:t>John 20:30-31 </a:t>
            </a:r>
            <a:r>
              <a:rPr lang="en-US" sz="3600" dirty="0"/>
              <a:t>– He is worthy of our trust and devotion.</a:t>
            </a:r>
          </a:p>
        </p:txBody>
      </p:sp>
    </p:spTree>
    <p:extLst>
      <p:ext uri="{BB962C8B-B14F-4D97-AF65-F5344CB8AC3E}">
        <p14:creationId xmlns:p14="http://schemas.microsoft.com/office/powerpoint/2010/main" val="85554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107DE-12D1-E4E5-CA74-395A4B46EE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288474"/>
            <a:ext cx="11353800" cy="5325268"/>
          </a:xfrm>
        </p:spPr>
        <p:txBody>
          <a:bodyPr>
            <a:normAutofit/>
          </a:bodyPr>
          <a:lstStyle/>
          <a:p>
            <a:pPr marL="0" indent="0">
              <a:buNone/>
            </a:pPr>
            <a:r>
              <a:rPr lang="en-US" sz="4000" b="1" dirty="0"/>
              <a:t>The Witness in Ourselves </a:t>
            </a:r>
            <a:r>
              <a:rPr lang="en-US" sz="4000" dirty="0"/>
              <a:t>(</a:t>
            </a:r>
            <a:r>
              <a:rPr lang="en-US" sz="4000" dirty="0">
                <a:solidFill>
                  <a:srgbClr val="FF0000"/>
                </a:solidFill>
              </a:rPr>
              <a:t>vv. 10-13</a:t>
            </a:r>
            <a:r>
              <a:rPr lang="en-US" sz="4000" dirty="0"/>
              <a:t>)</a:t>
            </a:r>
          </a:p>
          <a:p>
            <a:r>
              <a:rPr lang="en-US" sz="3600" dirty="0"/>
              <a:t>A testimony is meant to convince and move one to action.</a:t>
            </a:r>
          </a:p>
          <a:p>
            <a:r>
              <a:rPr lang="en-US" sz="3600" dirty="0"/>
              <a:t>What God has supplied demands belief – (</a:t>
            </a:r>
            <a:r>
              <a:rPr lang="en-US" sz="3600" dirty="0">
                <a:solidFill>
                  <a:srgbClr val="FF0000"/>
                </a:solidFill>
              </a:rPr>
              <a:t>v. 10</a:t>
            </a:r>
            <a:r>
              <a:rPr lang="en-US" sz="3600" dirty="0"/>
              <a:t>) – or He is made a liar!</a:t>
            </a:r>
          </a:p>
          <a:p>
            <a:r>
              <a:rPr lang="en-US" sz="3600" b="1" dirty="0"/>
              <a:t>The nature of the belief </a:t>
            </a:r>
            <a:r>
              <a:rPr lang="en-US" sz="3600" dirty="0"/>
              <a:t>– (</a:t>
            </a:r>
            <a:r>
              <a:rPr lang="en-US" sz="3600" dirty="0">
                <a:solidFill>
                  <a:srgbClr val="FF0000"/>
                </a:solidFill>
              </a:rPr>
              <a:t>v. 10a</a:t>
            </a:r>
            <a:r>
              <a:rPr lang="en-US" sz="3600" dirty="0"/>
              <a:t>) – within us – </a:t>
            </a:r>
            <a:r>
              <a:rPr lang="en-US" sz="3600" dirty="0">
                <a:solidFill>
                  <a:srgbClr val="FF0000"/>
                </a:solidFill>
              </a:rPr>
              <a:t>John 6; Galatians 2:20</a:t>
            </a:r>
          </a:p>
          <a:p>
            <a:r>
              <a:rPr lang="en-US" sz="3600" b="1" dirty="0"/>
              <a:t>The result </a:t>
            </a:r>
            <a:r>
              <a:rPr lang="en-US" sz="3600" dirty="0"/>
              <a:t>– (</a:t>
            </a:r>
            <a:r>
              <a:rPr lang="en-US" sz="3600" dirty="0">
                <a:solidFill>
                  <a:srgbClr val="FF0000"/>
                </a:solidFill>
              </a:rPr>
              <a:t>vv. 11-12</a:t>
            </a:r>
            <a:r>
              <a:rPr lang="en-US" sz="3600" dirty="0"/>
              <a:t>) – LIFE! (</a:t>
            </a:r>
            <a:r>
              <a:rPr lang="en-US" sz="3600" dirty="0">
                <a:solidFill>
                  <a:srgbClr val="FF0000"/>
                </a:solidFill>
              </a:rPr>
              <a:t>cf. John 6:68; 14:6; 5:24-27</a:t>
            </a:r>
            <a:r>
              <a:rPr lang="en-US" sz="3600" dirty="0"/>
              <a:t>)</a:t>
            </a:r>
          </a:p>
        </p:txBody>
      </p:sp>
    </p:spTree>
    <p:extLst>
      <p:ext uri="{BB962C8B-B14F-4D97-AF65-F5344CB8AC3E}">
        <p14:creationId xmlns:p14="http://schemas.microsoft.com/office/powerpoint/2010/main" val="260221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107DE-12D1-E4E5-CA74-395A4B46EE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288474"/>
            <a:ext cx="11353800" cy="5325268"/>
          </a:xfrm>
        </p:spPr>
        <p:txBody>
          <a:bodyPr>
            <a:normAutofit/>
          </a:bodyPr>
          <a:lstStyle/>
          <a:p>
            <a:pPr marL="0" indent="0">
              <a:buNone/>
            </a:pPr>
            <a:r>
              <a:rPr lang="en-US" sz="4000" b="1" dirty="0"/>
              <a:t>The Witness in Ourselves </a:t>
            </a:r>
            <a:r>
              <a:rPr lang="en-US" sz="4000" dirty="0"/>
              <a:t>(</a:t>
            </a:r>
            <a:r>
              <a:rPr lang="en-US" sz="4000" dirty="0">
                <a:solidFill>
                  <a:srgbClr val="FF0000"/>
                </a:solidFill>
              </a:rPr>
              <a:t>vv. 10-13</a:t>
            </a:r>
            <a:r>
              <a:rPr lang="en-US" sz="4000" dirty="0"/>
              <a:t>)</a:t>
            </a:r>
          </a:p>
          <a:p>
            <a:pPr marL="0" indent="0" algn="ctr">
              <a:buNone/>
            </a:pPr>
            <a:r>
              <a:rPr lang="en-US" sz="3600" i="1" dirty="0"/>
              <a:t>“These things I have written to you who believe in the name of the Son of God, that you may know that you have eternal life, and that you may continue to believe in the name of the Son of God.” </a:t>
            </a:r>
            <a:r>
              <a:rPr lang="en-US" sz="3600" dirty="0"/>
              <a:t>(</a:t>
            </a:r>
            <a:r>
              <a:rPr lang="en-US" sz="3600" dirty="0">
                <a:solidFill>
                  <a:srgbClr val="FF0000"/>
                </a:solidFill>
              </a:rPr>
              <a:t>v. 13</a:t>
            </a:r>
            <a:r>
              <a:rPr lang="en-US" sz="3600" dirty="0"/>
              <a:t>)</a:t>
            </a:r>
          </a:p>
          <a:p>
            <a:r>
              <a:rPr lang="en-US" sz="3600" b="1" dirty="0"/>
              <a:t>John’s whole epistle has been intended to bolster confidence and exhort continued faithfulness.</a:t>
            </a:r>
          </a:p>
        </p:txBody>
      </p:sp>
    </p:spTree>
    <p:extLst>
      <p:ext uri="{BB962C8B-B14F-4D97-AF65-F5344CB8AC3E}">
        <p14:creationId xmlns:p14="http://schemas.microsoft.com/office/powerpoint/2010/main" val="59536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4A7A97-99A6-657D-27D1-7268EE277E9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288474"/>
            <a:ext cx="11353800" cy="5325268"/>
          </a:xfrm>
        </p:spPr>
        <p:txBody>
          <a:bodyPr>
            <a:normAutofit/>
          </a:bodyPr>
          <a:lstStyle/>
          <a:p>
            <a:pPr marL="0" indent="0">
              <a:buNone/>
            </a:pPr>
            <a:r>
              <a:rPr lang="en-US" sz="4000" b="1" dirty="0"/>
              <a:t>Answered Prayer According to His Will </a:t>
            </a:r>
            <a:r>
              <a:rPr lang="en-US" sz="4000" dirty="0"/>
              <a:t>(</a:t>
            </a:r>
            <a:r>
              <a:rPr lang="en-US" sz="4000" dirty="0">
                <a:solidFill>
                  <a:srgbClr val="FF0000"/>
                </a:solidFill>
              </a:rPr>
              <a:t>vv. 14-15</a:t>
            </a:r>
            <a:r>
              <a:rPr lang="en-US" sz="4000" dirty="0"/>
              <a:t>)</a:t>
            </a:r>
          </a:p>
          <a:p>
            <a:r>
              <a:rPr lang="en-US" sz="3600" dirty="0"/>
              <a:t>Closely linked to the confidence we have through fellowship with Christ is the access to God through Him in prayer. (</a:t>
            </a:r>
            <a:r>
              <a:rPr lang="en-US" sz="3600" dirty="0">
                <a:solidFill>
                  <a:srgbClr val="FF0000"/>
                </a:solidFill>
              </a:rPr>
              <a:t>cf. 3:22</a:t>
            </a:r>
            <a:r>
              <a:rPr lang="en-US" sz="3600" dirty="0"/>
              <a:t>)</a:t>
            </a:r>
          </a:p>
          <a:p>
            <a:r>
              <a:rPr lang="en-US" sz="3600" dirty="0"/>
              <a:t>Prayer is a necessity for receiving what we need to keep bearing fruit – </a:t>
            </a:r>
            <a:r>
              <a:rPr lang="en-US" sz="3600" dirty="0">
                <a:solidFill>
                  <a:srgbClr val="FF0000"/>
                </a:solidFill>
              </a:rPr>
              <a:t>John 15:5-8</a:t>
            </a:r>
          </a:p>
          <a:p>
            <a:r>
              <a:rPr lang="en-US" sz="3600" dirty="0"/>
              <a:t>He gives what we need – </a:t>
            </a:r>
            <a:r>
              <a:rPr lang="en-US" sz="3600" dirty="0">
                <a:solidFill>
                  <a:srgbClr val="FF0000"/>
                </a:solidFill>
              </a:rPr>
              <a:t>James 1:5</a:t>
            </a:r>
          </a:p>
          <a:p>
            <a:r>
              <a:rPr lang="en-US" sz="3600" dirty="0"/>
              <a:t>We need His help! – </a:t>
            </a:r>
            <a:r>
              <a:rPr lang="en-US" sz="3600" dirty="0">
                <a:solidFill>
                  <a:srgbClr val="FF0000"/>
                </a:solidFill>
              </a:rPr>
              <a:t>Hebrews 4:14-16; 7:25</a:t>
            </a:r>
          </a:p>
        </p:txBody>
      </p:sp>
    </p:spTree>
    <p:extLst>
      <p:ext uri="{BB962C8B-B14F-4D97-AF65-F5344CB8AC3E}">
        <p14:creationId xmlns:p14="http://schemas.microsoft.com/office/powerpoint/2010/main" val="6171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4A7A97-99A6-657D-27D1-7268EE277E9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288474"/>
            <a:ext cx="11353800" cy="5325268"/>
          </a:xfrm>
        </p:spPr>
        <p:txBody>
          <a:bodyPr>
            <a:normAutofit lnSpcReduction="10000"/>
          </a:bodyPr>
          <a:lstStyle/>
          <a:p>
            <a:pPr marL="0" indent="0">
              <a:buNone/>
            </a:pPr>
            <a:r>
              <a:rPr lang="en-US" sz="4000" b="1" dirty="0"/>
              <a:t>Answered Intercessory Prayer for Others </a:t>
            </a:r>
            <a:r>
              <a:rPr lang="en-US" sz="4000" dirty="0"/>
              <a:t>(</a:t>
            </a:r>
            <a:r>
              <a:rPr lang="en-US" sz="4000" dirty="0">
                <a:solidFill>
                  <a:srgbClr val="FF0000"/>
                </a:solidFill>
              </a:rPr>
              <a:t>vv. 16-17</a:t>
            </a:r>
            <a:r>
              <a:rPr lang="en-US" sz="4000" dirty="0"/>
              <a:t>)</a:t>
            </a:r>
          </a:p>
          <a:p>
            <a:r>
              <a:rPr lang="en-US" sz="3600" dirty="0"/>
              <a:t>Part of the love for brethren commanded (</a:t>
            </a:r>
            <a:r>
              <a:rPr lang="en-US" sz="3600" dirty="0">
                <a:solidFill>
                  <a:srgbClr val="FF0000"/>
                </a:solidFill>
              </a:rPr>
              <a:t>4:21</a:t>
            </a:r>
            <a:r>
              <a:rPr lang="en-US" sz="3600" dirty="0"/>
              <a:t>) is the blessed ability to pray for them.</a:t>
            </a:r>
          </a:p>
          <a:p>
            <a:r>
              <a:rPr lang="en-US" sz="3600" dirty="0"/>
              <a:t>This is also a blessing for us – knowing others are praying for us!</a:t>
            </a:r>
          </a:p>
          <a:p>
            <a:r>
              <a:rPr lang="en-US" sz="3600" dirty="0"/>
              <a:t>(</a:t>
            </a:r>
            <a:r>
              <a:rPr lang="en-US" sz="3600" dirty="0">
                <a:solidFill>
                  <a:srgbClr val="FF0000"/>
                </a:solidFill>
              </a:rPr>
              <a:t>v. 16</a:t>
            </a:r>
            <a:r>
              <a:rPr lang="en-US" sz="3600" dirty="0"/>
              <a:t>) – we can and should pray for their forgiveness, but according to God’s will. (</a:t>
            </a:r>
            <a:r>
              <a:rPr lang="en-US" sz="3600" dirty="0">
                <a:solidFill>
                  <a:srgbClr val="FF0000"/>
                </a:solidFill>
              </a:rPr>
              <a:t>cf. Galatians 6:1-2; James 5:15-18</a:t>
            </a:r>
            <a:r>
              <a:rPr lang="en-US" sz="3600" dirty="0"/>
              <a:t>)</a:t>
            </a:r>
          </a:p>
          <a:p>
            <a:r>
              <a:rPr lang="en-US" sz="3600" dirty="0"/>
              <a:t>(</a:t>
            </a:r>
            <a:r>
              <a:rPr lang="en-US" sz="3600" dirty="0">
                <a:solidFill>
                  <a:srgbClr val="FF0000"/>
                </a:solidFill>
              </a:rPr>
              <a:t>v. 17</a:t>
            </a:r>
            <a:r>
              <a:rPr lang="en-US" sz="3600" dirty="0"/>
              <a:t>) – sin doesn’t have to end in death.</a:t>
            </a:r>
          </a:p>
        </p:txBody>
      </p:sp>
    </p:spTree>
    <p:extLst>
      <p:ext uri="{BB962C8B-B14F-4D97-AF65-F5344CB8AC3E}">
        <p14:creationId xmlns:p14="http://schemas.microsoft.com/office/powerpoint/2010/main" val="303350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B68A51-3F00-44AD-BBED-6FAADC01D8D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288474"/>
            <a:ext cx="11353800" cy="5325268"/>
          </a:xfrm>
        </p:spPr>
        <p:txBody>
          <a:bodyPr>
            <a:normAutofit lnSpcReduction="10000"/>
          </a:bodyPr>
          <a:lstStyle/>
          <a:p>
            <a:pPr marL="0" indent="0">
              <a:buNone/>
            </a:pPr>
            <a:r>
              <a:rPr lang="en-US" sz="4000" b="1" dirty="0"/>
              <a:t>Guarded Against the World </a:t>
            </a:r>
            <a:r>
              <a:rPr lang="en-US" sz="4000" dirty="0"/>
              <a:t>(</a:t>
            </a:r>
            <a:r>
              <a:rPr lang="en-US" sz="4000" dirty="0">
                <a:solidFill>
                  <a:srgbClr val="FF0000"/>
                </a:solidFill>
              </a:rPr>
              <a:t>vv. 18-19</a:t>
            </a:r>
            <a:r>
              <a:rPr lang="en-US" sz="4000" dirty="0"/>
              <a:t>)</a:t>
            </a:r>
          </a:p>
          <a:p>
            <a:r>
              <a:rPr lang="en-US" sz="3600" dirty="0"/>
              <a:t>(</a:t>
            </a:r>
            <a:r>
              <a:rPr lang="en-US" sz="3600" dirty="0">
                <a:solidFill>
                  <a:srgbClr val="FF0000"/>
                </a:solidFill>
              </a:rPr>
              <a:t>v. 18</a:t>
            </a:r>
            <a:r>
              <a:rPr lang="en-US" sz="3600" dirty="0"/>
              <a:t>) – confidence in fellowship with God necessitates this understanding.</a:t>
            </a:r>
          </a:p>
          <a:p>
            <a:pPr lvl="1"/>
            <a:r>
              <a:rPr lang="en-US" sz="3600" dirty="0"/>
              <a:t>If we know this, we must keep our guard up against sin – </a:t>
            </a:r>
            <a:r>
              <a:rPr lang="en-US" sz="3600" dirty="0">
                <a:solidFill>
                  <a:srgbClr val="FF0000"/>
                </a:solidFill>
              </a:rPr>
              <a:t>1 Peter 5:8-9; Ephesians 5:15-16; 6:10-11</a:t>
            </a:r>
          </a:p>
          <a:p>
            <a:r>
              <a:rPr lang="en-US" sz="3600" dirty="0"/>
              <a:t>(</a:t>
            </a:r>
            <a:r>
              <a:rPr lang="en-US" sz="3600" dirty="0">
                <a:solidFill>
                  <a:srgbClr val="FF0000"/>
                </a:solidFill>
              </a:rPr>
              <a:t>v. 19</a:t>
            </a:r>
            <a:r>
              <a:rPr lang="en-US" sz="3600" dirty="0"/>
              <a:t>) – we know there are two classes of people. We should not seek to alter the truth, but be of those who are of God.</a:t>
            </a:r>
          </a:p>
          <a:p>
            <a:r>
              <a:rPr lang="en-US" sz="3600" dirty="0"/>
              <a:t>We must aim to perfect holiness – </a:t>
            </a:r>
            <a:r>
              <a:rPr lang="en-US" sz="3600" dirty="0">
                <a:solidFill>
                  <a:srgbClr val="FF0000"/>
                </a:solidFill>
              </a:rPr>
              <a:t>2 Corinthians 6:14-7:1</a:t>
            </a:r>
          </a:p>
        </p:txBody>
      </p:sp>
    </p:spTree>
    <p:extLst>
      <p:ext uri="{BB962C8B-B14F-4D97-AF65-F5344CB8AC3E}">
        <p14:creationId xmlns:p14="http://schemas.microsoft.com/office/powerpoint/2010/main" val="157577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TotalTime>
  <Words>658</Words>
  <Application>Microsoft Macintosh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Jeremiah Cox</dc:creator>
  <cp:lastModifiedBy>Jeremiah Cox</cp:lastModifiedBy>
  <cp:revision>20</cp:revision>
  <dcterms:created xsi:type="dcterms:W3CDTF">2024-05-31T20:17:24Z</dcterms:created>
  <dcterms:modified xsi:type="dcterms:W3CDTF">2024-07-27T13:46:33Z</dcterms:modified>
</cp:coreProperties>
</file>