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61" r:id="rId5"/>
    <p:sldId id="262" r:id="rId6"/>
    <p:sldId id="263" r:id="rId7"/>
    <p:sldId id="259" r:id="rId8"/>
    <p:sldId id="264" r:id="rId9"/>
    <p:sldId id="265" r:id="rId10"/>
    <p:sldId id="260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14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04"/>
    <p:restoredTop sz="94876"/>
  </p:normalViewPr>
  <p:slideViewPr>
    <p:cSldViewPr snapToGrid="0">
      <p:cViewPr varScale="1">
        <p:scale>
          <a:sx n="93" d="100"/>
          <a:sy n="93" d="100"/>
        </p:scale>
        <p:origin x="216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1A2B7-A022-2DA9-7415-074A7A490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1E9BFD-C203-DC2F-6F5D-F0089581B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A1452-9CAA-21B9-41DB-B7FAF9571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5719-2F4E-8D4D-973D-086F8BDDEA14}" type="datetimeFigureOut">
              <a:rPr lang="en-US" smtClean="0"/>
              <a:t>7/20/24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E5866-9595-F8A1-46E4-07E2C9293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7FE760-8F55-8F2D-136A-904850EB4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F5A8-2B49-AB46-AB4D-FFB0ADE5F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8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BA5CC-0101-5DB9-43D8-DB3D8F3E3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1B32B0-E2EC-0649-E8B1-06D7EF731D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8BDD6-B8B8-7C23-AF1C-AB74E7C8B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5719-2F4E-8D4D-973D-086F8BDDEA14}" type="datetimeFigureOut">
              <a:rPr lang="en-US" smtClean="0"/>
              <a:t>7/20/24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E43D7-5E33-5460-45DA-0FD134B9A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23B5E-DE67-5AF3-297C-88C28E247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F5A8-2B49-AB46-AB4D-FFB0ADE5F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465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276AA2-3CF1-4E36-9DB6-F8A8B002C2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01BCC2-835A-C019-6A87-992E013EB9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D3C44-3372-C203-2D1B-74932474F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5719-2F4E-8D4D-973D-086F8BDDEA14}" type="datetimeFigureOut">
              <a:rPr lang="en-US" smtClean="0"/>
              <a:t>7/20/24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C66BA-1A99-D4ED-8B70-393B3ECB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A6612-C639-B7C1-5438-A84AEA4D5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F5A8-2B49-AB46-AB4D-FFB0ADE5F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72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2974D-586E-AECC-4387-D43B8326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6E51D-D1C2-0B6F-7F3D-00995C6C1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6A21F-5E1A-9605-A1D9-7989C5B1B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5719-2F4E-8D4D-973D-086F8BDDEA14}" type="datetimeFigureOut">
              <a:rPr lang="en-US" smtClean="0"/>
              <a:t>7/20/24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6DB4D-C4A8-B88A-48EC-A4A6E6C84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8B613-6C8C-232D-15AD-90B8F1351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F5A8-2B49-AB46-AB4D-FFB0ADE5F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72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FC27A-7434-B9FB-C877-44307E4F2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966F69-3397-1C67-986E-E40C10F80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3D01B-E91A-937D-C278-75800256E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5719-2F4E-8D4D-973D-086F8BDDEA14}" type="datetimeFigureOut">
              <a:rPr lang="en-US" smtClean="0"/>
              <a:t>7/20/24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8E4B0-0560-4E70-DB5A-E7C9A90A7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43259-CA85-EC39-39D0-9A6329762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F5A8-2B49-AB46-AB4D-FFB0ADE5F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70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63836-DEB7-5448-D7B0-64FEADDE5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7BE8E-0C3A-6C01-56B5-974C852B90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6F103F-41BE-B9CC-2627-1629C7D22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5F505C-F9CF-53F4-9BC0-96A6DAFA3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5719-2F4E-8D4D-973D-086F8BDDEA14}" type="datetimeFigureOut">
              <a:rPr lang="en-US" smtClean="0"/>
              <a:t>7/20/24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26D63C-058E-2BBF-1F66-25F16D3B9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AB49D-D820-966B-AF21-611C6E20E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F5A8-2B49-AB46-AB4D-FFB0ADE5F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33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9BB3F-7F2E-9DDD-37FF-7DB6273F1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9B03E-510A-5AA1-F099-ED717959C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00FCC5-C669-BAB4-E80E-7C65D1835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1901A3-C503-C87E-CAE1-99F5F7BE77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D61469-8225-5C12-1D7C-BD1B0E0DB3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21E2BC-52FC-2A6B-0187-A9CD7C6BD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5719-2F4E-8D4D-973D-086F8BDDEA14}" type="datetimeFigureOut">
              <a:rPr lang="en-US" smtClean="0"/>
              <a:t>7/20/24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87E8BA-3905-5A37-21AB-3E4220BB7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35D42C-EE96-B36C-DD33-4209F67AC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F5A8-2B49-AB46-AB4D-FFB0ADE5F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44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9E9A-11A7-3138-5388-D1BCE0846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6C6178-8F73-B1E2-2B72-32A045EF1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5719-2F4E-8D4D-973D-086F8BDDEA14}" type="datetimeFigureOut">
              <a:rPr lang="en-US" smtClean="0"/>
              <a:t>7/20/24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CB58C0-0718-E9AB-D50E-5D8FF33A4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B0CB52-630D-A9E5-9C13-931138E9A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F5A8-2B49-AB46-AB4D-FFB0ADE5F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69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D2CC7C-76B7-E1B4-AF98-C758784B0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5719-2F4E-8D4D-973D-086F8BDDEA14}" type="datetimeFigureOut">
              <a:rPr lang="en-US" smtClean="0"/>
              <a:t>7/20/24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950F97-E677-99EC-E797-06DFBF76B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4E1EEB-0816-90F9-4F47-686D34CB3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F5A8-2B49-AB46-AB4D-FFB0ADE5F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99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FE827-3B6A-7B2D-9B19-1ECBA7086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DB05A-0BE6-8EFD-F0FB-086F4619B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2D992C-49C5-5101-ECAA-41D0D18343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CA3CAC-36BB-227D-96CB-8D77AFF0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5719-2F4E-8D4D-973D-086F8BDDEA14}" type="datetimeFigureOut">
              <a:rPr lang="en-US" smtClean="0"/>
              <a:t>7/20/24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CFAED5-6669-DD83-1A36-5C0FB91E6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69CC09-F77F-8A81-413D-FD9CFBB75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F5A8-2B49-AB46-AB4D-FFB0ADE5F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993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F3D47-7A11-DE3B-354D-C19E7A651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8CE183-E546-A392-BCF2-55260BB5E2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DA40E6-AE58-188A-1DDE-DECEE5EFD4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8A17A7-3FFE-48FC-2938-CA5B27D6D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F5719-2F4E-8D4D-973D-086F8BDDEA14}" type="datetimeFigureOut">
              <a:rPr lang="en-US" smtClean="0"/>
              <a:t>7/20/24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14674E-E9A9-3601-9DE9-2F65D0667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E8123C-B239-FC73-9658-0D4AA4FD1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F5A8-2B49-AB46-AB4D-FFB0ADE5F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72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DAAEBF-A130-DA1B-B138-850A52EB1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22BC4E-94FC-8A1B-B056-3ABD47740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06A50-D1BB-2F02-795E-D5CFFCE228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3F5719-2F4E-8D4D-973D-086F8BDDEA14}" type="datetimeFigureOut">
              <a:rPr lang="en-US" smtClean="0"/>
              <a:t>7/20/24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0819B-CCAD-96E6-8EF7-9CE0D3FD4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0517B-FE2F-2CBB-71BA-DBCA9AEA28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82F5A8-2B49-AB46-AB4D-FFB0ADE5F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4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8853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BBA32D-FDBF-E975-9B20-C8CA0FFE7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A1E67-481A-A7F2-3F21-D217BCBA4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787236"/>
            <a:ext cx="11353800" cy="48265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Love for God Requires Love for Brethren </a:t>
            </a:r>
            <a:r>
              <a:rPr lang="en-US" sz="4000" dirty="0"/>
              <a:t>(</a:t>
            </a:r>
            <a:r>
              <a:rPr lang="en-US" sz="4000" dirty="0">
                <a:solidFill>
                  <a:srgbClr val="FF0000"/>
                </a:solidFill>
              </a:rPr>
              <a:t>4:20-5:1</a:t>
            </a:r>
            <a:r>
              <a:rPr lang="en-US" sz="4000" dirty="0"/>
              <a:t>)</a:t>
            </a:r>
          </a:p>
          <a:p>
            <a:r>
              <a:rPr lang="en-US" sz="3600" dirty="0"/>
              <a:t>(</a:t>
            </a:r>
            <a:r>
              <a:rPr lang="en-US" sz="3600" dirty="0">
                <a:solidFill>
                  <a:srgbClr val="FF0000"/>
                </a:solidFill>
              </a:rPr>
              <a:t>4:20, 5:1</a:t>
            </a:r>
            <a:r>
              <a:rPr lang="en-US" sz="3600" dirty="0"/>
              <a:t>) – claiming to love God who is love (</a:t>
            </a:r>
            <a:r>
              <a:rPr lang="en-US" sz="3600" dirty="0">
                <a:solidFill>
                  <a:srgbClr val="FF0000"/>
                </a:solidFill>
              </a:rPr>
              <a:t>4:8</a:t>
            </a:r>
            <a:r>
              <a:rPr lang="en-US" sz="3600" dirty="0"/>
              <a:t>), while hating one born of Him (</a:t>
            </a:r>
            <a:r>
              <a:rPr lang="en-US" sz="3600" dirty="0">
                <a:solidFill>
                  <a:srgbClr val="FF0000"/>
                </a:solidFill>
              </a:rPr>
              <a:t>5:1</a:t>
            </a:r>
            <a:r>
              <a:rPr lang="en-US" sz="3600" dirty="0"/>
              <a:t>) is to lie. (</a:t>
            </a:r>
            <a:r>
              <a:rPr lang="en-US" sz="3600" dirty="0">
                <a:solidFill>
                  <a:srgbClr val="FF0000"/>
                </a:solidFill>
              </a:rPr>
              <a:t>cf. John 8:39-42</a:t>
            </a:r>
            <a:r>
              <a:rPr lang="en-US" sz="3600" dirty="0"/>
              <a:t>)</a:t>
            </a:r>
          </a:p>
          <a:p>
            <a:r>
              <a:rPr lang="en-US" sz="3600" dirty="0"/>
              <a:t>(</a:t>
            </a:r>
            <a:r>
              <a:rPr lang="en-US" sz="3600" dirty="0">
                <a:solidFill>
                  <a:srgbClr val="FF0000"/>
                </a:solidFill>
              </a:rPr>
              <a:t>4:21</a:t>
            </a:r>
            <a:r>
              <a:rPr lang="en-US" sz="3600" dirty="0"/>
              <a:t>) – To love God is to obey (</a:t>
            </a:r>
            <a:r>
              <a:rPr lang="en-US" sz="3600" dirty="0">
                <a:solidFill>
                  <a:srgbClr val="FF0000"/>
                </a:solidFill>
              </a:rPr>
              <a:t>cf. John 14:15</a:t>
            </a:r>
            <a:r>
              <a:rPr lang="en-US" sz="3600" dirty="0"/>
              <a:t>), and God commands His children to love each other (</a:t>
            </a:r>
            <a:r>
              <a:rPr lang="en-US" sz="3600" dirty="0">
                <a:solidFill>
                  <a:srgbClr val="FF0000"/>
                </a:solidFill>
              </a:rPr>
              <a:t>3:23</a:t>
            </a:r>
            <a:r>
              <a:rPr lang="en-US" sz="36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602786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BBA32D-FDBF-E975-9B20-C8CA0FFE7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A1E67-481A-A7F2-3F21-D217BCBA4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787236"/>
            <a:ext cx="11353800" cy="48265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/>
              <a:t>Love for Brethren is Directed by God’s Commandments </a:t>
            </a:r>
            <a:r>
              <a:rPr lang="en-US" sz="4000" dirty="0"/>
              <a:t>(</a:t>
            </a:r>
            <a:r>
              <a:rPr lang="en-US" sz="4000" dirty="0">
                <a:solidFill>
                  <a:srgbClr val="FF0000"/>
                </a:solidFill>
              </a:rPr>
              <a:t>5:2-3a</a:t>
            </a:r>
            <a:r>
              <a:rPr lang="en-US" sz="4000" dirty="0"/>
              <a:t>)</a:t>
            </a:r>
          </a:p>
          <a:p>
            <a:r>
              <a:rPr lang="en-US" sz="3600" dirty="0"/>
              <a:t>The commandments of God given through His Son are directives of love. (</a:t>
            </a:r>
            <a:r>
              <a:rPr lang="en-US" sz="3600" dirty="0">
                <a:solidFill>
                  <a:srgbClr val="FF0000"/>
                </a:solidFill>
              </a:rPr>
              <a:t>4:9</a:t>
            </a:r>
            <a:r>
              <a:rPr lang="en-US" sz="3600" dirty="0"/>
              <a:t>) (</a:t>
            </a:r>
            <a:r>
              <a:rPr lang="en-US" sz="3600" dirty="0">
                <a:solidFill>
                  <a:srgbClr val="FF0000"/>
                </a:solidFill>
              </a:rPr>
              <a:t>cf. Matthew 22:37-40</a:t>
            </a:r>
            <a:r>
              <a:rPr lang="en-US" sz="3600" dirty="0"/>
              <a:t>)</a:t>
            </a:r>
          </a:p>
          <a:p>
            <a:r>
              <a:rPr lang="en-US" sz="3600" dirty="0"/>
              <a:t>Love must abound in knowledge and discernment – </a:t>
            </a:r>
            <a:r>
              <a:rPr lang="en-US" sz="3600" dirty="0">
                <a:solidFill>
                  <a:srgbClr val="FF0000"/>
                </a:solidFill>
              </a:rPr>
              <a:t>Philippians 1:9-11</a:t>
            </a:r>
          </a:p>
          <a:p>
            <a:r>
              <a:rPr lang="en-US" sz="3600" b="1" dirty="0"/>
              <a:t>The commandments of God are expressions and revelations of His very nature He is calling us to participate in.</a:t>
            </a:r>
          </a:p>
        </p:txBody>
      </p:sp>
    </p:spTree>
    <p:extLst>
      <p:ext uri="{BB962C8B-B14F-4D97-AF65-F5344CB8AC3E}">
        <p14:creationId xmlns:p14="http://schemas.microsoft.com/office/powerpoint/2010/main" val="1616736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BBA32D-FDBF-E975-9B20-C8CA0FFE7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A1E67-481A-A7F2-3F21-D217BCBA4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787236"/>
            <a:ext cx="11353800" cy="48265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Faith Working in Love Leads to Victory Over the World </a:t>
            </a:r>
            <a:r>
              <a:rPr lang="en-US" sz="4000" dirty="0"/>
              <a:t>(</a:t>
            </a:r>
            <a:r>
              <a:rPr lang="en-US" sz="4000" dirty="0">
                <a:solidFill>
                  <a:srgbClr val="FF0000"/>
                </a:solidFill>
              </a:rPr>
              <a:t>5:3b-5</a:t>
            </a:r>
            <a:r>
              <a:rPr lang="en-US" sz="4000" dirty="0"/>
              <a:t>)</a:t>
            </a:r>
          </a:p>
          <a:p>
            <a:r>
              <a:rPr lang="en-US" sz="3600" dirty="0"/>
              <a:t>(</a:t>
            </a:r>
            <a:r>
              <a:rPr lang="en-US" sz="3600" dirty="0">
                <a:solidFill>
                  <a:srgbClr val="FF0000"/>
                </a:solidFill>
              </a:rPr>
              <a:t>v. 3b</a:t>
            </a:r>
            <a:r>
              <a:rPr lang="en-US" sz="3600" dirty="0"/>
              <a:t>) – not burdensome because produces boldness (</a:t>
            </a:r>
            <a:r>
              <a:rPr lang="en-US" sz="3600" dirty="0">
                <a:solidFill>
                  <a:srgbClr val="FF0000"/>
                </a:solidFill>
              </a:rPr>
              <a:t>4:17</a:t>
            </a:r>
            <a:r>
              <a:rPr lang="en-US" sz="3600" dirty="0"/>
              <a:t>).</a:t>
            </a:r>
          </a:p>
          <a:p>
            <a:r>
              <a:rPr lang="en-US" sz="3600" dirty="0"/>
              <a:t>(</a:t>
            </a:r>
            <a:r>
              <a:rPr lang="en-US" sz="3600" dirty="0">
                <a:solidFill>
                  <a:srgbClr val="FF0000"/>
                </a:solidFill>
              </a:rPr>
              <a:t>v. 4a</a:t>
            </a:r>
            <a:r>
              <a:rPr lang="en-US" sz="3600" dirty="0"/>
              <a:t>) – the connection with God stemming from love makes us overcome the world. (</a:t>
            </a:r>
            <a:r>
              <a:rPr lang="en-US" sz="3600" dirty="0">
                <a:solidFill>
                  <a:srgbClr val="FF0000"/>
                </a:solidFill>
              </a:rPr>
              <a:t>4:4; 2:17</a:t>
            </a:r>
            <a:r>
              <a:rPr lang="en-US" sz="3600" dirty="0"/>
              <a:t>)</a:t>
            </a:r>
          </a:p>
          <a:p>
            <a:r>
              <a:rPr lang="en-US" sz="3600" dirty="0"/>
              <a:t>(</a:t>
            </a:r>
            <a:r>
              <a:rPr lang="en-US" sz="3600" dirty="0">
                <a:solidFill>
                  <a:srgbClr val="FF0000"/>
                </a:solidFill>
              </a:rPr>
              <a:t>vv. 4b-5</a:t>
            </a:r>
            <a:r>
              <a:rPr lang="en-US" sz="3600" dirty="0"/>
              <a:t>) – faith produces this obedience of love.</a:t>
            </a:r>
          </a:p>
          <a:p>
            <a:r>
              <a:rPr lang="en-US" sz="3600" b="1" dirty="0"/>
              <a:t>Faith – Love – Obedience: inseparable.</a:t>
            </a:r>
          </a:p>
        </p:txBody>
      </p:sp>
    </p:spTree>
    <p:extLst>
      <p:ext uri="{BB962C8B-B14F-4D97-AF65-F5344CB8AC3E}">
        <p14:creationId xmlns:p14="http://schemas.microsoft.com/office/powerpoint/2010/main" val="788711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2DCC70-EBD9-D441-02A8-7C6B1BFE8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716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2DCC70-EBD9-D441-02A8-7C6B1BFE8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8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2718D5-1C1E-F06D-779F-153041720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A1E67-481A-A7F2-3F21-D217BCBA4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787236"/>
            <a:ext cx="11353800" cy="48265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/>
              <a:t>Knowing God Through Love </a:t>
            </a:r>
            <a:r>
              <a:rPr lang="en-US" sz="4000" dirty="0"/>
              <a:t>(</a:t>
            </a:r>
            <a:r>
              <a:rPr lang="en-US" sz="4000" dirty="0">
                <a:solidFill>
                  <a:srgbClr val="FF0000"/>
                </a:solidFill>
              </a:rPr>
              <a:t>vv. 7-11</a:t>
            </a:r>
            <a:r>
              <a:rPr lang="en-US" sz="4000" dirty="0"/>
              <a:t>)</a:t>
            </a:r>
          </a:p>
          <a:p>
            <a:r>
              <a:rPr lang="en-US" sz="3600" dirty="0"/>
              <a:t>Love is Intrinsic to Fellowship with God (</a:t>
            </a:r>
            <a:r>
              <a:rPr lang="en-US" sz="3600" dirty="0">
                <a:solidFill>
                  <a:srgbClr val="FF0000"/>
                </a:solidFill>
              </a:rPr>
              <a:t>vv. 7-8</a:t>
            </a:r>
            <a:r>
              <a:rPr lang="en-US" sz="3600" dirty="0"/>
              <a:t>)</a:t>
            </a:r>
          </a:p>
          <a:p>
            <a:pPr lvl="1"/>
            <a:r>
              <a:rPr lang="en-US" sz="3600" dirty="0"/>
              <a:t>Love is important, not simply because it is a part of the light (</a:t>
            </a:r>
            <a:r>
              <a:rPr lang="en-US" sz="3600" dirty="0">
                <a:solidFill>
                  <a:srgbClr val="FF0000"/>
                </a:solidFill>
              </a:rPr>
              <a:t>2:7-11</a:t>
            </a:r>
            <a:r>
              <a:rPr lang="en-US" sz="3600" dirty="0"/>
              <a:t>), not simply because it is substance and evidence of spiritual life (</a:t>
            </a:r>
            <a:r>
              <a:rPr lang="en-US" sz="3600" dirty="0">
                <a:solidFill>
                  <a:srgbClr val="FF0000"/>
                </a:solidFill>
              </a:rPr>
              <a:t>3:11-18</a:t>
            </a:r>
            <a:r>
              <a:rPr lang="en-US" sz="3600" dirty="0"/>
              <a:t>), </a:t>
            </a:r>
            <a:r>
              <a:rPr lang="en-US" sz="3600" b="1" dirty="0"/>
              <a:t>but especially because it is the essence of God’s person.</a:t>
            </a:r>
          </a:p>
          <a:p>
            <a:pPr lvl="1"/>
            <a:r>
              <a:rPr lang="en-US" sz="3600" i="1" dirty="0"/>
              <a:t>“God is love” </a:t>
            </a:r>
            <a:r>
              <a:rPr lang="en-US" sz="3600" dirty="0"/>
              <a:t>– all God is and does is a part of love as the essence of His being.</a:t>
            </a:r>
          </a:p>
        </p:txBody>
      </p:sp>
    </p:spTree>
    <p:extLst>
      <p:ext uri="{BB962C8B-B14F-4D97-AF65-F5344CB8AC3E}">
        <p14:creationId xmlns:p14="http://schemas.microsoft.com/office/powerpoint/2010/main" val="196614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2718D5-1C1E-F06D-779F-153041720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A1E67-481A-A7F2-3F21-D217BCBA4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787236"/>
            <a:ext cx="11353800" cy="48265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/>
              <a:t>Knowing God Through Love </a:t>
            </a:r>
            <a:r>
              <a:rPr lang="en-US" sz="4000" dirty="0"/>
              <a:t>(</a:t>
            </a:r>
            <a:r>
              <a:rPr lang="en-US" sz="4000" dirty="0">
                <a:solidFill>
                  <a:srgbClr val="FF0000"/>
                </a:solidFill>
              </a:rPr>
              <a:t>vv. 7-11</a:t>
            </a:r>
            <a:r>
              <a:rPr lang="en-US" sz="4000" dirty="0"/>
              <a:t>)</a:t>
            </a:r>
          </a:p>
          <a:p>
            <a:r>
              <a:rPr lang="en-US" sz="3600" dirty="0"/>
              <a:t>Love is Intrinsic to Fellowship with God (</a:t>
            </a:r>
            <a:r>
              <a:rPr lang="en-US" sz="3600" dirty="0">
                <a:solidFill>
                  <a:srgbClr val="FF0000"/>
                </a:solidFill>
              </a:rPr>
              <a:t>vv. 7-8</a:t>
            </a:r>
            <a:r>
              <a:rPr lang="en-US" sz="3600" dirty="0"/>
              <a:t>)</a:t>
            </a:r>
          </a:p>
          <a:p>
            <a:r>
              <a:rPr lang="en-US" sz="3600" dirty="0"/>
              <a:t>Love is Manifested by God (</a:t>
            </a:r>
            <a:r>
              <a:rPr lang="en-US" sz="3600" dirty="0">
                <a:solidFill>
                  <a:srgbClr val="FF0000"/>
                </a:solidFill>
              </a:rPr>
              <a:t>vv. 9-11</a:t>
            </a:r>
            <a:r>
              <a:rPr lang="en-US" sz="3600" dirty="0"/>
              <a:t>)</a:t>
            </a:r>
          </a:p>
          <a:p>
            <a:pPr lvl="1"/>
            <a:r>
              <a:rPr lang="en-US" sz="3600" dirty="0"/>
              <a:t>(</a:t>
            </a:r>
            <a:r>
              <a:rPr lang="en-US" sz="3600" dirty="0">
                <a:solidFill>
                  <a:srgbClr val="FF0000"/>
                </a:solidFill>
              </a:rPr>
              <a:t>v. 9</a:t>
            </a:r>
            <a:r>
              <a:rPr lang="en-US" sz="3600" dirty="0"/>
              <a:t>) – the incarnation of the son of God manifested love </a:t>
            </a:r>
            <a:r>
              <a:rPr lang="en-US" sz="3600" i="1" dirty="0"/>
              <a:t>“among us” </a:t>
            </a:r>
            <a:r>
              <a:rPr lang="en-US" sz="3600" dirty="0"/>
              <a:t>(ESV). (</a:t>
            </a:r>
            <a:r>
              <a:rPr lang="en-US" sz="3600" dirty="0">
                <a:solidFill>
                  <a:srgbClr val="FF0000"/>
                </a:solidFill>
              </a:rPr>
              <a:t>cf. John 1:14; 14:9</a:t>
            </a:r>
            <a:r>
              <a:rPr lang="en-US" sz="3600" dirty="0"/>
              <a:t>)</a:t>
            </a:r>
          </a:p>
          <a:p>
            <a:pPr lvl="1"/>
            <a:r>
              <a:rPr lang="en-US" sz="3600" dirty="0"/>
              <a:t>(</a:t>
            </a:r>
            <a:r>
              <a:rPr lang="en-US" sz="3600" dirty="0">
                <a:solidFill>
                  <a:srgbClr val="FF0000"/>
                </a:solidFill>
              </a:rPr>
              <a:t>v. 10</a:t>
            </a:r>
            <a:r>
              <a:rPr lang="en-US" sz="3600" dirty="0"/>
              <a:t>) – love is revealed in the action of Christ’s sacrifice for us. (</a:t>
            </a:r>
            <a:r>
              <a:rPr lang="en-US" sz="3600" dirty="0">
                <a:solidFill>
                  <a:srgbClr val="FF0000"/>
                </a:solidFill>
              </a:rPr>
              <a:t>cf. John 3:16; 1 John 3:16</a:t>
            </a:r>
            <a:r>
              <a:rPr lang="en-US" sz="3600" dirty="0"/>
              <a:t>)</a:t>
            </a:r>
          </a:p>
          <a:p>
            <a:pPr lvl="1"/>
            <a:r>
              <a:rPr lang="en-US" sz="3600" dirty="0"/>
              <a:t>(</a:t>
            </a:r>
            <a:r>
              <a:rPr lang="en-US" sz="3600" dirty="0">
                <a:solidFill>
                  <a:srgbClr val="FF0000"/>
                </a:solidFill>
              </a:rPr>
              <a:t>v. 11</a:t>
            </a:r>
            <a:r>
              <a:rPr lang="en-US" sz="3600" dirty="0"/>
              <a:t>) – </a:t>
            </a:r>
            <a:r>
              <a:rPr lang="en-US" sz="3600" i="1" dirty="0"/>
              <a:t>“so” </a:t>
            </a:r>
            <a:r>
              <a:rPr lang="en-US" sz="3600" dirty="0"/>
              <a:t>(in this way, STRONG) – we ought to love each other in the same way.</a:t>
            </a:r>
          </a:p>
        </p:txBody>
      </p:sp>
    </p:spTree>
    <p:extLst>
      <p:ext uri="{BB962C8B-B14F-4D97-AF65-F5344CB8AC3E}">
        <p14:creationId xmlns:p14="http://schemas.microsoft.com/office/powerpoint/2010/main" val="2272789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2718D5-1C1E-F06D-779F-153041720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A1E67-481A-A7F2-3F21-D217BCBA4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787236"/>
            <a:ext cx="11353800" cy="48265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/>
              <a:t>Seeing God Through Love </a:t>
            </a:r>
            <a:r>
              <a:rPr lang="en-US" sz="4000" dirty="0"/>
              <a:t>(</a:t>
            </a:r>
            <a:r>
              <a:rPr lang="en-US" sz="4000" dirty="0">
                <a:solidFill>
                  <a:srgbClr val="FF0000"/>
                </a:solidFill>
              </a:rPr>
              <a:t>vv. 12-16</a:t>
            </a:r>
            <a:r>
              <a:rPr lang="en-US" sz="4000" dirty="0"/>
              <a:t>)</a:t>
            </a:r>
          </a:p>
          <a:p>
            <a:r>
              <a:rPr lang="en-US" sz="3600" dirty="0"/>
              <a:t>We See God in Each Other Through Love (</a:t>
            </a:r>
            <a:r>
              <a:rPr lang="en-US" sz="3600" dirty="0">
                <a:solidFill>
                  <a:srgbClr val="FF0000"/>
                </a:solidFill>
              </a:rPr>
              <a:t>v. 12</a:t>
            </a:r>
            <a:r>
              <a:rPr lang="en-US" sz="3600" dirty="0"/>
              <a:t>)</a:t>
            </a:r>
          </a:p>
          <a:p>
            <a:pPr lvl="1"/>
            <a:r>
              <a:rPr lang="en-US" sz="3600" dirty="0"/>
              <a:t>How can you know someone you’ve never seen? (</a:t>
            </a:r>
            <a:r>
              <a:rPr lang="en-US" sz="3600" dirty="0">
                <a:solidFill>
                  <a:srgbClr val="FF0000"/>
                </a:solidFill>
              </a:rPr>
              <a:t>cf. John 1:18; 4:24</a:t>
            </a:r>
            <a:r>
              <a:rPr lang="en-US" sz="3600" dirty="0"/>
              <a:t>)</a:t>
            </a:r>
          </a:p>
          <a:p>
            <a:pPr lvl="1"/>
            <a:r>
              <a:rPr lang="en-US" sz="3600" dirty="0"/>
              <a:t>Seeing is reserved for the end (</a:t>
            </a:r>
            <a:r>
              <a:rPr lang="en-US" sz="3600" dirty="0">
                <a:solidFill>
                  <a:srgbClr val="FF0000"/>
                </a:solidFill>
              </a:rPr>
              <a:t>3:2</a:t>
            </a:r>
            <a:r>
              <a:rPr lang="en-US" sz="3600" dirty="0"/>
              <a:t>).</a:t>
            </a:r>
          </a:p>
          <a:p>
            <a:pPr lvl="1"/>
            <a:r>
              <a:rPr lang="en-US" sz="3600" dirty="0"/>
              <a:t>Seeing now is by faith (</a:t>
            </a:r>
            <a:r>
              <a:rPr lang="en-US" sz="3600" dirty="0">
                <a:solidFill>
                  <a:srgbClr val="FF0000"/>
                </a:solidFill>
              </a:rPr>
              <a:t>cf. 2 Corinthians 5:6-7</a:t>
            </a:r>
            <a:r>
              <a:rPr lang="en-US" sz="3600" dirty="0"/>
              <a:t>).</a:t>
            </a:r>
          </a:p>
          <a:p>
            <a:pPr lvl="1"/>
            <a:r>
              <a:rPr lang="en-US" sz="3600" dirty="0"/>
              <a:t>Love is an activity of faith and the avenue through which God abides in us, so we see God in each other (</a:t>
            </a:r>
            <a:r>
              <a:rPr lang="en-US" sz="3600" dirty="0">
                <a:solidFill>
                  <a:srgbClr val="FF0000"/>
                </a:solidFill>
              </a:rPr>
              <a:t>cf. v. 20</a:t>
            </a:r>
            <a:r>
              <a:rPr lang="en-US" sz="36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938252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2718D5-1C1E-F06D-779F-153041720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A1E67-481A-A7F2-3F21-D217BCBA4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787236"/>
            <a:ext cx="11353800" cy="48265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/>
              <a:t>Seeing God Through Love </a:t>
            </a:r>
            <a:r>
              <a:rPr lang="en-US" sz="4000" dirty="0"/>
              <a:t>(</a:t>
            </a:r>
            <a:r>
              <a:rPr lang="en-US" sz="4000" dirty="0">
                <a:solidFill>
                  <a:srgbClr val="FF0000"/>
                </a:solidFill>
              </a:rPr>
              <a:t>vv. 12-16</a:t>
            </a:r>
            <a:r>
              <a:rPr lang="en-US" sz="4000" dirty="0"/>
              <a:t>)</a:t>
            </a:r>
          </a:p>
          <a:p>
            <a:r>
              <a:rPr lang="en-US" sz="3600" dirty="0"/>
              <a:t>We See God in Each Other Through Love (</a:t>
            </a:r>
            <a:r>
              <a:rPr lang="en-US" sz="3600" dirty="0">
                <a:solidFill>
                  <a:srgbClr val="FF0000"/>
                </a:solidFill>
              </a:rPr>
              <a:t>v. 12</a:t>
            </a:r>
            <a:r>
              <a:rPr lang="en-US" sz="3600" dirty="0"/>
              <a:t>)</a:t>
            </a:r>
          </a:p>
          <a:p>
            <a:r>
              <a:rPr lang="en-US" sz="3600" dirty="0"/>
              <a:t>God Abides in Us Via Love Revealed by Spirit (</a:t>
            </a:r>
            <a:r>
              <a:rPr lang="en-US" sz="3600" dirty="0">
                <a:solidFill>
                  <a:srgbClr val="FF0000"/>
                </a:solidFill>
              </a:rPr>
              <a:t>vv. 13-16</a:t>
            </a:r>
            <a:r>
              <a:rPr lang="en-US" sz="3600" dirty="0"/>
              <a:t>)</a:t>
            </a:r>
          </a:p>
          <a:p>
            <a:pPr lvl="1"/>
            <a:r>
              <a:rPr lang="en-US" sz="3600" dirty="0"/>
              <a:t>God abides if we love, and we know He abides since </a:t>
            </a:r>
            <a:r>
              <a:rPr lang="en-US" sz="3600" i="1" dirty="0"/>
              <a:t>“He has given us OF His Spirit”</a:t>
            </a:r>
            <a:r>
              <a:rPr lang="en-US" sz="3600" dirty="0"/>
              <a:t> (</a:t>
            </a:r>
            <a:r>
              <a:rPr lang="en-US" sz="3600" dirty="0">
                <a:solidFill>
                  <a:srgbClr val="FF0000"/>
                </a:solidFill>
              </a:rPr>
              <a:t>v. 13</a:t>
            </a:r>
            <a:r>
              <a:rPr lang="en-US" sz="3600" dirty="0"/>
              <a:t>)</a:t>
            </a:r>
          </a:p>
          <a:p>
            <a:pPr lvl="1"/>
            <a:r>
              <a:rPr lang="en-US" sz="3600" dirty="0"/>
              <a:t>The Spirit revealed love (</a:t>
            </a:r>
            <a:r>
              <a:rPr lang="en-US" sz="3600" dirty="0">
                <a:solidFill>
                  <a:srgbClr val="FF0000"/>
                </a:solidFill>
              </a:rPr>
              <a:t>v. 14; cf. 1:1-4</a:t>
            </a:r>
            <a:r>
              <a:rPr lang="en-US" sz="3600" dirty="0"/>
              <a:t>) – </a:t>
            </a:r>
            <a:r>
              <a:rPr lang="en-US" sz="3600" dirty="0">
                <a:solidFill>
                  <a:srgbClr val="FF0000"/>
                </a:solidFill>
              </a:rPr>
              <a:t>cf. Romans 5:5-11</a:t>
            </a:r>
          </a:p>
          <a:p>
            <a:pPr lvl="1"/>
            <a:r>
              <a:rPr lang="en-US" sz="3600" dirty="0"/>
              <a:t>Confession that leads to love results in fellowship with God (</a:t>
            </a:r>
            <a:r>
              <a:rPr lang="en-US" sz="3600" dirty="0">
                <a:solidFill>
                  <a:srgbClr val="FF0000"/>
                </a:solidFill>
              </a:rPr>
              <a:t>vv. 15-16; cf. 3:18-19</a:t>
            </a:r>
            <a:r>
              <a:rPr lang="en-US" sz="3600" dirty="0"/>
              <a:t>) (</a:t>
            </a:r>
            <a:r>
              <a:rPr lang="en-US" sz="3600" dirty="0">
                <a:solidFill>
                  <a:srgbClr val="FF0000"/>
                </a:solidFill>
              </a:rPr>
              <a:t>cf. Titus 1:16</a:t>
            </a:r>
            <a:r>
              <a:rPr lang="en-US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9694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E886CC-1183-A15B-0F9A-41F85E2B4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A1E67-481A-A7F2-3F21-D217BCBA4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787236"/>
            <a:ext cx="11353800" cy="48265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/>
              <a:t>Maturation of Love Emboldens Us for Judgment </a:t>
            </a:r>
            <a:r>
              <a:rPr lang="en-US" sz="4000" dirty="0"/>
              <a:t>(</a:t>
            </a:r>
            <a:r>
              <a:rPr lang="en-US" sz="4000" dirty="0">
                <a:solidFill>
                  <a:srgbClr val="FF0000"/>
                </a:solidFill>
              </a:rPr>
              <a:t>v. 17</a:t>
            </a:r>
            <a:r>
              <a:rPr lang="en-US" sz="4000" dirty="0"/>
              <a:t>)</a:t>
            </a:r>
          </a:p>
          <a:p>
            <a:r>
              <a:rPr lang="en-US" sz="3600" dirty="0"/>
              <a:t>Theme of judgment heavy in scripture – </a:t>
            </a:r>
            <a:r>
              <a:rPr lang="en-US" sz="3600" dirty="0">
                <a:solidFill>
                  <a:srgbClr val="FF0000"/>
                </a:solidFill>
              </a:rPr>
              <a:t>Matthew 24:42-44; Acts 17:30-31; 24:25; 2 Peter 3:14</a:t>
            </a:r>
          </a:p>
          <a:p>
            <a:r>
              <a:rPr lang="en-US" sz="3600" dirty="0"/>
              <a:t>God can ready us – </a:t>
            </a:r>
            <a:r>
              <a:rPr lang="en-US" sz="3600" dirty="0">
                <a:solidFill>
                  <a:srgbClr val="FF0000"/>
                </a:solidFill>
              </a:rPr>
              <a:t>1 Thessalonians 5:23-24</a:t>
            </a:r>
          </a:p>
          <a:p>
            <a:r>
              <a:rPr lang="en-US" sz="3600" dirty="0"/>
              <a:t>His plan involves love – </a:t>
            </a:r>
            <a:r>
              <a:rPr lang="en-US" sz="3600" dirty="0">
                <a:solidFill>
                  <a:srgbClr val="FF0000"/>
                </a:solidFill>
              </a:rPr>
              <a:t>Ephesians 1:3-4 </a:t>
            </a:r>
            <a:r>
              <a:rPr lang="en-US" sz="3600" dirty="0"/>
              <a:t>(</a:t>
            </a:r>
            <a:r>
              <a:rPr lang="en-US" sz="3600" dirty="0">
                <a:solidFill>
                  <a:srgbClr val="FF0000"/>
                </a:solidFill>
              </a:rPr>
              <a:t>cf. 1 Peter 11:15-16, 22</a:t>
            </a:r>
            <a:r>
              <a:rPr lang="en-US" sz="3600" dirty="0"/>
              <a:t>)</a:t>
            </a:r>
          </a:p>
          <a:p>
            <a:r>
              <a:rPr lang="en-US" sz="3600" dirty="0"/>
              <a:t>Forming Christ/love in us – </a:t>
            </a:r>
            <a:r>
              <a:rPr lang="en-US" sz="3600" dirty="0">
                <a:solidFill>
                  <a:srgbClr val="FF0000"/>
                </a:solidFill>
              </a:rPr>
              <a:t>Galatians 4:19; Colossians 1:27; 2 Peter 1:2, 4, 7-8</a:t>
            </a:r>
          </a:p>
        </p:txBody>
      </p:sp>
    </p:spTree>
    <p:extLst>
      <p:ext uri="{BB962C8B-B14F-4D97-AF65-F5344CB8AC3E}">
        <p14:creationId xmlns:p14="http://schemas.microsoft.com/office/powerpoint/2010/main" val="155379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E886CC-1183-A15B-0F9A-41F85E2B4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A1E67-481A-A7F2-3F21-D217BCBA4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787236"/>
            <a:ext cx="11353800" cy="48265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Maturation of Love Emboldens Us for Judgment </a:t>
            </a:r>
            <a:r>
              <a:rPr lang="en-US" sz="4000" dirty="0"/>
              <a:t>(</a:t>
            </a:r>
            <a:r>
              <a:rPr lang="en-US" sz="4000" dirty="0">
                <a:solidFill>
                  <a:srgbClr val="FF0000"/>
                </a:solidFill>
              </a:rPr>
              <a:t>v. 17</a:t>
            </a:r>
            <a:r>
              <a:rPr lang="en-US" sz="4000" dirty="0"/>
              <a:t>)</a:t>
            </a:r>
          </a:p>
          <a:p>
            <a:r>
              <a:rPr lang="en-US" sz="3600" b="1" dirty="0"/>
              <a:t>Perfected</a:t>
            </a:r>
            <a:r>
              <a:rPr lang="en-US" sz="3600" dirty="0"/>
              <a:t> – </a:t>
            </a:r>
            <a:r>
              <a:rPr lang="en-US" sz="3600" i="1" dirty="0" err="1"/>
              <a:t>teleioo</a:t>
            </a:r>
            <a:r>
              <a:rPr lang="en-US" sz="3600" dirty="0"/>
              <a:t>̄ – complete, not lacking, speaks to maturity. (</a:t>
            </a:r>
            <a:r>
              <a:rPr lang="en-US" sz="3600" dirty="0">
                <a:solidFill>
                  <a:srgbClr val="FF0000"/>
                </a:solidFill>
              </a:rPr>
              <a:t>cf. Matthew 5:43-48</a:t>
            </a:r>
            <a:r>
              <a:rPr lang="en-US" sz="3600" dirty="0"/>
              <a:t>)</a:t>
            </a:r>
          </a:p>
          <a:p>
            <a:r>
              <a:rPr lang="en-US" sz="3600" dirty="0"/>
              <a:t>The reason perfected love gives us boldness in the judgment – </a:t>
            </a:r>
            <a:r>
              <a:rPr lang="en-US" sz="3600" i="1" dirty="0"/>
              <a:t>“because as He is, so are we in this world” </a:t>
            </a:r>
            <a:r>
              <a:rPr lang="en-US" sz="3600" dirty="0"/>
              <a:t>(</a:t>
            </a:r>
            <a:r>
              <a:rPr lang="en-US" sz="3600" dirty="0">
                <a:solidFill>
                  <a:srgbClr val="FF0000"/>
                </a:solidFill>
              </a:rPr>
              <a:t>cf. Matthew 17:5; 2 Corinthians 5:9-10</a:t>
            </a:r>
            <a:r>
              <a:rPr lang="en-US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74827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E886CC-1183-A15B-0F9A-41F85E2B4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A1E67-481A-A7F2-3F21-D217BCBA4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787236"/>
            <a:ext cx="11353800" cy="48265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/>
              <a:t>Fear of Judgment Indicates Lacking Love </a:t>
            </a:r>
            <a:r>
              <a:rPr lang="en-US" sz="4000" dirty="0"/>
              <a:t>(</a:t>
            </a:r>
            <a:r>
              <a:rPr lang="en-US" sz="4000" dirty="0">
                <a:solidFill>
                  <a:srgbClr val="FF0000"/>
                </a:solidFill>
              </a:rPr>
              <a:t>vv. 18-19</a:t>
            </a:r>
            <a:r>
              <a:rPr lang="en-US" sz="4000" dirty="0"/>
              <a:t>)</a:t>
            </a:r>
          </a:p>
          <a:p>
            <a:r>
              <a:rPr lang="en-US" sz="3600" dirty="0"/>
              <a:t>Why does perfected love give us boldness? – </a:t>
            </a:r>
            <a:r>
              <a:rPr lang="en-US" sz="3600" i="1" dirty="0"/>
              <a:t>“There is no fear in love”</a:t>
            </a:r>
          </a:p>
          <a:p>
            <a:pPr lvl="1"/>
            <a:r>
              <a:rPr lang="en-US" sz="3600" i="1" dirty="0"/>
              <a:t>“because fear involves punishment” </a:t>
            </a:r>
            <a:r>
              <a:rPr lang="en-US" sz="3600" dirty="0"/>
              <a:t>(NASB); “</a:t>
            </a:r>
            <a:r>
              <a:rPr lang="en-US" sz="3600" i="1" dirty="0"/>
              <a:t>fear has to do with punishment”</a:t>
            </a:r>
            <a:r>
              <a:rPr lang="en-US" sz="3600" dirty="0"/>
              <a:t> (ESV) (</a:t>
            </a:r>
            <a:r>
              <a:rPr lang="en-US" sz="3600" dirty="0">
                <a:solidFill>
                  <a:srgbClr val="FF0000"/>
                </a:solidFill>
              </a:rPr>
              <a:t>cf. Hebrews 10:27</a:t>
            </a:r>
            <a:r>
              <a:rPr lang="en-US" sz="3600" dirty="0"/>
              <a:t>)</a:t>
            </a:r>
          </a:p>
          <a:p>
            <a:r>
              <a:rPr lang="en-US" sz="3600" dirty="0"/>
              <a:t>If I fear punishment in judgment, I know I am not right with God; I am not perfected in love.</a:t>
            </a:r>
          </a:p>
          <a:p>
            <a:r>
              <a:rPr lang="en-US" sz="3600" dirty="0"/>
              <a:t>(</a:t>
            </a:r>
            <a:r>
              <a:rPr lang="en-US" sz="3600" dirty="0">
                <a:solidFill>
                  <a:srgbClr val="FF0000"/>
                </a:solidFill>
              </a:rPr>
              <a:t>v. 19</a:t>
            </a:r>
            <a:r>
              <a:rPr lang="en-US" sz="3600" dirty="0"/>
              <a:t>) – He calls us to love.</a:t>
            </a:r>
          </a:p>
        </p:txBody>
      </p:sp>
    </p:spTree>
    <p:extLst>
      <p:ext uri="{BB962C8B-B14F-4D97-AF65-F5344CB8AC3E}">
        <p14:creationId xmlns:p14="http://schemas.microsoft.com/office/powerpoint/2010/main" val="3090279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835</Words>
  <Application>Microsoft Macintosh PowerPoint</Application>
  <PresentationFormat>Widescreen</PresentationFormat>
  <Paragraphs>47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23</cp:revision>
  <dcterms:created xsi:type="dcterms:W3CDTF">2024-05-31T20:17:24Z</dcterms:created>
  <dcterms:modified xsi:type="dcterms:W3CDTF">2024-07-20T13:39:43Z</dcterms:modified>
</cp:coreProperties>
</file>