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2" d="100"/>
          <a:sy n="102" d="100"/>
        </p:scale>
        <p:origin x="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BE0D-CF7F-912F-BB34-E1D9199BC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62594-CBB8-90C6-1B78-3832360CE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6003B-643C-EBBF-DFE6-FA893002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60801-5668-516B-B6E0-61E89A60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4E08-1572-C774-2CBF-3E0F8D6A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3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EBF64-43E6-A16A-8CEE-C6707E67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040AB-F530-BCC4-32E6-0E2A457EC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3AFF-BD79-116B-6435-A523DDB6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D92E4-47E6-3063-38D5-5A5FE1091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CDFF1-7D65-1573-669B-62895DB7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9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9A93E-22FC-BDA0-0CD2-DBB056FBA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593E8-7563-651C-768A-838E44006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6CBA2-9E87-E1A2-89AC-2E2CE80C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F5FAE-BBA1-7366-F42E-15141F8A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BFAF5-2795-52A1-756F-BBFB742C9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8352D-D8E2-C3DD-B98E-37C4F019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314BC-41D2-3AA4-6A8E-618F97E4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3A459-F1FC-EC38-9CEF-0C0D30DEF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31264-7C70-A402-84E0-6E803A22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242D0-4985-E118-45B6-D72257F9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6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CFF0-2385-CE47-61DA-4B322ED24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C2188-D490-CCFD-4729-C6A8EFE3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0186F-F451-498B-F700-7DDAD2F97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EADCC-5C29-B48A-9AE9-1DF3C08C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02D17-5823-517B-B763-14F37670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3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BA53-9401-C933-2813-648B0C45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58D5A-47D8-00CD-288A-7EE1D2F5E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0197F-9F02-939C-24EF-0638EF0BE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B63C7-9032-1E12-6909-D74E56CA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308E7-20B1-683D-50CC-7E84069E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C440E-D10F-E14F-4C7C-4BD88175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7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52B0-FAA1-C524-745A-BA868E879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22BAD-45A7-A56E-DE10-4B00BB673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8743A-26F0-8B4D-CD77-F69D5255D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58121-E5E9-8B7F-0D8F-01910EB9F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B2F057-9BC8-F8C7-BDAB-8E363323F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248485-C191-782F-FF13-632BD5FF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45EAF-800B-0EBC-0413-68A0569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C9DAEA-1744-553C-D315-AD51D9CCC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C67C-DA61-41DE-3E18-7EB23888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2A53B-B72F-490C-7E61-2BD460AC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34A94-44AD-29C7-D083-4DE10C8C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D725A-DEEC-EBC9-5C3B-55C668332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9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0F76B-EF53-2FBF-5C29-DACCE559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90485-61C4-5605-E053-999CC40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63414-5F65-7BEA-B75A-B3895C95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5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5A1A-B801-A072-5918-08749A480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D8034-69F8-EB00-F1F9-D862E9BCE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44F07-75F1-48E3-7291-C70F2BF39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F2247-32F1-FB8C-7C59-54F724C6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1A396-A25F-93B7-0B32-5A2DA398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E6AB2-B920-7E76-62B8-655B0177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8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E0A3-8341-0537-7BDE-FA1D0E92E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CF5464-2F75-38A4-A682-497231312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C999E-74DB-71E1-6C38-08FB0A81D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07B85-8E1A-4728-0C07-B8F7DBF6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0ABC2-96CA-7E72-7A5A-E3BA19ED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992E8-4274-FBA9-B917-18A72F29F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5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86A50D-D23C-7D47-5652-52426662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0B883-A130-3A79-D92B-102323B7C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21095-1F54-01F2-CD3F-2C5D1ADC8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C8DE6A-74F4-7F4A-9EF5-9FAE088D5435}" type="datetimeFigureOut">
              <a:rPr lang="en-US" smtClean="0"/>
              <a:t>7/13/24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1118A-1523-8840-D0CC-E8810092B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5D5F8-2BA3-F924-DFDB-BB48C9261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1AEC97-985E-2044-832E-321CAE16D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1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262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Is Jesus Michael the Archangel?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/>
          </a:bodyPr>
          <a:lstStyle/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Thessalonians 4:16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teaches His coming is accompanied by </a:t>
            </a:r>
            <a:r>
              <a:rPr lang="en-US" sz="36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“the voice of an archangel”</a:t>
            </a:r>
          </a:p>
          <a:p>
            <a:pPr marL="693738" lvl="2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Then would not </a:t>
            </a:r>
            <a:r>
              <a:rPr lang="en-US" sz="36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“with the trumpet of God” </a:t>
            </a: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mean He is God? If not, why not?</a:t>
            </a:r>
          </a:p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Jude 9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does not prove Jesus is Michael the Archangel, but the opposite.</a:t>
            </a:r>
          </a:p>
          <a:p>
            <a:pPr marL="693738" lvl="2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“dared not bring…a reviling accusation”</a:t>
            </a: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cf. John 8:44 </a:t>
            </a: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Jesus did!</a:t>
            </a:r>
          </a:p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Hebrews 1-2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Shows Jesus is superior to angels.</a:t>
            </a:r>
          </a:p>
        </p:txBody>
      </p:sp>
    </p:spTree>
    <p:extLst>
      <p:ext uri="{BB962C8B-B14F-4D97-AF65-F5344CB8AC3E}">
        <p14:creationId xmlns:p14="http://schemas.microsoft.com/office/powerpoint/2010/main" val="4085679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Jesus should not be worshiped?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/>
          </a:bodyPr>
          <a:lstStyle/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“we do not worship Jesus, as we do not believe that he is Almighty God.”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(Frequently Asked Questions, “Do Jehovah’s Witnesses believe in Jesus?,” </a:t>
            </a:r>
            <a:r>
              <a:rPr lang="en-US" sz="28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www.jw.org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“Jehovah, and no one else, is “the true God and life everlasting.” He alone is worthy to receive exclusive worship from those whom he created.​—Revelation 4:11.”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(The Watchtower – Study Edition, October 15, 2004, “Who is ‘the True God and Life Everlasting’?”) </a:t>
            </a: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23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Jesus should not be worshiped?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 fontScale="92500" lnSpcReduction="10000"/>
          </a:bodyPr>
          <a:lstStyle/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Only God is worthy of worship – </a:t>
            </a:r>
            <a:r>
              <a:rPr lang="en-US" sz="3900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Exodus 20:3-5; 2 Kings 17:36; Matthew 4:10</a:t>
            </a:r>
          </a:p>
          <a:p>
            <a:pPr marL="693738" lvl="2" indent="-236538">
              <a:spcBef>
                <a:spcPts val="0"/>
              </a:spcBef>
              <a:buClr>
                <a:schemeClr val="bg1"/>
              </a:buClr>
            </a:pPr>
            <a:r>
              <a:rPr lang="en-US" sz="35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Consequence of Herod receiving glory as God – </a:t>
            </a:r>
            <a:r>
              <a:rPr lang="en-US" sz="3500" dirty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Acts 12:21-24</a:t>
            </a:r>
          </a:p>
          <a:p>
            <a:pPr marL="693738" lvl="2" indent="-236538">
              <a:spcBef>
                <a:spcPts val="0"/>
              </a:spcBef>
              <a:buClr>
                <a:schemeClr val="bg1"/>
              </a:buClr>
            </a:pPr>
            <a:r>
              <a:rPr lang="en-US" sz="35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Refusal of apostles to receive worship – </a:t>
            </a:r>
            <a:r>
              <a:rPr lang="en-US" sz="3500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Acts 14:11, 14-16</a:t>
            </a:r>
          </a:p>
          <a:p>
            <a:pPr marL="693738" lvl="2" indent="-236538">
              <a:spcBef>
                <a:spcPts val="0"/>
              </a:spcBef>
              <a:buClr>
                <a:schemeClr val="bg1"/>
              </a:buClr>
            </a:pPr>
            <a:r>
              <a:rPr lang="en-US" sz="35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Angel worship prohibited – </a:t>
            </a:r>
            <a:r>
              <a:rPr lang="en-US" sz="3500" dirty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Revelation 19:10; 22:8-9; Colossians 2:18-19</a:t>
            </a:r>
          </a:p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Jesus accepted worship – </a:t>
            </a:r>
            <a:r>
              <a:rPr lang="en-US" sz="3900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Matthew 14:33; 28:9-10, 17; John 9:38; 20:28</a:t>
            </a:r>
            <a:r>
              <a:rPr lang="en-US" sz="3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contrast to apostles’ refusal and Herod’s punishment.</a:t>
            </a:r>
          </a:p>
        </p:txBody>
      </p:sp>
    </p:spTree>
    <p:extLst>
      <p:ext uri="{BB962C8B-B14F-4D97-AF65-F5344CB8AC3E}">
        <p14:creationId xmlns:p14="http://schemas.microsoft.com/office/powerpoint/2010/main" val="92032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Jesus should not be worshiped?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/>
          </a:bodyPr>
          <a:lstStyle/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Jehovah’s Witnesses claim that Jesus is worthy of honor, but not worship as God.</a:t>
            </a:r>
          </a:p>
          <a:p>
            <a:pPr marL="236538" lvl="1" indent="-236538">
              <a:spcBef>
                <a:spcPts val="0"/>
              </a:spcBef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However, </a:t>
            </a:r>
            <a:r>
              <a:rPr lang="en-US" sz="36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“t</a:t>
            </a:r>
            <a:r>
              <a:rPr lang="en-US" sz="36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Lamb”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(Jesus) is shown to be worthy of worship as God is worthy – </a:t>
            </a:r>
            <a:r>
              <a:rPr lang="en-US" sz="3600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Revelation 4-5 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cf. John 1:29, 36; 1 Peter 1:19</a:t>
            </a: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9882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003AC6-2A0D-40CD-8875-DB6A54D02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EE2503-D370-AE58-D911-841E99A75853}"/>
              </a:ext>
            </a:extLst>
          </p:cNvPr>
          <p:cNvSpPr txBox="1"/>
          <p:nvPr/>
        </p:nvSpPr>
        <p:spPr>
          <a:xfrm>
            <a:off x="471813" y="5586609"/>
            <a:ext cx="11248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answer to error espoused by the Jehovah’s Witnesses.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5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003AC6-2A0D-40CD-8875-DB6A54D02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EE2503-D370-AE58-D911-841E99A75853}"/>
              </a:ext>
            </a:extLst>
          </p:cNvPr>
          <p:cNvSpPr txBox="1"/>
          <p:nvPr/>
        </p:nvSpPr>
        <p:spPr>
          <a:xfrm>
            <a:off x="471813" y="5586609"/>
            <a:ext cx="11248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answer to error espoused by the Jehovah’s Witnesses.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51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Is Jesus called the “Son of God” because God created Him?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chemeClr val="bg1"/>
                </a:solidFill>
              </a:rPr>
              <a:t>“Jesus Is Not God. Jesus is unique​—he is the only person created directly by God. That is why the Bible calls him God’s Son. (John 1:14)” </a:t>
            </a:r>
            <a:r>
              <a:rPr lang="en-US" sz="2600" dirty="0">
                <a:solidFill>
                  <a:schemeClr val="bg1"/>
                </a:solidFill>
              </a:rPr>
              <a:t>(The Watchtower, No. 1, 2020, “The Truth About God and Christ”)</a:t>
            </a:r>
            <a:endParaRPr lang="en-US" sz="3000" dirty="0">
              <a:solidFill>
                <a:schemeClr val="bg1"/>
              </a:solidFill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“The expression “Son of God” acknowledges that God is the Creator, or Source, of all life, including that of Jesus.” </a:t>
            </a:r>
            <a:r>
              <a:rPr lang="en-US" sz="2600" dirty="0">
                <a:solidFill>
                  <a:schemeClr val="bg1"/>
                </a:solidFill>
              </a:rPr>
              <a:t>(Bible Questions Answered, “Why is Jesus Called the Son of God?”, </a:t>
            </a:r>
            <a:r>
              <a:rPr lang="en-US" sz="2600" dirty="0" err="1">
                <a:solidFill>
                  <a:schemeClr val="bg1"/>
                </a:solidFill>
              </a:rPr>
              <a:t>www.jw.org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3500" dirty="0">
                <a:solidFill>
                  <a:schemeClr val="bg1"/>
                </a:solidFill>
              </a:rPr>
              <a:t>“However, because Jesus was God’s first creation and the only one created directly by him, the Bible describes Jesus as the foremost Son of God.” </a:t>
            </a:r>
            <a:r>
              <a:rPr lang="en-US" sz="2600" dirty="0">
                <a:solidFill>
                  <a:schemeClr val="bg1"/>
                </a:solidFill>
              </a:rPr>
              <a:t>(Bible Questions Answered, “Why is Jesus Called the Son of God?”, </a:t>
            </a:r>
            <a:r>
              <a:rPr lang="en-US" sz="2600" dirty="0" err="1">
                <a:solidFill>
                  <a:schemeClr val="bg1"/>
                </a:solidFill>
              </a:rPr>
              <a:t>www.jw.org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Is Jesus called the “Son of God” because God created Him?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Bible uses of the phrase </a:t>
            </a:r>
            <a:r>
              <a:rPr lang="en-US" sz="3600" i="1" dirty="0">
                <a:solidFill>
                  <a:schemeClr val="bg1"/>
                </a:solidFill>
              </a:rPr>
              <a:t>“son of God” </a:t>
            </a:r>
            <a:r>
              <a:rPr lang="en-US" sz="3600" dirty="0">
                <a:solidFill>
                  <a:schemeClr val="bg1"/>
                </a:solidFill>
              </a:rPr>
              <a:t>– Humans (</a:t>
            </a:r>
            <a:r>
              <a:rPr lang="en-US" sz="3600" dirty="0">
                <a:solidFill>
                  <a:srgbClr val="FFC000"/>
                </a:solidFill>
              </a:rPr>
              <a:t>Luke 3:38</a:t>
            </a:r>
            <a:r>
              <a:rPr lang="en-US" sz="3600" dirty="0">
                <a:solidFill>
                  <a:schemeClr val="bg1"/>
                </a:solidFill>
              </a:rPr>
              <a:t>); Children of God (</a:t>
            </a:r>
            <a:r>
              <a:rPr lang="en-US" sz="3600" dirty="0">
                <a:solidFill>
                  <a:srgbClr val="FFC000"/>
                </a:solidFill>
              </a:rPr>
              <a:t>Romans 9:26</a:t>
            </a:r>
            <a:r>
              <a:rPr lang="en-US" sz="3600" dirty="0">
                <a:solidFill>
                  <a:schemeClr val="bg1"/>
                </a:solidFill>
              </a:rPr>
              <a:t>); Angels (</a:t>
            </a:r>
            <a:r>
              <a:rPr lang="en-US" sz="3600" dirty="0">
                <a:solidFill>
                  <a:srgbClr val="FFC000"/>
                </a:solidFill>
              </a:rPr>
              <a:t>Job 1:6; 2:1</a:t>
            </a:r>
            <a:r>
              <a:rPr lang="en-US" sz="3600" dirty="0">
                <a:solidFill>
                  <a:schemeClr val="bg1"/>
                </a:solidFill>
              </a:rPr>
              <a:t>); Jesus as the divine Son of God (</a:t>
            </a:r>
            <a:r>
              <a:rPr lang="en-US" sz="3600" dirty="0">
                <a:solidFill>
                  <a:srgbClr val="FFC000"/>
                </a:solidFill>
              </a:rPr>
              <a:t>Romans 1:4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r>
              <a:rPr lang="en-US" sz="3600" dirty="0">
                <a:solidFill>
                  <a:schemeClr val="bg1"/>
                </a:solidFill>
              </a:rPr>
              <a:t>Jesus is eternal, not created – </a:t>
            </a:r>
            <a:r>
              <a:rPr lang="en-US" sz="3600" dirty="0">
                <a:solidFill>
                  <a:srgbClr val="FFC000"/>
                </a:solidFill>
              </a:rPr>
              <a:t>John 1:1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Jehovah’s Witnesses’ translation – </a:t>
            </a:r>
            <a:r>
              <a:rPr lang="en-US" sz="3600" i="1" dirty="0">
                <a:solidFill>
                  <a:schemeClr val="bg1"/>
                </a:solidFill>
              </a:rPr>
              <a:t>“In the beginning was the Word, and the Word was with God, and the Word was a god.”</a:t>
            </a:r>
            <a:r>
              <a:rPr lang="en-US" sz="3600" dirty="0">
                <a:solidFill>
                  <a:schemeClr val="bg1"/>
                </a:solidFill>
              </a:rPr>
              <a:t> (</a:t>
            </a:r>
            <a:r>
              <a:rPr lang="en-US" sz="3600" dirty="0">
                <a:solidFill>
                  <a:srgbClr val="FFC000"/>
                </a:solidFill>
              </a:rPr>
              <a:t>John 1:1</a:t>
            </a:r>
            <a:r>
              <a:rPr lang="en-US" sz="3600" dirty="0">
                <a:solidFill>
                  <a:schemeClr val="bg1"/>
                </a:solidFill>
              </a:rPr>
              <a:t>, New World Translation.)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1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Is Jesus called the “Son of God” because God created Him?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Bible uses of the phrase </a:t>
            </a:r>
            <a:r>
              <a:rPr lang="en-US" sz="3600" i="1" dirty="0">
                <a:solidFill>
                  <a:schemeClr val="bg1"/>
                </a:solidFill>
              </a:rPr>
              <a:t>“son of God” </a:t>
            </a:r>
            <a:r>
              <a:rPr lang="en-US" sz="3600" dirty="0">
                <a:solidFill>
                  <a:schemeClr val="bg1"/>
                </a:solidFill>
              </a:rPr>
              <a:t>– Humans (</a:t>
            </a:r>
            <a:r>
              <a:rPr lang="en-US" sz="3600" dirty="0">
                <a:solidFill>
                  <a:srgbClr val="FFC000"/>
                </a:solidFill>
              </a:rPr>
              <a:t>Luke 3:38</a:t>
            </a:r>
            <a:r>
              <a:rPr lang="en-US" sz="3600" dirty="0">
                <a:solidFill>
                  <a:schemeClr val="bg1"/>
                </a:solidFill>
              </a:rPr>
              <a:t>); Children of God (</a:t>
            </a:r>
            <a:r>
              <a:rPr lang="en-US" sz="3600" dirty="0">
                <a:solidFill>
                  <a:srgbClr val="FFC000"/>
                </a:solidFill>
              </a:rPr>
              <a:t>Romans 9:26</a:t>
            </a:r>
            <a:r>
              <a:rPr lang="en-US" sz="3600" dirty="0">
                <a:solidFill>
                  <a:schemeClr val="bg1"/>
                </a:solidFill>
              </a:rPr>
              <a:t>); Angels (</a:t>
            </a:r>
            <a:r>
              <a:rPr lang="en-US" sz="3600" dirty="0">
                <a:solidFill>
                  <a:srgbClr val="FFC000"/>
                </a:solidFill>
              </a:rPr>
              <a:t>Job 1:6; 2:1</a:t>
            </a:r>
            <a:r>
              <a:rPr lang="en-US" sz="3600" dirty="0">
                <a:solidFill>
                  <a:schemeClr val="bg1"/>
                </a:solidFill>
              </a:rPr>
              <a:t>); Jesus as the divine Son of God (</a:t>
            </a:r>
            <a:r>
              <a:rPr lang="en-US" sz="3600" dirty="0">
                <a:solidFill>
                  <a:srgbClr val="FFC000"/>
                </a:solidFill>
              </a:rPr>
              <a:t>Romans 1:4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r>
              <a:rPr lang="en-US" sz="3600" dirty="0">
                <a:solidFill>
                  <a:schemeClr val="bg1"/>
                </a:solidFill>
              </a:rPr>
              <a:t>Jesus is eternal, not created – </a:t>
            </a:r>
            <a:r>
              <a:rPr lang="en-US" sz="3600" dirty="0">
                <a:solidFill>
                  <a:srgbClr val="FFC000"/>
                </a:solidFill>
              </a:rPr>
              <a:t>John 1:1</a:t>
            </a:r>
            <a:endParaRPr lang="en-US" sz="36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sz="3600" dirty="0">
                <a:solidFill>
                  <a:srgbClr val="FFC000"/>
                </a:solidFill>
              </a:rPr>
              <a:t>Verses 2-3 </a:t>
            </a:r>
            <a:r>
              <a:rPr lang="en-US" sz="3600" dirty="0">
                <a:solidFill>
                  <a:schemeClr val="bg1"/>
                </a:solidFill>
              </a:rPr>
              <a:t>explain further </a:t>
            </a:r>
            <a:r>
              <a:rPr lang="en-US" sz="3600" dirty="0">
                <a:solidFill>
                  <a:srgbClr val="FFC000"/>
                </a:solidFill>
              </a:rPr>
              <a:t>verse 1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is illogical to say He is both Creator and created – </a:t>
            </a:r>
            <a:r>
              <a:rPr lang="en-US" sz="3600" dirty="0">
                <a:solidFill>
                  <a:srgbClr val="FFC000"/>
                </a:solidFill>
              </a:rPr>
              <a:t>Colossians 1:15-17</a:t>
            </a:r>
          </a:p>
          <a:p>
            <a:r>
              <a:rPr lang="en-US" sz="3600" dirty="0">
                <a:solidFill>
                  <a:schemeClr val="bg1"/>
                </a:solidFill>
              </a:rPr>
              <a:t>He is the </a:t>
            </a:r>
            <a:r>
              <a:rPr lang="en-US" sz="3600" i="1" dirty="0">
                <a:solidFill>
                  <a:schemeClr val="bg1"/>
                </a:solidFill>
              </a:rPr>
              <a:t>“beginning” </a:t>
            </a:r>
            <a:r>
              <a:rPr lang="en-US" sz="3600" dirty="0">
                <a:solidFill>
                  <a:schemeClr val="bg1"/>
                </a:solidFill>
              </a:rPr>
              <a:t>in the sense of the cause – </a:t>
            </a:r>
            <a:r>
              <a:rPr lang="en-US" sz="3600" dirty="0">
                <a:solidFill>
                  <a:srgbClr val="FFC000"/>
                </a:solidFill>
              </a:rPr>
              <a:t>Revelation 13:14</a:t>
            </a:r>
          </a:p>
        </p:txBody>
      </p:sp>
    </p:spTree>
    <p:extLst>
      <p:ext uri="{BB962C8B-B14F-4D97-AF65-F5344CB8AC3E}">
        <p14:creationId xmlns:p14="http://schemas.microsoft.com/office/powerpoint/2010/main" val="268414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Is Jesus called the “Son of God” because God created Him?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Bible uses of the phrase </a:t>
            </a:r>
            <a:r>
              <a:rPr lang="en-US" sz="3600" i="1" dirty="0">
                <a:solidFill>
                  <a:schemeClr val="bg1"/>
                </a:solidFill>
              </a:rPr>
              <a:t>“son of God” </a:t>
            </a:r>
            <a:r>
              <a:rPr lang="en-US" sz="3600" dirty="0">
                <a:solidFill>
                  <a:schemeClr val="bg1"/>
                </a:solidFill>
              </a:rPr>
              <a:t>– Humans (</a:t>
            </a:r>
            <a:r>
              <a:rPr lang="en-US" sz="3600" dirty="0">
                <a:solidFill>
                  <a:srgbClr val="FFC000"/>
                </a:solidFill>
              </a:rPr>
              <a:t>Luke 3:38</a:t>
            </a:r>
            <a:r>
              <a:rPr lang="en-US" sz="3600" dirty="0">
                <a:solidFill>
                  <a:schemeClr val="bg1"/>
                </a:solidFill>
              </a:rPr>
              <a:t>); Children of God (</a:t>
            </a:r>
            <a:r>
              <a:rPr lang="en-US" sz="3600" dirty="0">
                <a:solidFill>
                  <a:srgbClr val="FFC000"/>
                </a:solidFill>
              </a:rPr>
              <a:t>Romans 9:26</a:t>
            </a:r>
            <a:r>
              <a:rPr lang="en-US" sz="3600" dirty="0">
                <a:solidFill>
                  <a:schemeClr val="bg1"/>
                </a:solidFill>
              </a:rPr>
              <a:t>); Angels (</a:t>
            </a:r>
            <a:r>
              <a:rPr lang="en-US" sz="3600" dirty="0">
                <a:solidFill>
                  <a:srgbClr val="FFC000"/>
                </a:solidFill>
              </a:rPr>
              <a:t>Job 1:6; 2:1</a:t>
            </a:r>
            <a:r>
              <a:rPr lang="en-US" sz="3600" dirty="0">
                <a:solidFill>
                  <a:schemeClr val="bg1"/>
                </a:solidFill>
              </a:rPr>
              <a:t>); Jesus as the divine Son of God (</a:t>
            </a:r>
            <a:r>
              <a:rPr lang="en-US" sz="3600" dirty="0">
                <a:solidFill>
                  <a:srgbClr val="FFC000"/>
                </a:solidFill>
              </a:rPr>
              <a:t>Romans 1:4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r>
              <a:rPr lang="en-US" sz="3600" dirty="0">
                <a:solidFill>
                  <a:schemeClr val="bg1"/>
                </a:solidFill>
              </a:rPr>
              <a:t>Jesus is the </a:t>
            </a:r>
            <a:r>
              <a:rPr lang="en-US" sz="3600" i="1" dirty="0">
                <a:solidFill>
                  <a:schemeClr val="bg1"/>
                </a:solidFill>
              </a:rPr>
              <a:t>“Son of God” </a:t>
            </a:r>
            <a:r>
              <a:rPr lang="en-US" sz="3600" dirty="0">
                <a:solidFill>
                  <a:schemeClr val="bg1"/>
                </a:solidFill>
              </a:rPr>
              <a:t>in the unique sense of sharing God’s nature – </a:t>
            </a:r>
            <a:r>
              <a:rPr lang="en-US" sz="3600" dirty="0">
                <a:solidFill>
                  <a:srgbClr val="FFC000"/>
                </a:solidFill>
              </a:rPr>
              <a:t>John 1:14</a:t>
            </a:r>
          </a:p>
          <a:p>
            <a:pPr lvl="1"/>
            <a:r>
              <a:rPr lang="en-US" sz="3600" i="1" dirty="0">
                <a:solidFill>
                  <a:schemeClr val="bg1"/>
                </a:solidFill>
              </a:rPr>
              <a:t>“only begotten”</a:t>
            </a:r>
            <a:r>
              <a:rPr lang="en-US" sz="3600" dirty="0">
                <a:solidFill>
                  <a:schemeClr val="bg1"/>
                </a:solidFill>
              </a:rPr>
              <a:t> – </a:t>
            </a:r>
            <a:r>
              <a:rPr lang="en-US" sz="3600" i="1" dirty="0" err="1">
                <a:solidFill>
                  <a:schemeClr val="bg1"/>
                </a:solidFill>
              </a:rPr>
              <a:t>monogenēs</a:t>
            </a:r>
            <a:r>
              <a:rPr lang="en-US" sz="3600" dirty="0">
                <a:solidFill>
                  <a:schemeClr val="bg1"/>
                </a:solidFill>
              </a:rPr>
              <a:t> – “pert. to being the only one of its kind or class, unique (in kind)” (BDAG)</a:t>
            </a:r>
          </a:p>
          <a:p>
            <a:r>
              <a:rPr lang="en-US" sz="3600" dirty="0">
                <a:solidFill>
                  <a:schemeClr val="bg1"/>
                </a:solidFill>
              </a:rPr>
              <a:t>Shares God’s nature – </a:t>
            </a:r>
            <a:r>
              <a:rPr lang="en-US" sz="3600" dirty="0">
                <a:solidFill>
                  <a:srgbClr val="FFC000"/>
                </a:solidFill>
              </a:rPr>
              <a:t>Colossians 2:9; 1 John 5:20</a:t>
            </a:r>
          </a:p>
        </p:txBody>
      </p:sp>
    </p:spTree>
    <p:extLst>
      <p:ext uri="{BB962C8B-B14F-4D97-AF65-F5344CB8AC3E}">
        <p14:creationId xmlns:p14="http://schemas.microsoft.com/office/powerpoint/2010/main" val="3432571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Jesus never claimed to be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“Jesus Christ never claimed to be God. Instead, he explained: “I am a representative from [God], and that One sent me.” (John 7:29) When speaking to one of his disciples, Jesus called Jehovah “my Father and your Father” and “my God and your God.” (John 20:17) After Jesus died, Jehovah resurrected him to life in heaven and gave him great authority at His right hand.​” </a:t>
            </a:r>
            <a:r>
              <a:rPr lang="en-US" sz="2400" dirty="0">
                <a:solidFill>
                  <a:schemeClr val="bg1"/>
                </a:solidFill>
              </a:rPr>
              <a:t>(The Watchtower, No. 1, 2020, “The Truth About God and Christ”)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2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Jesus never claimed to be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His enemies understood what He meant – </a:t>
            </a:r>
            <a:r>
              <a:rPr lang="en-US" sz="3600" dirty="0">
                <a:solidFill>
                  <a:srgbClr val="FFC000"/>
                </a:solidFill>
              </a:rPr>
              <a:t>John 5:16-18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Jesus did not deny, but confirmed it – </a:t>
            </a:r>
            <a:r>
              <a:rPr lang="en-US" sz="3600" dirty="0">
                <a:solidFill>
                  <a:srgbClr val="FFC000"/>
                </a:solidFill>
              </a:rPr>
              <a:t>John 5:19ff</a:t>
            </a:r>
          </a:p>
          <a:p>
            <a:r>
              <a:rPr lang="en-US" sz="3600" dirty="0">
                <a:solidFill>
                  <a:schemeClr val="bg1"/>
                </a:solidFill>
              </a:rPr>
              <a:t>Jesus’ claim to be </a:t>
            </a:r>
            <a:r>
              <a:rPr lang="en-US" sz="3600" i="1" dirty="0">
                <a:solidFill>
                  <a:schemeClr val="bg1"/>
                </a:solidFill>
              </a:rPr>
              <a:t>“I AM” </a:t>
            </a:r>
            <a:r>
              <a:rPr lang="en-US" sz="3600" dirty="0">
                <a:solidFill>
                  <a:schemeClr val="bg1"/>
                </a:solidFill>
              </a:rPr>
              <a:t>is an emphatic claim to be God – </a:t>
            </a:r>
            <a:r>
              <a:rPr lang="en-US" sz="3600" dirty="0">
                <a:solidFill>
                  <a:srgbClr val="FFC000"/>
                </a:solidFill>
              </a:rPr>
              <a:t>John 8:23-24, 58 </a:t>
            </a:r>
            <a:r>
              <a:rPr lang="en-US" sz="3600" dirty="0">
                <a:solidFill>
                  <a:schemeClr val="bg1"/>
                </a:solidFill>
              </a:rPr>
              <a:t>(</a:t>
            </a:r>
            <a:r>
              <a:rPr lang="en-US" sz="3600" dirty="0">
                <a:solidFill>
                  <a:srgbClr val="FFC000"/>
                </a:solidFill>
              </a:rPr>
              <a:t>cf. Exodus 3:13-15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They attempted to stone Him for the claim (</a:t>
            </a:r>
            <a:r>
              <a:rPr lang="en-US" sz="3600" dirty="0">
                <a:solidFill>
                  <a:srgbClr val="FFC000"/>
                </a:solidFill>
              </a:rPr>
              <a:t>v. 59</a:t>
            </a:r>
            <a:r>
              <a:rPr lang="en-US" sz="3600" dirty="0">
                <a:solidFill>
                  <a:schemeClr val="bg1"/>
                </a:solidFill>
              </a:rPr>
              <a:t>) (</a:t>
            </a:r>
            <a:r>
              <a:rPr lang="en-US" sz="3600" dirty="0">
                <a:solidFill>
                  <a:srgbClr val="FFC000"/>
                </a:solidFill>
              </a:rPr>
              <a:t>cf. 5:18</a:t>
            </a:r>
            <a:r>
              <a:rPr lang="en-US" sz="3600" dirty="0">
                <a:solidFill>
                  <a:schemeClr val="bg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9844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E232-D543-0594-B59F-274D7E6C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68" y="365125"/>
            <a:ext cx="10975932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Is Jesus Michael the Archangel?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4765-73BA-FCF7-DCA0-B85A5A16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68" y="1825625"/>
            <a:ext cx="11436263" cy="4667250"/>
          </a:xfrm>
        </p:spPr>
        <p:txBody>
          <a:bodyPr>
            <a:normAutofit/>
          </a:bodyPr>
          <a:lstStyle/>
          <a:p>
            <a:pPr marL="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“The archangel, Michael, is the chief angel in terms of power and authority. The Scriptures clearly indicate that Michael is another name for Jesus Christ.​—1 Thessalonians 4:16; Jude 9.”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(The Watchtower, No. 5, 2017, “The Truth About Angels”)</a:t>
            </a:r>
            <a:endParaRPr lang="en-US" sz="3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73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1065</Words>
  <Application>Microsoft Macintosh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Is Jesus called the “Son of God” because God created Him?</vt:lpstr>
      <vt:lpstr>Is Jesus called the “Son of God” because God created Him?</vt:lpstr>
      <vt:lpstr>Is Jesus called the “Son of God” because God created Him?</vt:lpstr>
      <vt:lpstr>Is Jesus called the “Son of God” because God created Him?</vt:lpstr>
      <vt:lpstr>Jesus never claimed to be God?</vt:lpstr>
      <vt:lpstr>Jesus never claimed to be God?</vt:lpstr>
      <vt:lpstr>Is Jesus Michael the Archangel?</vt:lpstr>
      <vt:lpstr>Is Jesus Michael the Archangel?</vt:lpstr>
      <vt:lpstr>Jesus should not be worshiped?</vt:lpstr>
      <vt:lpstr>Jesus should not be worshiped?</vt:lpstr>
      <vt:lpstr>Jesus should not be worshiped?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Jeremiah Cox</dc:creator>
  <cp:lastModifiedBy>Jeremiah Cox</cp:lastModifiedBy>
  <cp:revision>2</cp:revision>
  <dcterms:created xsi:type="dcterms:W3CDTF">2024-07-13T19:07:35Z</dcterms:created>
  <dcterms:modified xsi:type="dcterms:W3CDTF">2024-07-13T19:38:54Z</dcterms:modified>
</cp:coreProperties>
</file>