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11" d="100"/>
          <a:sy n="111" d="100"/>
        </p:scale>
        <p:origin x="5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9CAC-52F7-714D-0337-3724A3566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3E31B-DE01-BEAF-0CBF-12E0DC39F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F4B808-A87D-22FB-E19C-49D3CB52C59D}"/>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5" name="Footer Placeholder 4">
            <a:extLst>
              <a:ext uri="{FF2B5EF4-FFF2-40B4-BE49-F238E27FC236}">
                <a16:creationId xmlns:a16="http://schemas.microsoft.com/office/drawing/2014/main" id="{60769246-B397-5060-4AA4-76C34B47A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46525-DE93-038B-B5FD-D183D96DA013}"/>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217750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837-E173-BDF7-B4F7-C132FB562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AB780-741A-C31A-5BA2-F940A67EF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B7D42-C4E8-E759-3E45-2C2D47B5D3BF}"/>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5" name="Footer Placeholder 4">
            <a:extLst>
              <a:ext uri="{FF2B5EF4-FFF2-40B4-BE49-F238E27FC236}">
                <a16:creationId xmlns:a16="http://schemas.microsoft.com/office/drawing/2014/main" id="{F7CA4FF9-85C5-8ECC-AE46-1EE8092EF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661F0-55D4-91BA-22CE-5F3DDED2AA26}"/>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376918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42AD7-CC83-1F7F-C99E-B182AE34CD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1A85B-1A55-412D-11B2-45DC464FF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FA10-401D-8BFF-F29C-A3134E7588BE}"/>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5" name="Footer Placeholder 4">
            <a:extLst>
              <a:ext uri="{FF2B5EF4-FFF2-40B4-BE49-F238E27FC236}">
                <a16:creationId xmlns:a16="http://schemas.microsoft.com/office/drawing/2014/main" id="{CCF064D0-0504-4F40-E57F-0C457B503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D43C6-4D71-AAAC-1707-1CB029F0E638}"/>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11532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8189-476D-8125-200D-BA620BB3C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89929F-9CDB-0742-C0D8-D9DBC73F87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F6A8D-AEE0-A0B9-FECD-754E5FCD4D49}"/>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5" name="Footer Placeholder 4">
            <a:extLst>
              <a:ext uri="{FF2B5EF4-FFF2-40B4-BE49-F238E27FC236}">
                <a16:creationId xmlns:a16="http://schemas.microsoft.com/office/drawing/2014/main" id="{1F54530E-5A98-B4CE-B38A-F09CE77B2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158BD-0399-CAE8-215C-EBBD76D74E74}"/>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403697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E343-BB02-5747-4705-EB06E6F10F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01003D-D8B8-D5C5-F93A-840390CE52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E0979-9BB2-2B36-7E8B-706805CB7A62}"/>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5" name="Footer Placeholder 4">
            <a:extLst>
              <a:ext uri="{FF2B5EF4-FFF2-40B4-BE49-F238E27FC236}">
                <a16:creationId xmlns:a16="http://schemas.microsoft.com/office/drawing/2014/main" id="{EDAE1453-AC36-2067-3F74-BA79720CF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EC3E-AC80-1A25-79C6-553B75493DC6}"/>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8302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80A9-EBE6-367B-B890-EC6BFCBC2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9C05B-D124-3EA9-9E19-0113932F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4A061-36C7-1DCB-33F7-ED689ED4D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2EA06F-2BBF-154C-D0B6-455C6504F1CA}"/>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6" name="Footer Placeholder 5">
            <a:extLst>
              <a:ext uri="{FF2B5EF4-FFF2-40B4-BE49-F238E27FC236}">
                <a16:creationId xmlns:a16="http://schemas.microsoft.com/office/drawing/2014/main" id="{16CC29B1-7739-BACE-46CB-779ADF291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C63B1-7F8E-8DF9-22AE-37D302DDB50C}"/>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117365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3937-9AAD-DFBA-188F-E6576156D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FF5681-AF5D-183A-FBC6-A4D0EA4F9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4F6E9-A3D0-AA49-D57E-21A7B48AE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7E5B3C-2495-11C8-E78B-81A5A5B35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7B5A5-48E0-3865-E8A0-B7F046171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65BBA4-993F-54BB-6EDF-0B8F8DDEF653}"/>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8" name="Footer Placeholder 7">
            <a:extLst>
              <a:ext uri="{FF2B5EF4-FFF2-40B4-BE49-F238E27FC236}">
                <a16:creationId xmlns:a16="http://schemas.microsoft.com/office/drawing/2014/main" id="{7D396C27-CA1F-D91F-B028-1E680809F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EFB12E-727B-D39A-8E34-A1285EFE77F4}"/>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223621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503E-D058-ACF9-A709-4B1DDA37D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2130F-9857-81B3-CC5D-0DEFAA1EFDCB}"/>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4" name="Footer Placeholder 3">
            <a:extLst>
              <a:ext uri="{FF2B5EF4-FFF2-40B4-BE49-F238E27FC236}">
                <a16:creationId xmlns:a16="http://schemas.microsoft.com/office/drawing/2014/main" id="{5A9EB028-2C2B-8189-B0DF-DB111B187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55CAFE-A498-CEEE-A197-06497232C9D5}"/>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356633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3BC60-1B9C-13B7-9715-A4DD47FF50C1}"/>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3" name="Footer Placeholder 2">
            <a:extLst>
              <a:ext uri="{FF2B5EF4-FFF2-40B4-BE49-F238E27FC236}">
                <a16:creationId xmlns:a16="http://schemas.microsoft.com/office/drawing/2014/main" id="{5687EB0F-A29A-5AFC-0B0E-FA94B862B6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FB290-14A3-800D-3B71-16329ABCF264}"/>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279612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7533-9EFB-DDDF-6810-BC0B03073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C28AF5-9403-E8E5-909B-D4D6409A3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FB873F-7EEA-7ED5-1CB0-49D36C479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CEDF2-17B1-85D9-F060-92434D33A2FB}"/>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6" name="Footer Placeholder 5">
            <a:extLst>
              <a:ext uri="{FF2B5EF4-FFF2-40B4-BE49-F238E27FC236}">
                <a16:creationId xmlns:a16="http://schemas.microsoft.com/office/drawing/2014/main" id="{1E10B0E4-67F2-8A8F-5BF7-8C09AB0F9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3A5AD-2A7B-296E-3991-D75794F9E73A}"/>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60754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A61A-983B-7854-277C-00412DCCC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3EBA0-C67B-9609-FE82-736BAFC77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E790B-45AD-78F3-A566-3B9736179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3454C-02F0-1BAD-7874-1A246C754B7A}"/>
              </a:ext>
            </a:extLst>
          </p:cNvPr>
          <p:cNvSpPr>
            <a:spLocks noGrp="1"/>
          </p:cNvSpPr>
          <p:nvPr>
            <p:ph type="dt" sz="half" idx="10"/>
          </p:nvPr>
        </p:nvSpPr>
        <p:spPr/>
        <p:txBody>
          <a:bodyPr/>
          <a:lstStyle/>
          <a:p>
            <a:fld id="{98EA8B28-8269-E84B-ACEC-7694BE3DC677}" type="datetimeFigureOut">
              <a:rPr lang="en-US" smtClean="0"/>
              <a:t>7/26/24</a:t>
            </a:fld>
            <a:endParaRPr lang="en-US"/>
          </a:p>
        </p:txBody>
      </p:sp>
      <p:sp>
        <p:nvSpPr>
          <p:cNvPr id="6" name="Footer Placeholder 5">
            <a:extLst>
              <a:ext uri="{FF2B5EF4-FFF2-40B4-BE49-F238E27FC236}">
                <a16:creationId xmlns:a16="http://schemas.microsoft.com/office/drawing/2014/main" id="{EB9A9873-858C-E5A1-BB92-1DF7741BC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8C00F-D0BB-821B-DFDC-7BF3298437F9}"/>
              </a:ext>
            </a:extLst>
          </p:cNvPr>
          <p:cNvSpPr>
            <a:spLocks noGrp="1"/>
          </p:cNvSpPr>
          <p:nvPr>
            <p:ph type="sldNum" sz="quarter" idx="12"/>
          </p:nvPr>
        </p:nvSpPr>
        <p:spPr/>
        <p:txBody>
          <a:bodyPr/>
          <a:lstStyle/>
          <a:p>
            <a:fld id="{E94AF6A1-201A-5441-A98E-455D7F347CE6}" type="slidenum">
              <a:rPr lang="en-US" smtClean="0"/>
              <a:t>‹#›</a:t>
            </a:fld>
            <a:endParaRPr lang="en-US"/>
          </a:p>
        </p:txBody>
      </p:sp>
    </p:spTree>
    <p:extLst>
      <p:ext uri="{BB962C8B-B14F-4D97-AF65-F5344CB8AC3E}">
        <p14:creationId xmlns:p14="http://schemas.microsoft.com/office/powerpoint/2010/main" val="126408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D94958-4CE6-82F5-479E-1D04C8B33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0F6BC-3A1D-5D6F-37F4-8F33A237D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8E0E3-8727-8E89-4E57-AE39603F8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EA8B28-8269-E84B-ACEC-7694BE3DC677}" type="datetimeFigureOut">
              <a:rPr lang="en-US" smtClean="0"/>
              <a:t>7/26/24</a:t>
            </a:fld>
            <a:endParaRPr lang="en-US"/>
          </a:p>
        </p:txBody>
      </p:sp>
      <p:sp>
        <p:nvSpPr>
          <p:cNvPr id="5" name="Footer Placeholder 4">
            <a:extLst>
              <a:ext uri="{FF2B5EF4-FFF2-40B4-BE49-F238E27FC236}">
                <a16:creationId xmlns:a16="http://schemas.microsoft.com/office/drawing/2014/main" id="{9A6EF7E1-8ED1-DC02-FB3D-83D404CCF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B0D4F6-6679-ED8A-7ED1-4E94BEEAB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4AF6A1-201A-5441-A98E-455D7F347CE6}" type="slidenum">
              <a:rPr lang="en-US" smtClean="0"/>
              <a:t>‹#›</a:t>
            </a:fld>
            <a:endParaRPr lang="en-US"/>
          </a:p>
        </p:txBody>
      </p:sp>
    </p:spTree>
    <p:extLst>
      <p:ext uri="{BB962C8B-B14F-4D97-AF65-F5344CB8AC3E}">
        <p14:creationId xmlns:p14="http://schemas.microsoft.com/office/powerpoint/2010/main" val="369798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02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lnSpcReduction="10000"/>
          </a:bodyPr>
          <a:lstStyle/>
          <a:p>
            <a:pPr marL="0" indent="0" algn="ctr">
              <a:buNone/>
            </a:pPr>
            <a:r>
              <a:rPr lang="en-US" sz="3600" b="1" dirty="0">
                <a:solidFill>
                  <a:schemeClr val="bg1"/>
                </a:solidFill>
                <a:effectLst>
                  <a:outerShdw blurRad="50800" dist="38100" dir="5400000" algn="t" rotWithShape="0">
                    <a:prstClr val="black"/>
                  </a:outerShdw>
                </a:effectLst>
              </a:rPr>
              <a:t>A Suggestion that the Subjective Experience is “Veridical and Unmistakable”</a:t>
            </a:r>
          </a:p>
          <a:p>
            <a:pPr marL="0" indent="0" algn="just">
              <a:buNone/>
            </a:pPr>
            <a:r>
              <a:rPr lang="en-US" sz="3200" dirty="0">
                <a:solidFill>
                  <a:schemeClr val="bg1"/>
                </a:solidFill>
                <a:effectLst>
                  <a:outerShdw blurRad="50800" dist="38100" dir="5400000" algn="t" rotWithShape="0">
                    <a:prstClr val="black"/>
                  </a:outerShdw>
                </a:effectLst>
              </a:rPr>
              <a:t>“I think that [this deep-seated fundamental assurance] is borne by the witness of the Holy Spirit to you. Now certainly Mormons will speak of something similar – a burning in the bosom when the Book of Mormon is read – but I would say that whereas we do not have defeaters for the witness of the Holy Spirit in the New Testament sense, we have overwhelming defeaters for the truth of Mormon belief…</a:t>
            </a:r>
          </a:p>
          <a:p>
            <a:pPr marL="3211513" indent="0" algn="r">
              <a:buNone/>
            </a:pPr>
            <a:r>
              <a:rPr lang="en-US" sz="2400" dirty="0">
                <a:solidFill>
                  <a:schemeClr val="bg1"/>
                </a:solidFill>
                <a:effectLst>
                  <a:outerShdw blurRad="50800" dist="38100" dir="5400000" algn="t" rotWithShape="0">
                    <a:prstClr val="black"/>
                  </a:outerShdw>
                </a:effectLst>
              </a:rPr>
              <a:t>(Craig, W.L., Burning in the Bosom vs Assurance of Salvation, </a:t>
            </a:r>
            <a:r>
              <a:rPr lang="en-US" sz="2400" dirty="0" err="1">
                <a:solidFill>
                  <a:schemeClr val="bg1"/>
                </a:solidFill>
                <a:effectLst>
                  <a:outerShdw blurRad="50800" dist="38100" dir="5400000" algn="t" rotWithShape="0">
                    <a:prstClr val="black"/>
                  </a:outerShdw>
                </a:effectLst>
              </a:rPr>
              <a:t>reasonablefaith.org</a:t>
            </a:r>
            <a:r>
              <a:rPr lang="en-US" sz="2400" dirty="0">
                <a:solidFill>
                  <a:schemeClr val="bg1"/>
                </a:solidFill>
                <a:effectLst>
                  <a:outerShdw blurRad="50800" dist="38100" dir="5400000" algn="t" rotWithShape="0">
                    <a:prstClr val="black"/>
                  </a:outerShdw>
                </a:effectLst>
              </a:rPr>
              <a:t>) </a:t>
            </a:r>
          </a:p>
          <a:p>
            <a:pPr marL="0" indent="0">
              <a:buNone/>
            </a:pPr>
            <a:endParaRPr lang="en-US" sz="3200" dirty="0">
              <a:solidFill>
                <a:srgbClr val="FFC000"/>
              </a:solidFill>
              <a:effectLst>
                <a:outerShdw blurRad="50800" dist="38100" dir="5400000" algn="t" rotWithShape="0">
                  <a:prstClr val="black"/>
                </a:outerShdw>
              </a:effectLst>
            </a:endParaRPr>
          </a:p>
          <a:p>
            <a:pPr marL="0" indent="0">
              <a:buNone/>
            </a:pP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398354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Suggestion that the Subjective Experience is “Veridical and Unmistakable”</a:t>
            </a:r>
          </a:p>
          <a:p>
            <a:pPr marL="0" indent="0" algn="just">
              <a:buNone/>
            </a:pPr>
            <a:r>
              <a:rPr lang="en-US" sz="3200" dirty="0">
                <a:solidFill>
                  <a:schemeClr val="bg1"/>
                </a:solidFill>
                <a:effectLst>
                  <a:outerShdw blurRad="50800" dist="38100" dir="5400000" algn="t" rotWithShape="0">
                    <a:prstClr val="black"/>
                  </a:outerShdw>
                </a:effectLst>
              </a:rPr>
              <a:t>“…I think that there's just no chance that Mormonism could be true… And so in the case of Mormonism, and I would say Islam as well, there are very powerful defeaters, but I don't think there are in the case of the witness of the Holy Spirit.”</a:t>
            </a:r>
          </a:p>
          <a:p>
            <a:pPr marL="3211513" indent="0" algn="r">
              <a:buNone/>
            </a:pPr>
            <a:r>
              <a:rPr lang="en-US" sz="2400" dirty="0">
                <a:solidFill>
                  <a:schemeClr val="bg1"/>
                </a:solidFill>
                <a:effectLst>
                  <a:outerShdw blurRad="50800" dist="38100" dir="5400000" algn="t" rotWithShape="0">
                    <a:prstClr val="black"/>
                  </a:outerShdw>
                </a:effectLst>
              </a:rPr>
              <a:t>(Craig, W.L., Burning in the Bosom vs Assurance of Salvation, </a:t>
            </a:r>
            <a:r>
              <a:rPr lang="en-US" sz="2400" dirty="0" err="1">
                <a:solidFill>
                  <a:schemeClr val="bg1"/>
                </a:solidFill>
                <a:effectLst>
                  <a:outerShdw blurRad="50800" dist="38100" dir="5400000" algn="t" rotWithShape="0">
                    <a:prstClr val="black"/>
                  </a:outerShdw>
                </a:effectLst>
              </a:rPr>
              <a:t>reasonablefaith.org</a:t>
            </a:r>
            <a:r>
              <a:rPr lang="en-US" sz="2400" dirty="0">
                <a:solidFill>
                  <a:schemeClr val="bg1"/>
                </a:solidFill>
                <a:effectLst>
                  <a:outerShdw blurRad="50800" dist="38100" dir="5400000" algn="t" rotWithShape="0">
                    <a:prstClr val="black"/>
                  </a:outerShdw>
                </a:effectLst>
              </a:rPr>
              <a:t>) </a:t>
            </a:r>
          </a:p>
          <a:p>
            <a:pPr marL="0" indent="0">
              <a:buNone/>
            </a:pPr>
            <a:endParaRPr lang="en-US" sz="3200" dirty="0">
              <a:solidFill>
                <a:srgbClr val="FFC000"/>
              </a:solidFill>
              <a:effectLst>
                <a:outerShdw blurRad="50800" dist="38100" dir="5400000" algn="t" rotWithShape="0">
                  <a:prstClr val="black"/>
                </a:outerShdw>
              </a:effectLst>
            </a:endParaRPr>
          </a:p>
          <a:p>
            <a:pPr marL="0" indent="0">
              <a:buNone/>
            </a:pP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324534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Suggestion that the Subjective Experience is “Veridical and Unmistakable”</a:t>
            </a:r>
          </a:p>
          <a:p>
            <a:r>
              <a:rPr lang="en-US" sz="3200" b="1" dirty="0">
                <a:solidFill>
                  <a:schemeClr val="bg1"/>
                </a:solidFill>
                <a:effectLst>
                  <a:outerShdw blurRad="50800" dist="38100" dir="5400000" algn="t" rotWithShape="0">
                    <a:prstClr val="black"/>
                  </a:outerShdw>
                </a:effectLst>
                <a:ea typeface="Calibri" panose="020F0502020204030204" pitchFamily="34" charset="0"/>
                <a:cs typeface="Times New Roman" panose="02020603050405020304" pitchFamily="18" charset="0"/>
              </a:rPr>
              <a:t>Contradictory </a:t>
            </a:r>
            <a:r>
              <a:rPr lang="en-US" sz="3200" dirty="0">
                <a:solidFill>
                  <a:schemeClr val="bg1"/>
                </a:solidFill>
                <a:effectLst>
                  <a:outerShdw blurRad="50800" dist="38100" dir="5400000" algn="t" rotWithShape="0">
                    <a:prstClr val="black"/>
                  </a:outerShdw>
                </a:effectLst>
                <a:ea typeface="Calibri" panose="020F0502020204030204" pitchFamily="34" charset="0"/>
                <a:cs typeface="Times New Roman" panose="02020603050405020304" pitchFamily="18" charset="0"/>
              </a:rPr>
              <a:t>– “a person does not need supplementary arguments or evidence in order to know and to know with confidence that he is in fact experiencing the Spirit of God,” but the Mormons who claim the same experience do?</a:t>
            </a:r>
            <a:endParaRPr lang="en-US" sz="3200" dirty="0">
              <a:solidFill>
                <a:schemeClr val="bg1"/>
              </a:solidFill>
              <a:effectLst>
                <a:outerShdw blurRad="50800" dist="38100" dir="5400000" algn="t" rotWithShape="0">
                  <a:prstClr val="black"/>
                </a:outerShdw>
              </a:effectLst>
            </a:endParaRPr>
          </a:p>
          <a:p>
            <a:pPr marL="0" indent="0">
              <a:buNone/>
            </a:pP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34385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lnSpcReduction="10000"/>
          </a:bodyPr>
          <a:lstStyle/>
          <a:p>
            <a:pPr marL="0" indent="0" algn="ctr">
              <a:buNone/>
            </a:pPr>
            <a:r>
              <a:rPr lang="en-US" sz="3600" b="1" dirty="0">
                <a:solidFill>
                  <a:schemeClr val="bg1"/>
                </a:solidFill>
                <a:effectLst>
                  <a:outerShdw blurRad="50800" dist="38100" dir="5400000" algn="t" rotWithShape="0">
                    <a:prstClr val="black"/>
                  </a:outerShdw>
                </a:effectLst>
              </a:rPr>
              <a:t>A True Testimony Despite Doctrinal Differences with Others Claiming the Same Experience</a:t>
            </a:r>
          </a:p>
          <a:p>
            <a:pPr marL="0" indent="0" algn="just">
              <a:buNone/>
            </a:pPr>
            <a:r>
              <a:rPr lang="en-US" sz="3200" dirty="0">
                <a:solidFill>
                  <a:schemeClr val="bg1"/>
                </a:solidFill>
                <a:effectLst>
                  <a:outerShdw blurRad="50800" dist="38100" dir="5400000" algn="t" rotWithShape="0">
                    <a:prstClr val="black"/>
                  </a:outerShdw>
                </a:effectLst>
                <a:ea typeface="Calibri" panose="020F0502020204030204" pitchFamily="34" charset="0"/>
                <a:cs typeface="Times New Roman" panose="02020603050405020304" pitchFamily="18" charset="0"/>
              </a:rPr>
              <a:t>“Now the truth that the Holy Spirit teaches us is not, I’m convinced, the subtleties of Christian doctrine. There are too many Spirit-filled Christians who differ doctrinally for that to be the case. What John is talking about is the inner assurance the Holy Spirit gives of the basic truths of the Christian faith…the great truths of the gospel. This assurance does not come from human arguments but directly from the Holy Spirit himself.”</a:t>
            </a:r>
          </a:p>
          <a:p>
            <a:pPr marL="3211513" indent="0" algn="r">
              <a:buNone/>
            </a:pPr>
            <a:r>
              <a:rPr lang="en-US" sz="2400" dirty="0">
                <a:solidFill>
                  <a:schemeClr val="bg1"/>
                </a:solidFill>
                <a:effectLst>
                  <a:outerShdw blurRad="50800" dist="38100" dir="5400000" algn="t" rotWithShape="0">
                    <a:prstClr val="black"/>
                  </a:outerShdw>
                </a:effectLst>
                <a:ea typeface="Calibri" panose="020F0502020204030204" pitchFamily="34" charset="0"/>
                <a:cs typeface="Times New Roman" panose="02020603050405020304" pitchFamily="18" charset="0"/>
              </a:rPr>
              <a:t>(Craig, William Lane. Reasonable Faith: Christian Truth and Apologetics (pp. 44-45). Crossway. Kindle Edition.)</a:t>
            </a:r>
            <a:endParaRPr lang="en-US" sz="24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31699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True Testimony Despite Doctrinal Differences with Others Claiming the Same Experience</a:t>
            </a:r>
          </a:p>
          <a:p>
            <a:pPr marL="0" indent="0" algn="just">
              <a:buNone/>
            </a:pPr>
            <a:r>
              <a:rPr lang="en-US" sz="3200" dirty="0">
                <a:solidFill>
                  <a:schemeClr val="bg1"/>
                </a:solidFill>
                <a:effectLst>
                  <a:outerShdw blurRad="50800" dist="38100" dir="5400000" algn="t" rotWithShape="0">
                    <a:prstClr val="black"/>
                  </a:outerShdw>
                </a:effectLst>
                <a:ea typeface="Calibri" panose="020F0502020204030204" pitchFamily="34" charset="0"/>
                <a:cs typeface="Times New Roman" panose="02020603050405020304" pitchFamily="18" charset="0"/>
              </a:rPr>
              <a:t>“in certain contexts the experience of the Holy Spirit will imply the apprehension of certain truths of the Christian religion, such as ‘God exists,’ ‘I am condemned by God,’ ‘I am reconciled to God,’ ‘Christ lives in me,’ and so forth;”</a:t>
            </a:r>
          </a:p>
          <a:p>
            <a:pPr marL="3211513" indent="0" algn="r">
              <a:buNone/>
            </a:pPr>
            <a:r>
              <a:rPr lang="en-US" sz="2400" dirty="0">
                <a:solidFill>
                  <a:schemeClr val="bg1"/>
                </a:solidFill>
                <a:effectLst>
                  <a:outerShdw blurRad="50800" dist="38100" dir="5400000" algn="t" rotWithShape="0">
                    <a:prstClr val="black"/>
                  </a:outerShdw>
                </a:effectLst>
                <a:ea typeface="Calibri" panose="020F0502020204030204" pitchFamily="34" charset="0"/>
                <a:cs typeface="Times New Roman" panose="02020603050405020304" pitchFamily="18" charset="0"/>
              </a:rPr>
              <a:t>(Craig, William Lane. Reasonable Faith: Christian Truth and Apologetics (pp. 43). Crossway. Kindle Edition.)</a:t>
            </a:r>
            <a:endParaRPr lang="en-US" sz="24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362619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True Testimony Despite Doctrinal Differences with Others Claiming the Same Experience</a:t>
            </a:r>
          </a:p>
          <a:p>
            <a:r>
              <a:rPr lang="en-US" sz="3200" dirty="0">
                <a:solidFill>
                  <a:schemeClr val="bg1"/>
                </a:solidFill>
                <a:effectLst>
                  <a:outerShdw blurRad="50800" dist="38100" dir="5400000" algn="t" rotWithShape="0">
                    <a:prstClr val="black"/>
                  </a:outerShdw>
                </a:effectLst>
                <a:cs typeface="Times New Roman" panose="02020603050405020304" pitchFamily="18" charset="0"/>
              </a:rPr>
              <a:t>God requires unity in mind and judgment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1 Corinthians 1:10; 2 John 9-11</a:t>
            </a:r>
          </a:p>
          <a:p>
            <a:r>
              <a:rPr lang="en-US" sz="3200" dirty="0">
                <a:solidFill>
                  <a:schemeClr val="bg1"/>
                </a:solidFill>
                <a:effectLst>
                  <a:outerShdw blurRad="50800" dist="38100" dir="5400000" algn="t" rotWithShape="0">
                    <a:prstClr val="black"/>
                  </a:outerShdw>
                </a:effectLst>
                <a:cs typeface="Times New Roman" panose="02020603050405020304" pitchFamily="18" charset="0"/>
              </a:rPr>
              <a:t>The one who is </a:t>
            </a:r>
            <a:r>
              <a:rPr lang="en-US" sz="3200" i="1" dirty="0">
                <a:solidFill>
                  <a:schemeClr val="bg1"/>
                </a:solidFill>
                <a:effectLst>
                  <a:outerShdw blurRad="50800" dist="38100" dir="5400000" algn="t" rotWithShape="0">
                    <a:prstClr val="black"/>
                  </a:outerShdw>
                </a:effectLst>
                <a:cs typeface="Times New Roman" panose="02020603050405020304" pitchFamily="18" charset="0"/>
              </a:rPr>
              <a:t>“approved to God” </a:t>
            </a:r>
            <a:r>
              <a:rPr lang="en-US" sz="3200" dirty="0">
                <a:solidFill>
                  <a:schemeClr val="bg1"/>
                </a:solidFill>
                <a:effectLst>
                  <a:outerShdw blurRad="50800" dist="38100" dir="5400000" algn="t" rotWithShape="0">
                    <a:prstClr val="black"/>
                  </a:outerShdw>
                </a:effectLst>
                <a:cs typeface="Times New Roman" panose="02020603050405020304" pitchFamily="18" charset="0"/>
              </a:rPr>
              <a:t>will rightly divide the truth and shun error of all sorts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2 Timothy 2:15-19</a:t>
            </a:r>
          </a:p>
          <a:p>
            <a:pPr marL="3149600" indent="-236538"/>
            <a:r>
              <a:rPr lang="en-US" sz="3200" dirty="0">
                <a:solidFill>
                  <a:schemeClr val="bg1"/>
                </a:solidFill>
                <a:effectLst>
                  <a:outerShdw blurRad="50800" dist="38100" dir="5400000" algn="t" rotWithShape="0">
                    <a:prstClr val="black"/>
                  </a:outerShdw>
                </a:effectLst>
                <a:cs typeface="Times New Roman" panose="02020603050405020304" pitchFamily="18" charset="0"/>
              </a:rPr>
              <a:t>If two have different “truths” but both claim the experience of the Spirit’s witness, both cannot true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cf. 2 Corinthians 1:18-20</a:t>
            </a:r>
          </a:p>
        </p:txBody>
      </p:sp>
    </p:spTree>
    <p:extLst>
      <p:ext uri="{BB962C8B-B14F-4D97-AF65-F5344CB8AC3E}">
        <p14:creationId xmlns:p14="http://schemas.microsoft.com/office/powerpoint/2010/main" val="252710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By what means and method does the Holy Spirit operate?</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r>
              <a:rPr lang="en-US" sz="3600" dirty="0">
                <a:solidFill>
                  <a:schemeClr val="bg1"/>
                </a:solidFill>
                <a:effectLst>
                  <a:outerShdw blurRad="50800" dist="38100" dir="5400000" algn="t" rotWithShape="0">
                    <a:prstClr val="black"/>
                  </a:outerShdw>
                </a:effectLst>
              </a:rPr>
              <a:t>The sword (instrument) the Spirit uses in His saving work is the word of God (</a:t>
            </a:r>
            <a:r>
              <a:rPr lang="en-US" sz="3600" dirty="0">
                <a:solidFill>
                  <a:srgbClr val="FFC000"/>
                </a:solidFill>
                <a:effectLst>
                  <a:outerShdw blurRad="50800" dist="38100" dir="5400000" algn="t" rotWithShape="0">
                    <a:prstClr val="black"/>
                  </a:outerShdw>
                </a:effectLst>
              </a:rPr>
              <a:t>cf. Ephesians 6:17</a:t>
            </a:r>
            <a:r>
              <a:rPr lang="en-US" sz="3600" dirty="0">
                <a:solidFill>
                  <a:schemeClr val="bg1"/>
                </a:solidFill>
                <a:effectLst>
                  <a:outerShdw blurRad="50800" dist="38100" dir="5400000" algn="t" rotWithShape="0">
                    <a:prstClr val="black"/>
                  </a:outerShdw>
                </a:effectLst>
              </a:rPr>
              <a:t>).</a:t>
            </a:r>
            <a:endParaRPr lang="en-US" sz="3200" dirty="0">
              <a:solidFill>
                <a:srgbClr val="FFC000"/>
              </a:solidFill>
              <a:effectLst>
                <a:outerShdw blurRad="50800" dist="38100" dir="5400000" algn="t" rotWithShape="0">
                  <a:prstClr val="black"/>
                </a:outerShdw>
              </a:effectLst>
              <a:cs typeface="Times New Roman" panose="02020603050405020304" pitchFamily="18" charset="0"/>
            </a:endParaRPr>
          </a:p>
        </p:txBody>
      </p:sp>
      <p:graphicFrame>
        <p:nvGraphicFramePr>
          <p:cNvPr id="6" name="Table 5">
            <a:extLst>
              <a:ext uri="{FF2B5EF4-FFF2-40B4-BE49-F238E27FC236}">
                <a16:creationId xmlns:a16="http://schemas.microsoft.com/office/drawing/2014/main" id="{E129AC97-A51F-A2C7-BFE0-A3E53C13620B}"/>
              </a:ext>
            </a:extLst>
          </p:cNvPr>
          <p:cNvGraphicFramePr>
            <a:graphicFrameLocks noGrp="1"/>
          </p:cNvGraphicFramePr>
          <p:nvPr>
            <p:extLst>
              <p:ext uri="{D42A27DB-BD31-4B8C-83A1-F6EECF244321}">
                <p14:modId xmlns:p14="http://schemas.microsoft.com/office/powerpoint/2010/main" val="3364235585"/>
              </p:ext>
            </p:extLst>
          </p:nvPr>
        </p:nvGraphicFramePr>
        <p:xfrm>
          <a:off x="1047314" y="1510879"/>
          <a:ext cx="10097367" cy="5080067"/>
        </p:xfrm>
        <a:graphic>
          <a:graphicData uri="http://schemas.openxmlformats.org/drawingml/2006/table">
            <a:tbl>
              <a:tblPr firstRow="1" bandRow="1">
                <a:tableStyleId>{073A0DAA-6AF3-43AB-8588-CEC1D06C72B9}</a:tableStyleId>
              </a:tblPr>
              <a:tblGrid>
                <a:gridCol w="3365789">
                  <a:extLst>
                    <a:ext uri="{9D8B030D-6E8A-4147-A177-3AD203B41FA5}">
                      <a16:colId xmlns:a16="http://schemas.microsoft.com/office/drawing/2014/main" val="4076001629"/>
                    </a:ext>
                  </a:extLst>
                </a:gridCol>
                <a:gridCol w="3365789">
                  <a:extLst>
                    <a:ext uri="{9D8B030D-6E8A-4147-A177-3AD203B41FA5}">
                      <a16:colId xmlns:a16="http://schemas.microsoft.com/office/drawing/2014/main" val="2670842323"/>
                    </a:ext>
                  </a:extLst>
                </a:gridCol>
                <a:gridCol w="3365789">
                  <a:extLst>
                    <a:ext uri="{9D8B030D-6E8A-4147-A177-3AD203B41FA5}">
                      <a16:colId xmlns:a16="http://schemas.microsoft.com/office/drawing/2014/main" val="124851816"/>
                    </a:ext>
                  </a:extLst>
                </a:gridCol>
              </a:tblGrid>
              <a:tr h="751278">
                <a:tc gridSpan="3">
                  <a:txBody>
                    <a:bodyPr/>
                    <a:lstStyle/>
                    <a:p>
                      <a:pPr algn="ctr"/>
                      <a:r>
                        <a:rPr lang="en-US" sz="3600" dirty="0"/>
                        <a:t>What the Word Does the Spirit Does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99093932"/>
                  </a:ext>
                </a:extLst>
              </a:tr>
              <a:tr h="679727">
                <a:tc>
                  <a:txBody>
                    <a:bodyPr/>
                    <a:lstStyle/>
                    <a:p>
                      <a:pPr algn="ctr"/>
                      <a:r>
                        <a:rPr lang="en-US" sz="3200" b="1" i="1" dirty="0"/>
                        <a:t>Activity</a:t>
                      </a:r>
                    </a:p>
                  </a:txBody>
                  <a:tcPr/>
                </a:tc>
                <a:tc>
                  <a:txBody>
                    <a:bodyPr/>
                    <a:lstStyle/>
                    <a:p>
                      <a:pPr algn="ctr"/>
                      <a:r>
                        <a:rPr lang="en-US" sz="3200" b="1" dirty="0"/>
                        <a:t>Spirit</a:t>
                      </a:r>
                    </a:p>
                  </a:txBody>
                  <a:tcPr/>
                </a:tc>
                <a:tc>
                  <a:txBody>
                    <a:bodyPr/>
                    <a:lstStyle/>
                    <a:p>
                      <a:pPr algn="ctr"/>
                      <a:r>
                        <a:rPr lang="en-US" sz="3200" b="1" dirty="0"/>
                        <a:t>Word</a:t>
                      </a:r>
                    </a:p>
                  </a:txBody>
                  <a:tcPr/>
                </a:tc>
                <a:extLst>
                  <a:ext uri="{0D108BD9-81ED-4DB2-BD59-A6C34878D82A}">
                    <a16:rowId xmlns:a16="http://schemas.microsoft.com/office/drawing/2014/main" val="3614204372"/>
                  </a:ext>
                </a:extLst>
              </a:tr>
              <a:tr h="608177">
                <a:tc>
                  <a:txBody>
                    <a:bodyPr/>
                    <a:lstStyle/>
                    <a:p>
                      <a:pPr algn="r"/>
                      <a:r>
                        <a:rPr lang="en-US" sz="2800" i="1" dirty="0"/>
                        <a:t>Gives Life</a:t>
                      </a:r>
                    </a:p>
                  </a:txBody>
                  <a:tcPr/>
                </a:tc>
                <a:tc>
                  <a:txBody>
                    <a:bodyPr/>
                    <a:lstStyle/>
                    <a:p>
                      <a:pPr algn="ctr"/>
                      <a:r>
                        <a:rPr lang="en-US" sz="2800" dirty="0"/>
                        <a:t>2 Cor 3:6</a:t>
                      </a:r>
                    </a:p>
                  </a:txBody>
                  <a:tcPr/>
                </a:tc>
                <a:tc>
                  <a:txBody>
                    <a:bodyPr/>
                    <a:lstStyle/>
                    <a:p>
                      <a:pPr algn="ctr"/>
                      <a:r>
                        <a:rPr lang="en-US" sz="2800" dirty="0"/>
                        <a:t>James 1:18</a:t>
                      </a:r>
                    </a:p>
                  </a:txBody>
                  <a:tcPr/>
                </a:tc>
                <a:extLst>
                  <a:ext uri="{0D108BD9-81ED-4DB2-BD59-A6C34878D82A}">
                    <a16:rowId xmlns:a16="http://schemas.microsoft.com/office/drawing/2014/main" val="3004280808"/>
                  </a:ext>
                </a:extLst>
              </a:tr>
              <a:tr h="608177">
                <a:tc>
                  <a:txBody>
                    <a:bodyPr/>
                    <a:lstStyle/>
                    <a:p>
                      <a:pPr algn="r"/>
                      <a:r>
                        <a:rPr lang="en-US" sz="2800" i="1" dirty="0"/>
                        <a:t>Born of</a:t>
                      </a:r>
                    </a:p>
                  </a:txBody>
                  <a:tcPr/>
                </a:tc>
                <a:tc>
                  <a:txBody>
                    <a:bodyPr/>
                    <a:lstStyle/>
                    <a:p>
                      <a:pPr algn="ctr"/>
                      <a:r>
                        <a:rPr lang="en-US" sz="2800" dirty="0"/>
                        <a:t>John 3:5</a:t>
                      </a:r>
                    </a:p>
                  </a:txBody>
                  <a:tcPr/>
                </a:tc>
                <a:tc>
                  <a:txBody>
                    <a:bodyPr/>
                    <a:lstStyle/>
                    <a:p>
                      <a:pPr algn="ctr"/>
                      <a:r>
                        <a:rPr lang="en-US" sz="2800" dirty="0"/>
                        <a:t>1 Peter 1:23</a:t>
                      </a:r>
                    </a:p>
                  </a:txBody>
                  <a:tcPr/>
                </a:tc>
                <a:extLst>
                  <a:ext uri="{0D108BD9-81ED-4DB2-BD59-A6C34878D82A}">
                    <a16:rowId xmlns:a16="http://schemas.microsoft.com/office/drawing/2014/main" val="3258885958"/>
                  </a:ext>
                </a:extLst>
              </a:tr>
              <a:tr h="608177">
                <a:tc>
                  <a:txBody>
                    <a:bodyPr/>
                    <a:lstStyle/>
                    <a:p>
                      <a:pPr algn="r"/>
                      <a:r>
                        <a:rPr lang="en-US" sz="2800" i="1" dirty="0"/>
                        <a:t>Salvation</a:t>
                      </a:r>
                    </a:p>
                  </a:txBody>
                  <a:tcPr/>
                </a:tc>
                <a:tc>
                  <a:txBody>
                    <a:bodyPr/>
                    <a:lstStyle/>
                    <a:p>
                      <a:pPr algn="ctr"/>
                      <a:r>
                        <a:rPr lang="en-US" sz="2800" dirty="0"/>
                        <a:t>Titus 3:5</a:t>
                      </a:r>
                    </a:p>
                  </a:txBody>
                  <a:tcPr/>
                </a:tc>
                <a:tc>
                  <a:txBody>
                    <a:bodyPr/>
                    <a:lstStyle/>
                    <a:p>
                      <a:pPr algn="ctr"/>
                      <a:r>
                        <a:rPr lang="en-US" sz="2800" dirty="0"/>
                        <a:t>James 1:21</a:t>
                      </a:r>
                    </a:p>
                  </a:txBody>
                  <a:tcPr/>
                </a:tc>
                <a:extLst>
                  <a:ext uri="{0D108BD9-81ED-4DB2-BD59-A6C34878D82A}">
                    <a16:rowId xmlns:a16="http://schemas.microsoft.com/office/drawing/2014/main" val="4085253730"/>
                  </a:ext>
                </a:extLst>
              </a:tr>
              <a:tr h="608177">
                <a:tc>
                  <a:txBody>
                    <a:bodyPr/>
                    <a:lstStyle/>
                    <a:p>
                      <a:pPr algn="r"/>
                      <a:r>
                        <a:rPr lang="en-US" sz="2800" i="1" dirty="0"/>
                        <a:t>Sanctification</a:t>
                      </a:r>
                    </a:p>
                  </a:txBody>
                  <a:tcPr/>
                </a:tc>
                <a:tc>
                  <a:txBody>
                    <a:bodyPr/>
                    <a:lstStyle/>
                    <a:p>
                      <a:pPr algn="ctr"/>
                      <a:r>
                        <a:rPr lang="en-US" sz="2800" dirty="0"/>
                        <a:t>2 Thes. 2:13</a:t>
                      </a:r>
                    </a:p>
                  </a:txBody>
                  <a:tcPr/>
                </a:tc>
                <a:tc>
                  <a:txBody>
                    <a:bodyPr/>
                    <a:lstStyle/>
                    <a:p>
                      <a:pPr algn="ctr"/>
                      <a:r>
                        <a:rPr lang="en-US" sz="2800" dirty="0"/>
                        <a:t>John 17:17</a:t>
                      </a:r>
                    </a:p>
                  </a:txBody>
                  <a:tcPr/>
                </a:tc>
                <a:extLst>
                  <a:ext uri="{0D108BD9-81ED-4DB2-BD59-A6C34878D82A}">
                    <a16:rowId xmlns:a16="http://schemas.microsoft.com/office/drawing/2014/main" val="4130055548"/>
                  </a:ext>
                </a:extLst>
              </a:tr>
              <a:tr h="608177">
                <a:tc>
                  <a:txBody>
                    <a:bodyPr/>
                    <a:lstStyle/>
                    <a:p>
                      <a:pPr algn="r"/>
                      <a:r>
                        <a:rPr lang="en-US" sz="2800" i="1" dirty="0"/>
                        <a:t>Indwelling</a:t>
                      </a:r>
                    </a:p>
                  </a:txBody>
                  <a:tcPr/>
                </a:tc>
                <a:tc>
                  <a:txBody>
                    <a:bodyPr/>
                    <a:lstStyle/>
                    <a:p>
                      <a:pPr algn="ctr"/>
                      <a:r>
                        <a:rPr lang="en-US" sz="2800" dirty="0"/>
                        <a:t>Rom. 8:11</a:t>
                      </a:r>
                    </a:p>
                  </a:txBody>
                  <a:tcPr/>
                </a:tc>
                <a:tc>
                  <a:txBody>
                    <a:bodyPr/>
                    <a:lstStyle/>
                    <a:p>
                      <a:pPr algn="ctr"/>
                      <a:r>
                        <a:rPr lang="en-US" sz="2800" dirty="0"/>
                        <a:t>Col. 3:16</a:t>
                      </a:r>
                    </a:p>
                  </a:txBody>
                  <a:tcPr/>
                </a:tc>
                <a:extLst>
                  <a:ext uri="{0D108BD9-81ED-4DB2-BD59-A6C34878D82A}">
                    <a16:rowId xmlns:a16="http://schemas.microsoft.com/office/drawing/2014/main" val="2565059431"/>
                  </a:ext>
                </a:extLst>
              </a:tr>
              <a:tr h="608177">
                <a:tc>
                  <a:txBody>
                    <a:bodyPr/>
                    <a:lstStyle/>
                    <a:p>
                      <a:pPr algn="r"/>
                      <a:r>
                        <a:rPr lang="en-US" sz="2800" i="1" dirty="0"/>
                        <a:t>Truth</a:t>
                      </a:r>
                    </a:p>
                  </a:txBody>
                  <a:tcPr/>
                </a:tc>
                <a:tc>
                  <a:txBody>
                    <a:bodyPr/>
                    <a:lstStyle/>
                    <a:p>
                      <a:pPr algn="ctr"/>
                      <a:r>
                        <a:rPr lang="en-US" sz="2800" dirty="0"/>
                        <a:t>John 16:13</a:t>
                      </a:r>
                    </a:p>
                  </a:txBody>
                  <a:tcPr/>
                </a:tc>
                <a:tc>
                  <a:txBody>
                    <a:bodyPr/>
                    <a:lstStyle/>
                    <a:p>
                      <a:pPr algn="ctr"/>
                      <a:r>
                        <a:rPr lang="en-US" sz="2800" dirty="0"/>
                        <a:t>John 17:17</a:t>
                      </a:r>
                    </a:p>
                  </a:txBody>
                  <a:tcPr/>
                </a:tc>
                <a:extLst>
                  <a:ext uri="{0D108BD9-81ED-4DB2-BD59-A6C34878D82A}">
                    <a16:rowId xmlns:a16="http://schemas.microsoft.com/office/drawing/2014/main" val="4068109234"/>
                  </a:ext>
                </a:extLst>
              </a:tr>
            </a:tbl>
          </a:graphicData>
        </a:graphic>
      </p:graphicFrame>
    </p:spTree>
    <p:extLst>
      <p:ext uri="{BB962C8B-B14F-4D97-AF65-F5344CB8AC3E}">
        <p14:creationId xmlns:p14="http://schemas.microsoft.com/office/powerpoint/2010/main" val="40162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What is the witness of the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fontScale="92500" lnSpcReduction="10000"/>
          </a:bodyPr>
          <a:lstStyle/>
          <a:p>
            <a:pPr marL="0" indent="0">
              <a:buNone/>
            </a:pPr>
            <a:r>
              <a:rPr lang="en-US" sz="3900" b="1" dirty="0">
                <a:solidFill>
                  <a:schemeClr val="bg1"/>
                </a:solidFill>
                <a:effectLst>
                  <a:outerShdw blurRad="50800" dist="38100" dir="5400000" algn="t" rotWithShape="0">
                    <a:prstClr val="black"/>
                  </a:outerShdw>
                </a:effectLst>
                <a:cs typeface="Times New Roman" panose="02020603050405020304" pitchFamily="18" charset="0"/>
              </a:rPr>
              <a:t>What is a witness?</a:t>
            </a:r>
          </a:p>
          <a:p>
            <a:pPr marL="236538" lvl="1" indent="-236538">
              <a:spcBef>
                <a:spcPts val="1000"/>
              </a:spcBef>
            </a:pPr>
            <a:r>
              <a:rPr lang="en-US" sz="3500" b="1" dirty="0">
                <a:solidFill>
                  <a:schemeClr val="bg1"/>
                </a:solidFill>
                <a:effectLst>
                  <a:outerShdw blurRad="50800" dist="38100" dir="5400000" algn="t" rotWithShape="0">
                    <a:prstClr val="black"/>
                  </a:outerShdw>
                </a:effectLst>
                <a:cs typeface="Times New Roman" panose="02020603050405020304" pitchFamily="18" charset="0"/>
              </a:rPr>
              <a:t>Witness</a:t>
            </a:r>
            <a:r>
              <a:rPr lang="en-US" sz="3500" dirty="0">
                <a:solidFill>
                  <a:schemeClr val="bg1"/>
                </a:solidFill>
                <a:effectLst>
                  <a:outerShdw blurRad="50800" dist="38100" dir="5400000" algn="t" rotWithShape="0">
                    <a:prstClr val="black"/>
                  </a:outerShdw>
                </a:effectLst>
                <a:cs typeface="Times New Roman" panose="02020603050405020304" pitchFamily="18" charset="0"/>
              </a:rPr>
              <a:t> – “(noun) (1) a person who sees an event; (2) evidence; proof” “(verb) (2) have knowledge of (an event or change) from personal observation or experience; (2b) give or serve as evidence of; testify to” (New Oxford American Dictionary)</a:t>
            </a:r>
          </a:p>
          <a:p>
            <a:pPr marL="236538" lvl="1" indent="-236538">
              <a:spcBef>
                <a:spcPts val="1000"/>
              </a:spcBef>
            </a:pPr>
            <a:r>
              <a:rPr lang="en-US" sz="3500" i="1" dirty="0" err="1">
                <a:solidFill>
                  <a:schemeClr val="bg1"/>
                </a:solidFill>
                <a:effectLst>
                  <a:outerShdw blurRad="50800" dist="38100" dir="5400000" algn="t" rotWithShape="0">
                    <a:prstClr val="black"/>
                  </a:outerShdw>
                </a:effectLst>
                <a:cs typeface="Times New Roman" panose="02020603050405020304" pitchFamily="18" charset="0"/>
              </a:rPr>
              <a:t>martyreo</a:t>
            </a:r>
            <a:r>
              <a:rPr lang="en-US" sz="3500" i="1" dirty="0">
                <a:solidFill>
                  <a:schemeClr val="bg1"/>
                </a:solidFill>
                <a:effectLst>
                  <a:outerShdw blurRad="50800" dist="38100" dir="5400000" algn="t" rotWithShape="0">
                    <a:prstClr val="black"/>
                  </a:outerShdw>
                </a:effectLst>
                <a:cs typeface="Times New Roman" panose="02020603050405020304" pitchFamily="18" charset="0"/>
              </a:rPr>
              <a:t>̄</a:t>
            </a:r>
            <a:r>
              <a:rPr lang="en-US" sz="3500" dirty="0">
                <a:solidFill>
                  <a:schemeClr val="bg1"/>
                </a:solidFill>
                <a:effectLst>
                  <a:outerShdw blurRad="50800" dist="38100" dir="5400000" algn="t" rotWithShape="0">
                    <a:prstClr val="black"/>
                  </a:outerShdw>
                </a:effectLst>
                <a:cs typeface="Times New Roman" panose="02020603050405020304" pitchFamily="18" charset="0"/>
              </a:rPr>
              <a:t> (V) – “to confirm or attest </a:t>
            </a:r>
            <a:r>
              <a:rPr lang="en-US" sz="3500" dirty="0" err="1">
                <a:solidFill>
                  <a:schemeClr val="bg1"/>
                </a:solidFill>
                <a:effectLst>
                  <a:outerShdw blurRad="50800" dist="38100" dir="5400000" algn="t" rotWithShape="0">
                    <a:prstClr val="black"/>
                  </a:outerShdw>
                </a:effectLst>
                <a:cs typeface="Times New Roman" panose="02020603050405020304" pitchFamily="18" charset="0"/>
              </a:rPr>
              <a:t>someth</a:t>
            </a:r>
            <a:r>
              <a:rPr lang="en-US" sz="3500" dirty="0">
                <a:solidFill>
                  <a:schemeClr val="bg1"/>
                </a:solidFill>
                <a:effectLst>
                  <a:outerShdw blurRad="50800" dist="38100" dir="5400000" algn="t" rotWithShape="0">
                    <a:prstClr val="black"/>
                  </a:outerShdw>
                </a:effectLst>
                <a:cs typeface="Times New Roman" panose="02020603050405020304" pitchFamily="18" charset="0"/>
              </a:rPr>
              <a:t>. on the basis of personal knowledge or belief, bear witness, be a witness.” (BDAG)</a:t>
            </a:r>
          </a:p>
          <a:p>
            <a:pPr marL="2925763" lvl="1" indent="-236538">
              <a:spcBef>
                <a:spcPts val="1000"/>
              </a:spcBef>
            </a:pPr>
            <a:r>
              <a:rPr lang="en-US" sz="3500" i="1" dirty="0">
                <a:solidFill>
                  <a:schemeClr val="bg1"/>
                </a:solidFill>
                <a:effectLst>
                  <a:outerShdw blurRad="50800" dist="38100" dir="5400000" algn="t" rotWithShape="0">
                    <a:prstClr val="black"/>
                  </a:outerShdw>
                </a:effectLst>
                <a:cs typeface="Times New Roman" panose="02020603050405020304" pitchFamily="18" charset="0"/>
              </a:rPr>
              <a:t>martyria</a:t>
            </a:r>
            <a:r>
              <a:rPr lang="en-US" sz="3500" dirty="0">
                <a:solidFill>
                  <a:schemeClr val="bg1"/>
                </a:solidFill>
                <a:effectLst>
                  <a:outerShdw blurRad="50800" dist="38100" dir="5400000" algn="t" rotWithShape="0">
                    <a:prstClr val="black"/>
                  </a:outerShdw>
                </a:effectLst>
                <a:cs typeface="Times New Roman" panose="02020603050405020304" pitchFamily="18" charset="0"/>
              </a:rPr>
              <a:t> (N) – “confirmation or attestation on the basis of personal knowledge or belief, testimony” (BDAG); “evidence given” (STRONG)</a:t>
            </a:r>
          </a:p>
        </p:txBody>
      </p:sp>
    </p:spTree>
    <p:extLst>
      <p:ext uri="{BB962C8B-B14F-4D97-AF65-F5344CB8AC3E}">
        <p14:creationId xmlns:p14="http://schemas.microsoft.com/office/powerpoint/2010/main" val="35646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What is the witness of the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cs typeface="Times New Roman" panose="02020603050405020304" pitchFamily="18" charset="0"/>
              </a:rPr>
              <a:t>The Spirit’s Witness is the Revealed Word of God</a:t>
            </a:r>
          </a:p>
          <a:p>
            <a:pPr marL="236538" lvl="1"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Jesus promised to send the Spirit to the apostles to testify of the truth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John 14:16-17, 26; 15:26-27; 16:12-13</a:t>
            </a:r>
          </a:p>
          <a:p>
            <a:pPr marL="693738" lvl="2" indent="-236538">
              <a:spcBef>
                <a:spcPts val="1000"/>
              </a:spcBef>
              <a:buClr>
                <a:schemeClr val="bg1"/>
              </a:buClr>
            </a:pPr>
            <a:r>
              <a:rPr lang="en-US" sz="3200" dirty="0">
                <a:solidFill>
                  <a:srgbClr val="FFC000"/>
                </a:solidFill>
                <a:effectLst>
                  <a:outerShdw blurRad="50800" dist="38100" dir="5400000" algn="t" rotWithShape="0">
                    <a:prstClr val="black"/>
                  </a:outerShdw>
                </a:effectLst>
                <a:cs typeface="Times New Roman" panose="02020603050405020304" pitchFamily="18" charset="0"/>
              </a:rPr>
              <a:t>Jude 3</a:t>
            </a:r>
            <a:r>
              <a:rPr lang="en-US" sz="3200" dirty="0">
                <a:solidFill>
                  <a:schemeClr val="bg1"/>
                </a:solidFill>
                <a:effectLst>
                  <a:outerShdw blurRad="50800" dist="38100" dir="5400000" algn="t" rotWithShape="0">
                    <a:prstClr val="black"/>
                  </a:outerShdw>
                </a:effectLst>
                <a:cs typeface="Times New Roman" panose="02020603050405020304" pitchFamily="18" charset="0"/>
              </a:rPr>
              <a:t> – once for all delivered.</a:t>
            </a:r>
          </a:p>
          <a:p>
            <a:pPr marL="236538" lvl="1"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The apostles’ doctrine reveals truth about Christ and His will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Acts 2:42; 2 Thess. 2:13-15; 1 John 4:6</a:t>
            </a:r>
          </a:p>
        </p:txBody>
      </p:sp>
    </p:spTree>
    <p:extLst>
      <p:ext uri="{BB962C8B-B14F-4D97-AF65-F5344CB8AC3E}">
        <p14:creationId xmlns:p14="http://schemas.microsoft.com/office/powerpoint/2010/main" val="262373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What is the witness of the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buNone/>
            </a:pPr>
            <a:r>
              <a:rPr lang="en-US" sz="3600" b="1" i="1" dirty="0">
                <a:solidFill>
                  <a:schemeClr val="bg1"/>
                </a:solidFill>
                <a:effectLst>
                  <a:outerShdw blurRad="50800" dist="38100" dir="5400000" algn="t" rotWithShape="0">
                    <a:prstClr val="black"/>
                  </a:outerShdw>
                </a:effectLst>
                <a:cs typeface="Times New Roman" panose="02020603050405020304" pitchFamily="18" charset="0"/>
              </a:rPr>
              <a:t>“The Spirit Himself bears witness with our spirit that we are children of God” </a:t>
            </a:r>
            <a:r>
              <a:rPr lang="en-US" sz="3600" b="1" dirty="0">
                <a:solidFill>
                  <a:schemeClr val="bg1"/>
                </a:solidFill>
                <a:effectLst>
                  <a:outerShdw blurRad="50800" dist="38100" dir="5400000" algn="t" rotWithShape="0">
                    <a:prstClr val="black"/>
                  </a:outerShdw>
                </a:effectLst>
                <a:cs typeface="Times New Roman" panose="02020603050405020304" pitchFamily="18" charset="0"/>
              </a:rPr>
              <a:t>(</a:t>
            </a:r>
            <a:r>
              <a:rPr lang="en-US" sz="3600" b="1" dirty="0">
                <a:solidFill>
                  <a:srgbClr val="FFC000"/>
                </a:solidFill>
                <a:effectLst>
                  <a:outerShdw blurRad="50800" dist="38100" dir="5400000" algn="t" rotWithShape="0">
                    <a:prstClr val="black"/>
                  </a:outerShdw>
                </a:effectLst>
                <a:cs typeface="Times New Roman" panose="02020603050405020304" pitchFamily="18" charset="0"/>
              </a:rPr>
              <a:t>Romans 8:16</a:t>
            </a:r>
            <a:r>
              <a:rPr lang="en-US" sz="3600" b="1" dirty="0">
                <a:solidFill>
                  <a:schemeClr val="bg1"/>
                </a:solidFill>
                <a:effectLst>
                  <a:outerShdw blurRad="50800" dist="38100" dir="5400000" algn="t" rotWithShape="0">
                    <a:prstClr val="black"/>
                  </a:outerShdw>
                </a:effectLst>
                <a:cs typeface="Times New Roman" panose="02020603050405020304" pitchFamily="18" charset="0"/>
              </a:rPr>
              <a:t>)</a:t>
            </a:r>
          </a:p>
          <a:p>
            <a:pPr marL="236538" lvl="1" indent="-236538">
              <a:spcBef>
                <a:spcPts val="1000"/>
              </a:spcBef>
            </a:pPr>
            <a:r>
              <a:rPr lang="en-US" sz="3200" i="1" dirty="0">
                <a:solidFill>
                  <a:schemeClr val="bg1"/>
                </a:solidFill>
                <a:effectLst>
                  <a:outerShdw blurRad="50800" dist="38100" dir="5400000" algn="t" rotWithShape="0">
                    <a:prstClr val="black"/>
                  </a:outerShdw>
                </a:effectLst>
                <a:cs typeface="Times New Roman" panose="02020603050405020304" pitchFamily="18" charset="0"/>
              </a:rPr>
              <a:t>How is the Spirit bearing witness that we are children of God?</a:t>
            </a:r>
          </a:p>
          <a:p>
            <a:pPr marL="693738" lvl="2"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a:t>
            </a:r>
            <a:r>
              <a:rPr lang="en-US" sz="3200" dirty="0">
                <a:solidFill>
                  <a:srgbClr val="FFC000"/>
                </a:solidFill>
                <a:effectLst>
                  <a:outerShdw blurRad="50800" dist="38100" dir="5400000" algn="t" rotWithShape="0">
                    <a:prstClr val="black"/>
                  </a:outerShdw>
                </a:effectLst>
                <a:cs typeface="Times New Roman" panose="02020603050405020304" pitchFamily="18" charset="0"/>
              </a:rPr>
              <a:t>vv. 1-2</a:t>
            </a:r>
            <a:r>
              <a:rPr lang="en-US" sz="3200" dirty="0">
                <a:solidFill>
                  <a:schemeClr val="bg1"/>
                </a:solidFill>
                <a:effectLst>
                  <a:outerShdw blurRad="50800" dist="38100" dir="5400000" algn="t" rotWithShape="0">
                    <a:prstClr val="black"/>
                  </a:outerShdw>
                </a:effectLst>
                <a:cs typeface="Times New Roman" panose="02020603050405020304" pitchFamily="18" charset="0"/>
              </a:rPr>
              <a:t>) – through the </a:t>
            </a:r>
            <a:r>
              <a:rPr lang="en-US" sz="3200" i="1" dirty="0">
                <a:solidFill>
                  <a:schemeClr val="bg1"/>
                </a:solidFill>
                <a:effectLst>
                  <a:outerShdw blurRad="50800" dist="38100" dir="5400000" algn="t" rotWithShape="0">
                    <a:prstClr val="black"/>
                  </a:outerShdw>
                </a:effectLst>
                <a:cs typeface="Times New Roman" panose="02020603050405020304" pitchFamily="18" charset="0"/>
              </a:rPr>
              <a:t>“law of the Spirit of life” </a:t>
            </a:r>
            <a:r>
              <a:rPr lang="en-US" sz="3200" dirty="0">
                <a:solidFill>
                  <a:schemeClr val="bg1"/>
                </a:solidFill>
                <a:effectLst>
                  <a:outerShdw blurRad="50800" dist="38100" dir="5400000" algn="t" rotWithShape="0">
                    <a:prstClr val="black"/>
                  </a:outerShdw>
                </a:effectLst>
                <a:cs typeface="Times New Roman" panose="02020603050405020304" pitchFamily="18" charset="0"/>
              </a:rPr>
              <a:t>(</a:t>
            </a:r>
            <a:r>
              <a:rPr lang="en-US" sz="3200" dirty="0">
                <a:solidFill>
                  <a:srgbClr val="FFC000"/>
                </a:solidFill>
                <a:effectLst>
                  <a:outerShdw blurRad="50800" dist="38100" dir="5400000" algn="t" rotWithShape="0">
                    <a:prstClr val="black"/>
                  </a:outerShdw>
                </a:effectLst>
                <a:cs typeface="Times New Roman" panose="02020603050405020304" pitchFamily="18" charset="0"/>
              </a:rPr>
              <a:t>cf. 1:16</a:t>
            </a:r>
            <a:r>
              <a:rPr lang="en-US" sz="3200" dirty="0">
                <a:solidFill>
                  <a:schemeClr val="bg1"/>
                </a:solidFill>
                <a:effectLst>
                  <a:outerShdw blurRad="50800" dist="38100" dir="5400000" algn="t" rotWithShape="0">
                    <a:prstClr val="black"/>
                  </a:outerShdw>
                </a:effectLst>
                <a:cs typeface="Times New Roman" panose="02020603050405020304" pitchFamily="18" charset="0"/>
              </a:rPr>
              <a:t>)</a:t>
            </a:r>
          </a:p>
          <a:p>
            <a:pPr marL="236538" lvl="1" indent="-236538">
              <a:spcBef>
                <a:spcPts val="1000"/>
              </a:spcBef>
            </a:pPr>
            <a:r>
              <a:rPr lang="en-US" sz="3200" i="1" dirty="0">
                <a:solidFill>
                  <a:schemeClr val="bg1"/>
                </a:solidFill>
                <a:effectLst>
                  <a:outerShdw blurRad="50800" dist="38100" dir="5400000" algn="t" rotWithShape="0">
                    <a:prstClr val="black"/>
                  </a:outerShdw>
                </a:effectLst>
                <a:cs typeface="Times New Roman" panose="02020603050405020304" pitchFamily="18" charset="0"/>
              </a:rPr>
              <a:t>How is our spirit bearing witness that we are children of God?</a:t>
            </a:r>
          </a:p>
          <a:p>
            <a:pPr marL="693738" lvl="2"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a:t>
            </a:r>
            <a:r>
              <a:rPr lang="en-US" sz="3200" dirty="0">
                <a:solidFill>
                  <a:srgbClr val="FFC000"/>
                </a:solidFill>
                <a:effectLst>
                  <a:outerShdw blurRad="50800" dist="38100" dir="5400000" algn="t" rotWithShape="0">
                    <a:prstClr val="black"/>
                  </a:outerShdw>
                </a:effectLst>
                <a:cs typeface="Times New Roman" panose="02020603050405020304" pitchFamily="18" charset="0"/>
              </a:rPr>
              <a:t>vv. 1, 5-8</a:t>
            </a:r>
            <a:r>
              <a:rPr lang="en-US" sz="3200" dirty="0">
                <a:solidFill>
                  <a:schemeClr val="bg1"/>
                </a:solidFill>
                <a:effectLst>
                  <a:outerShdw blurRad="50800" dist="38100" dir="5400000" algn="t" rotWithShape="0">
                    <a:prstClr val="black"/>
                  </a:outerShdw>
                </a:effectLst>
                <a:cs typeface="Times New Roman" panose="02020603050405020304" pitchFamily="18" charset="0"/>
              </a:rPr>
              <a:t>) – walking according to the Spirit.</a:t>
            </a:r>
          </a:p>
          <a:p>
            <a:pPr marL="693738" lvl="2"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a:t>
            </a:r>
            <a:r>
              <a:rPr lang="en-US" sz="3200" dirty="0">
                <a:solidFill>
                  <a:srgbClr val="FFC000"/>
                </a:solidFill>
                <a:effectLst>
                  <a:outerShdw blurRad="50800" dist="38100" dir="5400000" algn="t" rotWithShape="0">
                    <a:prstClr val="black"/>
                  </a:outerShdw>
                </a:effectLst>
                <a:cs typeface="Times New Roman" panose="02020603050405020304" pitchFamily="18" charset="0"/>
              </a:rPr>
              <a:t>vv. 12-15</a:t>
            </a:r>
            <a:r>
              <a:rPr lang="en-US" sz="3200" dirty="0">
                <a:solidFill>
                  <a:schemeClr val="bg1"/>
                </a:solidFill>
                <a:effectLst>
                  <a:outerShdw blurRad="50800" dist="38100" dir="5400000" algn="t" rotWithShape="0">
                    <a:prstClr val="black"/>
                  </a:outerShdw>
                </a:effectLst>
                <a:cs typeface="Times New Roman" panose="02020603050405020304" pitchFamily="18" charset="0"/>
              </a:rPr>
              <a:t>) – put to death deeds of body, led by the Spirit.</a:t>
            </a:r>
            <a:endParaRPr lang="en-US" sz="3200" dirty="0">
              <a:solidFill>
                <a:srgbClr val="FFC000"/>
              </a:solidFill>
              <a:effectLst>
                <a:outerShdw blurRad="50800" dist="38100" dir="5400000" algn="t" rotWithShape="0">
                  <a:prstClr val="black"/>
                </a:outerShdw>
              </a:effectLst>
              <a:cs typeface="Times New Roman" panose="02020603050405020304" pitchFamily="18" charset="0"/>
            </a:endParaRPr>
          </a:p>
        </p:txBody>
      </p:sp>
    </p:spTree>
    <p:extLst>
      <p:ext uri="{BB962C8B-B14F-4D97-AF65-F5344CB8AC3E}">
        <p14:creationId xmlns:p14="http://schemas.microsoft.com/office/powerpoint/2010/main" val="294669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16D1-C017-6E4A-9A5B-D8D2F3D36EF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5686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What is the witness of the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buNone/>
            </a:pPr>
            <a:r>
              <a:rPr lang="en-US" sz="3600" b="1" i="1" dirty="0">
                <a:solidFill>
                  <a:schemeClr val="bg1"/>
                </a:solidFill>
                <a:effectLst>
                  <a:outerShdw blurRad="50800" dist="38100" dir="5400000" algn="t" rotWithShape="0">
                    <a:prstClr val="black"/>
                  </a:outerShdw>
                </a:effectLst>
                <a:cs typeface="Times New Roman" panose="02020603050405020304" pitchFamily="18" charset="0"/>
              </a:rPr>
              <a:t>“The Spirit Himself bears witness with our spirit that we are children of God” </a:t>
            </a:r>
            <a:r>
              <a:rPr lang="en-US" sz="3600" b="1" dirty="0">
                <a:solidFill>
                  <a:schemeClr val="bg1"/>
                </a:solidFill>
                <a:effectLst>
                  <a:outerShdw blurRad="50800" dist="38100" dir="5400000" algn="t" rotWithShape="0">
                    <a:prstClr val="black"/>
                  </a:outerShdw>
                </a:effectLst>
                <a:cs typeface="Times New Roman" panose="02020603050405020304" pitchFamily="18" charset="0"/>
              </a:rPr>
              <a:t>(</a:t>
            </a:r>
            <a:r>
              <a:rPr lang="en-US" sz="3600" b="1" dirty="0">
                <a:solidFill>
                  <a:srgbClr val="FFC000"/>
                </a:solidFill>
                <a:effectLst>
                  <a:outerShdw blurRad="50800" dist="38100" dir="5400000" algn="t" rotWithShape="0">
                    <a:prstClr val="black"/>
                  </a:outerShdw>
                </a:effectLst>
                <a:cs typeface="Times New Roman" panose="02020603050405020304" pitchFamily="18" charset="0"/>
              </a:rPr>
              <a:t>Romans 8:16</a:t>
            </a:r>
            <a:r>
              <a:rPr lang="en-US" sz="3600" b="1" dirty="0">
                <a:solidFill>
                  <a:schemeClr val="bg1"/>
                </a:solidFill>
                <a:effectLst>
                  <a:outerShdw blurRad="50800" dist="38100" dir="5400000" algn="t" rotWithShape="0">
                    <a:prstClr val="black"/>
                  </a:outerShdw>
                </a:effectLst>
                <a:cs typeface="Times New Roman" panose="02020603050405020304" pitchFamily="18" charset="0"/>
              </a:rPr>
              <a:t>)</a:t>
            </a:r>
          </a:p>
          <a:p>
            <a:pPr marL="236538" lvl="1"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a:t>
            </a:r>
            <a:r>
              <a:rPr lang="en-US" sz="3200" dirty="0">
                <a:solidFill>
                  <a:srgbClr val="FFC000"/>
                </a:solidFill>
                <a:effectLst>
                  <a:outerShdw blurRad="50800" dist="38100" dir="5400000" algn="t" rotWithShape="0">
                    <a:prstClr val="black"/>
                  </a:outerShdw>
                </a:effectLst>
                <a:cs typeface="Times New Roman" panose="02020603050405020304" pitchFamily="18" charset="0"/>
              </a:rPr>
              <a:t>v. 16</a:t>
            </a:r>
            <a:r>
              <a:rPr lang="en-US" sz="3200" dirty="0">
                <a:solidFill>
                  <a:schemeClr val="bg1"/>
                </a:solidFill>
                <a:effectLst>
                  <a:outerShdw blurRad="50800" dist="38100" dir="5400000" algn="t" rotWithShape="0">
                    <a:prstClr val="black"/>
                  </a:outerShdw>
                </a:effectLst>
                <a:cs typeface="Times New Roman" panose="02020603050405020304" pitchFamily="18" charset="0"/>
              </a:rPr>
              <a:t>) – the Holy Spirit testifies to what one must do to be a child of God, and our spirit testifies that we have done those things.</a:t>
            </a:r>
          </a:p>
          <a:p>
            <a:pPr marL="693738" lvl="2"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Not “self-authenticating,” but must be tested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2 Cor. 13:5</a:t>
            </a:r>
          </a:p>
          <a:p>
            <a:pPr marL="236538" lvl="1" indent="-236538">
              <a:spcBef>
                <a:spcPts val="1000"/>
              </a:spcBef>
            </a:pPr>
            <a:r>
              <a:rPr lang="en-US" sz="3200" dirty="0">
                <a:solidFill>
                  <a:schemeClr val="bg1"/>
                </a:solidFill>
                <a:effectLst>
                  <a:outerShdw blurRad="50800" dist="38100" dir="5400000" algn="t" rotWithShape="0">
                    <a:prstClr val="black"/>
                  </a:outerShdw>
                </a:effectLst>
                <a:cs typeface="Times New Roman" panose="02020603050405020304" pitchFamily="18" charset="0"/>
              </a:rPr>
              <a:t>When we obey the Spirit’s teaching, we can know we are saved – </a:t>
            </a:r>
            <a:r>
              <a:rPr lang="en-US" sz="3200" dirty="0">
                <a:solidFill>
                  <a:srgbClr val="FFC000"/>
                </a:solidFill>
                <a:effectLst>
                  <a:outerShdw blurRad="50800" dist="38100" dir="5400000" algn="t" rotWithShape="0">
                    <a:prstClr val="black"/>
                  </a:outerShdw>
                </a:effectLst>
                <a:cs typeface="Times New Roman" panose="02020603050405020304" pitchFamily="18" charset="0"/>
              </a:rPr>
              <a:t>1 John 2:3-6</a:t>
            </a:r>
          </a:p>
        </p:txBody>
      </p:sp>
    </p:spTree>
    <p:extLst>
      <p:ext uri="{BB962C8B-B14F-4D97-AF65-F5344CB8AC3E}">
        <p14:creationId xmlns:p14="http://schemas.microsoft.com/office/powerpoint/2010/main" val="4805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16D1-C017-6E4A-9A5B-D8D2F3D36EF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1303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750CE75-342B-AB7D-F4AF-9523756F22D5}"/>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Claim of Subjective Experience</a:t>
            </a:r>
          </a:p>
          <a:p>
            <a:pPr marL="0" lvl="1" indent="0" algn="just">
              <a:spcBef>
                <a:spcPts val="1000"/>
              </a:spcBef>
              <a:buNone/>
            </a:pPr>
            <a:r>
              <a:rPr lang="en-US" sz="3200" dirty="0">
                <a:solidFill>
                  <a:schemeClr val="bg1"/>
                </a:solidFill>
                <a:effectLst>
                  <a:outerShdw blurRad="50800" dist="38100" dir="5400000" algn="t" rotWithShape="0">
                    <a:prstClr val="black"/>
                  </a:outerShdw>
                </a:effectLst>
              </a:rPr>
              <a:t>“the experience of the Holy Spirit is veridical and unmistakable…for him who has it; that such a person does not need supplementary arguments or evidence in order to know and to know with confidence that he is in fact experiencing the Spirit of God.”</a:t>
            </a:r>
          </a:p>
          <a:p>
            <a:pPr marL="3206750" lvl="1" indent="0" algn="r">
              <a:spcBef>
                <a:spcPts val="1000"/>
              </a:spcBef>
              <a:buNone/>
            </a:pPr>
            <a:r>
              <a:rPr lang="en-US" dirty="0">
                <a:solidFill>
                  <a:schemeClr val="bg1"/>
                </a:solidFill>
                <a:effectLst>
                  <a:outerShdw blurRad="50800" dist="38100" dir="5400000" algn="t" rotWithShape="0">
                    <a:prstClr val="black"/>
                  </a:outerShdw>
                </a:effectLst>
              </a:rPr>
              <a:t>(Craig, William Lane. Reasonable Faith: Christian Truth and Apologetics (p. 43). Crossway. Kindle Edition.)</a:t>
            </a: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85126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E16F2FC-AFB2-6F60-5548-910EF67FBAE2}"/>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Claim of Subjective Experience</a:t>
            </a:r>
          </a:p>
          <a:p>
            <a:pPr marL="0" lvl="1" indent="0" algn="just">
              <a:spcBef>
                <a:spcPts val="1000"/>
              </a:spcBef>
              <a:buNone/>
            </a:pPr>
            <a:r>
              <a:rPr lang="en-US" sz="3200" dirty="0">
                <a:solidFill>
                  <a:schemeClr val="bg1"/>
                </a:solidFill>
                <a:effectLst>
                  <a:outerShdw blurRad="50800" dist="38100" dir="5400000" algn="t" rotWithShape="0">
                    <a:prstClr val="black"/>
                  </a:outerShdw>
                </a:effectLst>
              </a:rPr>
              <a:t>“such an experience provides one not only with a subjective assurance of Christianity’s truth, but with objective knowledge of that truth; and that arguments and evidence incompatible with that truth are overwhelmed by the experience of the Holy Spirit for him who attends fully to it.”</a:t>
            </a:r>
          </a:p>
          <a:p>
            <a:pPr marL="3206750" lvl="1" indent="0" algn="r">
              <a:spcBef>
                <a:spcPts val="1000"/>
              </a:spcBef>
              <a:buNone/>
            </a:pPr>
            <a:r>
              <a:rPr lang="en-US" dirty="0">
                <a:solidFill>
                  <a:schemeClr val="bg1"/>
                </a:solidFill>
                <a:effectLst>
                  <a:outerShdw blurRad="50800" dist="38100" dir="5400000" algn="t" rotWithShape="0">
                    <a:prstClr val="black"/>
                  </a:outerShdw>
                </a:effectLst>
              </a:rPr>
              <a:t>(Craig, William Lane. Reasonable Faith: Christian Truth and Apologetics (p. 43). Crossway. Kindle Edition.)</a:t>
            </a: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74016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9901DAF-5D75-0A85-FC41-64FC44B3E774}"/>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Claim of Subjective Experience</a:t>
            </a:r>
          </a:p>
          <a:p>
            <a:pPr marL="0" lvl="1" indent="0" algn="just">
              <a:spcBef>
                <a:spcPts val="1000"/>
              </a:spcBef>
              <a:buNone/>
            </a:pPr>
            <a:r>
              <a:rPr lang="en-US" sz="2800" dirty="0">
                <a:solidFill>
                  <a:schemeClr val="bg1"/>
                </a:solidFill>
                <a:effectLst>
                  <a:outerShdw blurRad="50800" dist="38100" dir="5400000" algn="t" rotWithShape="0">
                    <a:prstClr val="black"/>
                  </a:outerShdw>
                </a:effectLst>
              </a:rPr>
              <a:t>“It seems to me that the New Testament teaches such a view with respect to both the believer and the unbeliever alike. Now at first blush it might seem self-defeating or perhaps circular for me to appeal to scriptural proof texts concerning the witness of the Spirit, as if to say that we believe in the Spirit’s witness because the Scripture says there is such a witness. But insofar as ours is an ‘in-house’ discussion among Christians, it is entirely appropriate to lay out what Scripture teaches on religious epistemology.”</a:t>
            </a:r>
          </a:p>
          <a:p>
            <a:pPr marL="3206750" lvl="1" indent="0" algn="r">
              <a:spcBef>
                <a:spcPts val="1000"/>
              </a:spcBef>
              <a:buNone/>
            </a:pPr>
            <a:r>
              <a:rPr lang="en-US" dirty="0">
                <a:solidFill>
                  <a:schemeClr val="bg1"/>
                </a:solidFill>
                <a:effectLst>
                  <a:outerShdw blurRad="50800" dist="38100" dir="5400000" algn="t" rotWithShape="0">
                    <a:prstClr val="black"/>
                  </a:outerShdw>
                </a:effectLst>
              </a:rPr>
              <a:t>(Craig, William Lane. Reasonable Faith: Christian Truth and Apologetics (p. 43). Crossway. Kindle Edition.)</a:t>
            </a: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26469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39706D6-4696-CF4F-7D55-489687B3414D}"/>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Claim of Subjective Experience</a:t>
            </a:r>
          </a:p>
          <a:p>
            <a:pPr marL="228600" lvl="1">
              <a:spcBef>
                <a:spcPts val="1000"/>
              </a:spcBef>
            </a:pPr>
            <a:r>
              <a:rPr lang="en-US" sz="3200" dirty="0">
                <a:solidFill>
                  <a:schemeClr val="bg1"/>
                </a:solidFill>
                <a:effectLst>
                  <a:outerShdw blurRad="50800" dist="38100" dir="5400000" algn="t" rotWithShape="0">
                    <a:prstClr val="black"/>
                  </a:outerShdw>
                </a:effectLst>
              </a:rPr>
              <a:t>The scriptures teach the possibility of supposing to know the Lord through subjective experience, yet not truly knowing Him – </a:t>
            </a:r>
            <a:r>
              <a:rPr lang="en-US" sz="3200" dirty="0">
                <a:solidFill>
                  <a:srgbClr val="FFC000"/>
                </a:solidFill>
                <a:effectLst>
                  <a:outerShdw blurRad="50800" dist="38100" dir="5400000" algn="t" rotWithShape="0">
                    <a:prstClr val="black"/>
                  </a:outerShdw>
                </a:effectLst>
              </a:rPr>
              <a:t>Luke 13:24-27</a:t>
            </a:r>
          </a:p>
        </p:txBody>
      </p:sp>
    </p:spTree>
    <p:extLst>
      <p:ext uri="{BB962C8B-B14F-4D97-AF65-F5344CB8AC3E}">
        <p14:creationId xmlns:p14="http://schemas.microsoft.com/office/powerpoint/2010/main" val="25760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Claim of Subjective Experience</a:t>
            </a:r>
          </a:p>
          <a:p>
            <a:pPr marL="228600" lvl="1" algn="just">
              <a:spcBef>
                <a:spcPts val="1000"/>
              </a:spcBef>
            </a:pPr>
            <a:r>
              <a:rPr lang="en-US" sz="2800" b="1" dirty="0">
                <a:solidFill>
                  <a:schemeClr val="bg1"/>
                </a:solidFill>
                <a:effectLst>
                  <a:outerShdw blurRad="50800" dist="38100" dir="5400000" algn="t" rotWithShape="0">
                    <a:prstClr val="black"/>
                  </a:outerShdw>
                </a:effectLst>
              </a:rPr>
              <a:t>Contradictory answer </a:t>
            </a:r>
            <a:r>
              <a:rPr lang="en-US" sz="2800" dirty="0">
                <a:solidFill>
                  <a:schemeClr val="bg1"/>
                </a:solidFill>
                <a:effectLst>
                  <a:outerShdw blurRad="50800" dist="38100" dir="5400000" algn="t" rotWithShape="0">
                    <a:prstClr val="black"/>
                  </a:outerShdw>
                </a:effectLst>
              </a:rPr>
              <a:t>– “the Scriptures lay down those clear, obvious marks, as preceding, accompanying, and following that gift [of the inner witness of the Spirit]…For instance: The Scripture describes repentance, or conviction of sin… Again, the Scriptures describe the being born of God, which must precede the witness that we are his children… But waving the consideration of whatever he has or has not experienced in time past, by the present marks may we easily distinguish a child of God from a presumptuous self-deceiver.”</a:t>
            </a:r>
          </a:p>
          <a:p>
            <a:pPr marL="3206750" lvl="1" indent="0" algn="r">
              <a:spcBef>
                <a:spcPts val="1000"/>
              </a:spcBef>
              <a:buNone/>
            </a:pPr>
            <a:r>
              <a:rPr lang="en-US" sz="2800" dirty="0">
                <a:solidFill>
                  <a:schemeClr val="bg1"/>
                </a:solidFill>
                <a:effectLst>
                  <a:outerShdw blurRad="50800" dist="38100" dir="5400000" algn="t" rotWithShape="0">
                    <a:prstClr val="black"/>
                  </a:outerShdw>
                </a:effectLst>
              </a:rPr>
              <a:t>(Wesley, John, The Witness of the Spirit: Discourse One, II. 4, 5, 6) </a:t>
            </a:r>
            <a:endParaRPr lang="en-US" sz="2800" i="1"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9862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Suggestion that the Subjective Experience is “Veridical and Unmistakable”</a:t>
            </a:r>
          </a:p>
          <a:p>
            <a:pPr marL="0" indent="0" algn="just">
              <a:buNone/>
            </a:pPr>
            <a:r>
              <a:rPr lang="en-US" sz="3200" dirty="0">
                <a:solidFill>
                  <a:schemeClr val="bg1"/>
                </a:solidFill>
                <a:effectLst>
                  <a:outerShdw blurRad="50800" dist="38100" dir="5400000" algn="t" rotWithShape="0">
                    <a:prstClr val="black"/>
                  </a:outerShdw>
                </a:effectLst>
              </a:rPr>
              <a:t>“Sometimes this is called ‘assurance of salvation’ by Christians today; and assurance of salvation entails certain truths of Christianity, such as ‘God forgives my sin,’ ‘Christ has reconciled me to God,’ and so on, so that in having assurance of salvation one has assurance of these truths.”</a:t>
            </a:r>
          </a:p>
          <a:p>
            <a:pPr marL="3211513" indent="0" algn="r">
              <a:buNone/>
            </a:pPr>
            <a:r>
              <a:rPr lang="en-US" sz="2400" dirty="0">
                <a:solidFill>
                  <a:schemeClr val="bg1"/>
                </a:solidFill>
                <a:effectLst>
                  <a:outerShdw blurRad="50800" dist="38100" dir="5400000" algn="t" rotWithShape="0">
                    <a:prstClr val="black"/>
                  </a:outerShdw>
                </a:effectLst>
              </a:rPr>
              <a:t>(Craig, William Lane. Reasonable Faith: Christian Truth and Apologetics (p. 44). Crossway. Kindle Edition.)</a:t>
            </a:r>
          </a:p>
          <a:p>
            <a:pPr marL="0" indent="0">
              <a:buNone/>
            </a:pP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293208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9714F-5724-303A-7F42-253D60BB16E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6849593-E32E-FD1C-6949-2B0468FBF51F}"/>
              </a:ext>
            </a:extLst>
          </p:cNvPr>
          <p:cNvSpPr/>
          <p:nvPr/>
        </p:nvSpPr>
        <p:spPr>
          <a:xfrm>
            <a:off x="-3" y="0"/>
            <a:ext cx="12192003" cy="6858000"/>
          </a:xfrm>
          <a:prstGeom prst="rect">
            <a:avLst/>
          </a:prstGeom>
          <a:gradFill flip="none" rotWithShape="1">
            <a:gsLst>
              <a:gs pos="0">
                <a:schemeClr val="tx1"/>
              </a:gs>
              <a:gs pos="61000">
                <a:schemeClr val="tx1">
                  <a:alpha val="60000"/>
                </a:schemeClr>
              </a:gs>
              <a:gs pos="88000">
                <a:schemeClr val="tx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DA7EA-EDF3-CC49-A82A-6EBF5A702154}"/>
              </a:ext>
            </a:extLst>
          </p:cNvPr>
          <p:cNvSpPr>
            <a:spLocks noGrp="1"/>
          </p:cNvSpPr>
          <p:nvPr>
            <p:ph type="title"/>
          </p:nvPr>
        </p:nvSpPr>
        <p:spPr>
          <a:xfrm>
            <a:off x="257059" y="185316"/>
            <a:ext cx="11677879" cy="1325563"/>
          </a:xfrm>
        </p:spPr>
        <p:txBody>
          <a:bodyPr/>
          <a:lstStyle/>
          <a:p>
            <a:r>
              <a:rPr lang="en-US" b="1" dirty="0">
                <a:solidFill>
                  <a:schemeClr val="bg1"/>
                </a:solidFill>
                <a:effectLst>
                  <a:outerShdw blurRad="50800" dist="38100" dir="5400000" algn="t" rotWithShape="0">
                    <a:prstClr val="black"/>
                  </a:outerShdw>
                </a:effectLst>
              </a:rPr>
              <a:t>Is there an inner, self-authenticating witness of the Holy Spirit?</a:t>
            </a:r>
          </a:p>
        </p:txBody>
      </p:sp>
      <p:sp>
        <p:nvSpPr>
          <p:cNvPr id="3" name="Content Placeholder 2">
            <a:extLst>
              <a:ext uri="{FF2B5EF4-FFF2-40B4-BE49-F238E27FC236}">
                <a16:creationId xmlns:a16="http://schemas.microsoft.com/office/drawing/2014/main" id="{58503332-171B-7B44-9E5C-0D0ED34CFA1B}"/>
              </a:ext>
            </a:extLst>
          </p:cNvPr>
          <p:cNvSpPr>
            <a:spLocks noGrp="1"/>
          </p:cNvSpPr>
          <p:nvPr>
            <p:ph idx="1"/>
          </p:nvPr>
        </p:nvSpPr>
        <p:spPr>
          <a:xfrm>
            <a:off x="257060" y="1476260"/>
            <a:ext cx="11677880" cy="5016615"/>
          </a:xfrm>
        </p:spPr>
        <p:txBody>
          <a:bodyPr>
            <a:normAutofit/>
          </a:bodyPr>
          <a:lstStyle/>
          <a:p>
            <a:pPr marL="0" indent="0" algn="ctr">
              <a:buNone/>
            </a:pPr>
            <a:r>
              <a:rPr lang="en-US" sz="3600" b="1" dirty="0">
                <a:solidFill>
                  <a:schemeClr val="bg1"/>
                </a:solidFill>
                <a:effectLst>
                  <a:outerShdw blurRad="50800" dist="38100" dir="5400000" algn="t" rotWithShape="0">
                    <a:prstClr val="black"/>
                  </a:outerShdw>
                </a:effectLst>
              </a:rPr>
              <a:t>A Suggestion that the Subjective Experience is “Veridical and Unmistakable”</a:t>
            </a:r>
          </a:p>
          <a:p>
            <a:r>
              <a:rPr lang="en-US" sz="3200" dirty="0">
                <a:solidFill>
                  <a:schemeClr val="bg1"/>
                </a:solidFill>
                <a:effectLst>
                  <a:outerShdw blurRad="50800" dist="38100" dir="5400000" algn="t" rotWithShape="0">
                    <a:prstClr val="black"/>
                  </a:outerShdw>
                </a:effectLst>
              </a:rPr>
              <a:t>The scriptures warn us about dangers of the subjective experiences of our mind – </a:t>
            </a:r>
            <a:r>
              <a:rPr lang="en-US" sz="3200" dirty="0">
                <a:solidFill>
                  <a:srgbClr val="FFC000"/>
                </a:solidFill>
                <a:effectLst>
                  <a:outerShdw blurRad="50800" dist="38100" dir="5400000" algn="t" rotWithShape="0">
                    <a:prstClr val="black"/>
                  </a:outerShdw>
                </a:effectLst>
              </a:rPr>
              <a:t>Proverbs 14:12; Jeremiah 17:7-10</a:t>
            </a:r>
          </a:p>
          <a:p>
            <a:pPr marL="0" indent="0">
              <a:buNone/>
            </a:pPr>
            <a:endParaRPr lang="en-US" sz="3200" dirty="0">
              <a:solidFill>
                <a:schemeClr val="bg1"/>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302945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1736</Words>
  <Application>Microsoft Macintosh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Calibri</vt:lpstr>
      <vt:lpstr>Times New Roman</vt:lpstr>
      <vt:lpstr>Office Theme</vt:lpstr>
      <vt:lpstr>PowerPoint Presentation</vt:lpstr>
      <vt:lpstr>PowerPoint Presentation</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Is there an inner, self-authenticating witness of the Holy Spirit?</vt:lpstr>
      <vt:lpstr>By what means and method does the Holy Spirit operate?</vt:lpstr>
      <vt:lpstr>What is the witness of the Spirit?</vt:lpstr>
      <vt:lpstr>What is the witness of the Spirit?</vt:lpstr>
      <vt:lpstr>What is the witness of the Spirit?</vt:lpstr>
      <vt:lpstr>What is the witness of the Spirit?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3</cp:revision>
  <dcterms:created xsi:type="dcterms:W3CDTF">2024-07-26T14:53:49Z</dcterms:created>
  <dcterms:modified xsi:type="dcterms:W3CDTF">2024-07-26T21:36:16Z</dcterms:modified>
</cp:coreProperties>
</file>