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4" r:id="rId5"/>
    <p:sldId id="265" r:id="rId6"/>
    <p:sldId id="266" r:id="rId7"/>
    <p:sldId id="259" r:id="rId8"/>
    <p:sldId id="267" r:id="rId9"/>
    <p:sldId id="268" r:id="rId10"/>
    <p:sldId id="269" r:id="rId11"/>
    <p:sldId id="270" r:id="rId12"/>
    <p:sldId id="271" r:id="rId13"/>
    <p:sldId id="272" r:id="rId14"/>
    <p:sldId id="260" r:id="rId15"/>
    <p:sldId id="273" r:id="rId16"/>
    <p:sldId id="274" r:id="rId17"/>
    <p:sldId id="275" r:id="rId18"/>
    <p:sldId id="276" r:id="rId19"/>
    <p:sldId id="277" r:id="rId20"/>
    <p:sldId id="261" r:id="rId21"/>
    <p:sldId id="278" r:id="rId22"/>
    <p:sldId id="262" r:id="rId23"/>
    <p:sldId id="279" r:id="rId24"/>
    <p:sldId id="280" r:id="rId25"/>
    <p:sldId id="281" r:id="rId26"/>
    <p:sldId id="282"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7118-2206-40B6-1AE7-1C68FA1AE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CE651-2D12-33B4-6AA3-0CB0D98BF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1ABB8-BB9D-F464-CC17-25BCBA9DA966}"/>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1B738B8D-91B0-E6FC-90EA-9A6CF7115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6FEC2-1A7F-B139-BA10-211E39AA3B84}"/>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287538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F75-3D14-B6AB-251C-FBF05732BC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C0CA6-BEC7-B1B6-080B-273A5103A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2CE20-8CB1-C2E0-4651-B2E270252CFD}"/>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9592B00D-3B2D-C7E0-6BB8-ECB06BDED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96728-F160-C1E2-8BE7-D8BB2F103EB2}"/>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414004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090AE-210D-5580-D213-C09D87CF1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28D1B-F77D-6A06-2B82-C048C2D7A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675FD-8200-3928-FA1E-BB47BD0B1790}"/>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7F36879F-F583-E006-6722-36C4CDA1A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62EAB-DA8E-E3F3-3A29-05966F838D46}"/>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180194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DF2D-79C4-DB39-76C0-CAB3C30DA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D054B-F2AF-686D-5AC9-FC1C442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02E4D-4AA3-D62C-0F6C-AC6217ED3652}"/>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DEA6A2BD-9BCA-C978-823D-6EB7D18D9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47B05-F8B1-4DCC-73E5-862D04D00A61}"/>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32155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A5A2-3B14-DF3B-1B96-9D311A4CEB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A86DD2-6FAE-D470-C363-D9C7D94BA8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F27A8-B94F-6310-AA80-4F4AECA5704C}"/>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6C6113B6-53B9-0C6D-8EC5-00BA49BE8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FDBCB-703B-3E78-18AE-2261A4EB3185}"/>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390080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4930-9E61-2EC9-77B3-C459C8BCB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EB4CA-3B8D-81C5-0FFF-BB4C31B9CC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0B37D-DD35-9D2D-C056-9E2F02EFC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FB5BF-DEC8-A710-C837-1F97E01B7A37}"/>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6" name="Footer Placeholder 5">
            <a:extLst>
              <a:ext uri="{FF2B5EF4-FFF2-40B4-BE49-F238E27FC236}">
                <a16:creationId xmlns:a16="http://schemas.microsoft.com/office/drawing/2014/main" id="{65004972-3FDF-3E71-6926-5D0BBBCFD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29FF-7BD6-322D-DC9E-D658CF3EE1F4}"/>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117449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A7C0-C872-4CB3-AFC6-39461D1D8A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334D5-F9A8-C86B-F555-513EE9D2A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9713C-BED9-5D7D-C870-B991AC1EC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9E0736-D3C0-C703-61B3-C2D98E3BE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737AF-C828-E675-9D73-EFF6A86FE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F043CD-A0A1-E5ED-940A-37462CFE6E07}"/>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8" name="Footer Placeholder 7">
            <a:extLst>
              <a:ext uri="{FF2B5EF4-FFF2-40B4-BE49-F238E27FC236}">
                <a16:creationId xmlns:a16="http://schemas.microsoft.com/office/drawing/2014/main" id="{623B2DA2-5F78-8349-A9AA-23DCA57D7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35EC2-405C-0F56-1094-B845AC0ACDCA}"/>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314146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2325-3546-CC32-E278-208AAEA1C3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17FA4-4DAB-7792-D7E9-E6A33B7E1C6D}"/>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4" name="Footer Placeholder 3">
            <a:extLst>
              <a:ext uri="{FF2B5EF4-FFF2-40B4-BE49-F238E27FC236}">
                <a16:creationId xmlns:a16="http://schemas.microsoft.com/office/drawing/2014/main" id="{92F8C225-8EB1-1E0B-E3D3-E7239022CC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828B09-25A7-68BA-250E-22812AA0DCB5}"/>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59623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CC1E2-39CF-4A65-9BEE-2DF35E8809F4}"/>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3" name="Footer Placeholder 2">
            <a:extLst>
              <a:ext uri="{FF2B5EF4-FFF2-40B4-BE49-F238E27FC236}">
                <a16:creationId xmlns:a16="http://schemas.microsoft.com/office/drawing/2014/main" id="{C72F6596-1CFF-8031-A20A-91C252C45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D3EAAA-8932-E226-2D48-9EB450FDA01C}"/>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117260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827D-26AB-AF4A-38BA-3AD3148C7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BDF2A-8992-DA53-925B-E60D6BE39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6AC26-7566-35FC-0628-4434F9658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25114-0A00-EDF9-A968-8437D246193C}"/>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6" name="Footer Placeholder 5">
            <a:extLst>
              <a:ext uri="{FF2B5EF4-FFF2-40B4-BE49-F238E27FC236}">
                <a16:creationId xmlns:a16="http://schemas.microsoft.com/office/drawing/2014/main" id="{D407BA94-D94D-CBDF-23D2-B3D2B16D1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868BE-DFD6-C54B-E7FC-63799827CEA7}"/>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134210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9827-8FA6-4F5E-9596-A20836283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73C77-5283-71B8-0D81-F61376A3D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E0609D-674E-BBCC-75D1-B5644C2D9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73277-ADA3-E0D0-C895-080ADA156437}"/>
              </a:ext>
            </a:extLst>
          </p:cNvPr>
          <p:cNvSpPr>
            <a:spLocks noGrp="1"/>
          </p:cNvSpPr>
          <p:nvPr>
            <p:ph type="dt" sz="half" idx="10"/>
          </p:nvPr>
        </p:nvSpPr>
        <p:spPr/>
        <p:txBody>
          <a:bodyPr/>
          <a:lstStyle/>
          <a:p>
            <a:fld id="{39A93E8F-87C2-9C4C-8A04-62672DDDEDB0}" type="datetimeFigureOut">
              <a:rPr lang="en-US" smtClean="0"/>
              <a:t>8/2/24</a:t>
            </a:fld>
            <a:endParaRPr lang="en-US"/>
          </a:p>
        </p:txBody>
      </p:sp>
      <p:sp>
        <p:nvSpPr>
          <p:cNvPr id="6" name="Footer Placeholder 5">
            <a:extLst>
              <a:ext uri="{FF2B5EF4-FFF2-40B4-BE49-F238E27FC236}">
                <a16:creationId xmlns:a16="http://schemas.microsoft.com/office/drawing/2014/main" id="{5DDF2987-4BB7-9E1F-4C42-B67BA29B8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E7137-2E66-502E-BBCD-8CD8F13EC8B1}"/>
              </a:ext>
            </a:extLst>
          </p:cNvPr>
          <p:cNvSpPr>
            <a:spLocks noGrp="1"/>
          </p:cNvSpPr>
          <p:nvPr>
            <p:ph type="sldNum" sz="quarter" idx="12"/>
          </p:nvPr>
        </p:nvSpPr>
        <p:spPr/>
        <p:txBody>
          <a:bodyPr/>
          <a:lstStyle/>
          <a:p>
            <a:fld id="{FA1A0216-36AD-DC4C-8634-D3265198156A}" type="slidenum">
              <a:rPr lang="en-US" smtClean="0"/>
              <a:t>‹#›</a:t>
            </a:fld>
            <a:endParaRPr lang="en-US"/>
          </a:p>
        </p:txBody>
      </p:sp>
    </p:spTree>
    <p:extLst>
      <p:ext uri="{BB962C8B-B14F-4D97-AF65-F5344CB8AC3E}">
        <p14:creationId xmlns:p14="http://schemas.microsoft.com/office/powerpoint/2010/main" val="286388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ACFC9-42F7-58BC-A56F-0225AC679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4BEF1-3608-A23F-D89B-D28561699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FC56E-73CD-CC7F-570F-79F27BBA50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A93E8F-87C2-9C4C-8A04-62672DDDEDB0}" type="datetimeFigureOut">
              <a:rPr lang="en-US" smtClean="0"/>
              <a:t>8/2/24</a:t>
            </a:fld>
            <a:endParaRPr lang="en-US"/>
          </a:p>
        </p:txBody>
      </p:sp>
      <p:sp>
        <p:nvSpPr>
          <p:cNvPr id="5" name="Footer Placeholder 4">
            <a:extLst>
              <a:ext uri="{FF2B5EF4-FFF2-40B4-BE49-F238E27FC236}">
                <a16:creationId xmlns:a16="http://schemas.microsoft.com/office/drawing/2014/main" id="{A296941A-4757-3FC6-09B9-A19BBD6D5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D1804A-589C-DB84-F293-D56F2865A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1A0216-36AD-DC4C-8634-D3265198156A}" type="slidenum">
              <a:rPr lang="en-US" smtClean="0"/>
              <a:t>‹#›</a:t>
            </a:fld>
            <a:endParaRPr lang="en-US"/>
          </a:p>
        </p:txBody>
      </p:sp>
    </p:spTree>
    <p:extLst>
      <p:ext uri="{BB962C8B-B14F-4D97-AF65-F5344CB8AC3E}">
        <p14:creationId xmlns:p14="http://schemas.microsoft.com/office/powerpoint/2010/main" val="63984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5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a:bodyPr>
          <a:lstStyle/>
          <a:p>
            <a:pPr marL="0" indent="0">
              <a:buNone/>
            </a:pPr>
            <a:r>
              <a:rPr lang="en-US" sz="3200" b="1" dirty="0">
                <a:solidFill>
                  <a:srgbClr val="4F4C43"/>
                </a:solidFill>
              </a:rPr>
              <a:t>Hell is Terrifying, Sin is the Reason People Will Go There, Baptism is the Way Out</a:t>
            </a:r>
          </a:p>
          <a:p>
            <a:pPr marL="228600" lvl="1" indent="-219075">
              <a:spcBef>
                <a:spcPts val="0"/>
              </a:spcBef>
            </a:pPr>
            <a:r>
              <a:rPr lang="en-US" sz="3200" i="1" dirty="0">
                <a:solidFill>
                  <a:srgbClr val="4F4C43"/>
                </a:solidFill>
                <a:effectLst/>
                <a:ea typeface="Calibri" panose="020F0502020204030204" pitchFamily="34" charset="0"/>
                <a:cs typeface="Times New Roman" panose="02020603050405020304" pitchFamily="18" charset="0"/>
              </a:rPr>
              <a:t>“And the smoke of their torment ascends forever and ever; and they have no rest day or night” (Revelation 14:11)</a:t>
            </a:r>
            <a:endParaRPr lang="en-US" sz="3200" dirty="0">
              <a:solidFill>
                <a:srgbClr val="4F4C43"/>
              </a:solidFill>
              <a:effectLst/>
              <a:ea typeface="Calibri" panose="020F0502020204030204" pitchFamily="34" charset="0"/>
              <a:cs typeface="Times New Roman" panose="02020603050405020304" pitchFamily="18" charset="0"/>
            </a:endParaRPr>
          </a:p>
          <a:p>
            <a:r>
              <a:rPr lang="en-US" sz="3200" i="1" dirty="0">
                <a:solidFill>
                  <a:srgbClr val="4F4C43"/>
                </a:solidFill>
                <a:effectLst/>
                <a:ea typeface="Calibri" panose="020F0502020204030204" pitchFamily="34" charset="0"/>
                <a:cs typeface="Times New Roman" panose="02020603050405020304" pitchFamily="18" charset="0"/>
              </a:rPr>
              <a:t>“And cast the unprofitable servant into the outer darkness. There will be weeping and gnashing of teeth.” (Matthew 25:30)</a:t>
            </a:r>
            <a:r>
              <a:rPr lang="en-US" sz="3200" dirty="0">
                <a:solidFill>
                  <a:srgbClr val="4F4C43"/>
                </a:solidFill>
                <a:effectLst/>
              </a:rPr>
              <a:t> </a:t>
            </a:r>
            <a:endParaRPr lang="en-US" sz="3200" i="1" dirty="0">
              <a:solidFill>
                <a:srgbClr val="4F4C43"/>
              </a:solidFill>
            </a:endParaRPr>
          </a:p>
        </p:txBody>
      </p:sp>
    </p:spTree>
    <p:extLst>
      <p:ext uri="{BB962C8B-B14F-4D97-AF65-F5344CB8AC3E}">
        <p14:creationId xmlns:p14="http://schemas.microsoft.com/office/powerpoint/2010/main" val="3943436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a:bodyPr>
          <a:lstStyle/>
          <a:p>
            <a:pPr marL="0" indent="0">
              <a:buNone/>
            </a:pPr>
            <a:r>
              <a:rPr lang="en-US" sz="3200" b="1" dirty="0">
                <a:solidFill>
                  <a:srgbClr val="4F4C43"/>
                </a:solidFill>
              </a:rPr>
              <a:t>Hell is Terrifying, Sin is the Reason People Will Go There, Baptism is the Way Out</a:t>
            </a:r>
          </a:p>
          <a:p>
            <a:pPr marL="228600" lvl="1" indent="-219075">
              <a:spcBef>
                <a:spcPts val="0"/>
              </a:spcBef>
            </a:pPr>
            <a:r>
              <a:rPr lang="en-US" sz="3200" i="1" dirty="0">
                <a:solidFill>
                  <a:srgbClr val="4F4C43"/>
                </a:solidFill>
                <a:effectLst/>
                <a:ea typeface="Calibri" panose="020F0502020204030204" pitchFamily="34" charset="0"/>
                <a:cs typeface="Times New Roman" panose="02020603050405020304" pitchFamily="18" charset="0"/>
              </a:rPr>
              <a:t>“But the cowardly, unbelieving, abominable, murderers, sexually immoral, sorcerers, idolaters, and all liars shall have their part in the lake which burns with fire and brimstone, which is the second death.” (Revelation 21:8)</a:t>
            </a:r>
            <a:r>
              <a:rPr lang="en-US" sz="3200" dirty="0">
                <a:solidFill>
                  <a:srgbClr val="4F4C43"/>
                </a:solidFill>
                <a:effectLst/>
              </a:rPr>
              <a:t> </a:t>
            </a:r>
            <a:endParaRPr lang="en-US" sz="3200" i="1" dirty="0">
              <a:solidFill>
                <a:srgbClr val="4F4C43"/>
              </a:solidFill>
            </a:endParaRPr>
          </a:p>
        </p:txBody>
      </p:sp>
    </p:spTree>
    <p:extLst>
      <p:ext uri="{BB962C8B-B14F-4D97-AF65-F5344CB8AC3E}">
        <p14:creationId xmlns:p14="http://schemas.microsoft.com/office/powerpoint/2010/main" val="271965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a:bodyPr>
          <a:lstStyle/>
          <a:p>
            <a:pPr marL="0" indent="0">
              <a:buNone/>
            </a:pPr>
            <a:r>
              <a:rPr lang="en-US" sz="3200" b="1" dirty="0">
                <a:solidFill>
                  <a:srgbClr val="4F4C43"/>
                </a:solidFill>
              </a:rPr>
              <a:t>Hell is Terrifying, Sin is the Reason People Will Go There, Baptism is the Way Out</a:t>
            </a:r>
          </a:p>
          <a:p>
            <a:pPr marL="295275" lvl="1" indent="-285750">
              <a:spcBef>
                <a:spcPts val="0"/>
              </a:spcBef>
            </a:pPr>
            <a:r>
              <a:rPr lang="en-US" sz="3200" i="1" dirty="0">
                <a:solidFill>
                  <a:srgbClr val="4F4C43"/>
                </a:solidFill>
                <a:effectLst/>
                <a:ea typeface="Calibri" panose="020F0502020204030204" pitchFamily="34" charset="0"/>
                <a:cs typeface="Times New Roman" panose="02020603050405020304" pitchFamily="18" charset="0"/>
              </a:rPr>
              <a:t>“the everlasting fire prepared for the devil and his angels…everlasting punishment” (Matthew 25:41, 46).</a:t>
            </a:r>
            <a:endParaRPr lang="en-US" sz="3200" dirty="0">
              <a:solidFill>
                <a:srgbClr val="4F4C4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047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a:bodyPr>
          <a:lstStyle/>
          <a:p>
            <a:pPr marL="0" indent="0">
              <a:buNone/>
            </a:pPr>
            <a:r>
              <a:rPr lang="en-US" sz="3200" b="1" dirty="0">
                <a:solidFill>
                  <a:srgbClr val="4F4C43"/>
                </a:solidFill>
              </a:rPr>
              <a:t>Hell is Terrifying, Sin is the Reason People Will Go There, Baptism is the Way Out</a:t>
            </a:r>
          </a:p>
          <a:p>
            <a:pPr marL="228600" lvl="1" indent="-219075">
              <a:spcBef>
                <a:spcPts val="0"/>
              </a:spcBef>
            </a:pPr>
            <a:r>
              <a:rPr lang="en-US" sz="3200" dirty="0">
                <a:solidFill>
                  <a:srgbClr val="4F4C43"/>
                </a:solidFill>
                <a:effectLst/>
                <a:ea typeface="Calibri" panose="020F0502020204030204" pitchFamily="34" charset="0"/>
                <a:cs typeface="Times New Roman" panose="02020603050405020304" pitchFamily="18" charset="0"/>
              </a:rPr>
              <a:t>How can I be saved from hell?</a:t>
            </a:r>
          </a:p>
          <a:p>
            <a:pPr marL="9525" lvl="1" indent="0">
              <a:spcBef>
                <a:spcPts val="0"/>
              </a:spcBef>
              <a:buNone/>
            </a:pPr>
            <a:endParaRPr lang="en-US" sz="3200" i="1" dirty="0">
              <a:solidFill>
                <a:srgbClr val="4F4C43"/>
              </a:solidFill>
              <a:ea typeface="Calibri" panose="020F0502020204030204" pitchFamily="34" charset="0"/>
              <a:cs typeface="Times New Roman" panose="02020603050405020304" pitchFamily="18" charset="0"/>
            </a:endParaRPr>
          </a:p>
          <a:p>
            <a:pPr marL="9525" lvl="1" indent="0" algn="ctr">
              <a:spcBef>
                <a:spcPts val="0"/>
              </a:spcBef>
              <a:buNone/>
            </a:pPr>
            <a:r>
              <a:rPr lang="en-US" sz="4000" i="1" dirty="0">
                <a:solidFill>
                  <a:srgbClr val="4F4C43"/>
                </a:solidFill>
                <a:effectLst/>
                <a:ea typeface="Calibri" panose="020F0502020204030204" pitchFamily="34" charset="0"/>
                <a:cs typeface="Times New Roman" panose="02020603050405020304" pitchFamily="18" charset="0"/>
              </a:rPr>
              <a:t>“</a:t>
            </a:r>
            <a:r>
              <a:rPr lang="en-US" sz="4000" i="1" u="sng" dirty="0">
                <a:solidFill>
                  <a:srgbClr val="4F4C43"/>
                </a:solidFill>
                <a:effectLst/>
                <a:ea typeface="Calibri" panose="020F0502020204030204" pitchFamily="34" charset="0"/>
                <a:cs typeface="Times New Roman" panose="02020603050405020304" pitchFamily="18" charset="0"/>
              </a:rPr>
              <a:t>He who believes and is baptized will be saved</a:t>
            </a:r>
            <a:r>
              <a:rPr lang="en-US" sz="4000" i="1" dirty="0">
                <a:solidFill>
                  <a:srgbClr val="4F4C43"/>
                </a:solidFill>
                <a:effectLst/>
                <a:ea typeface="Calibri" panose="020F0502020204030204" pitchFamily="34" charset="0"/>
                <a:cs typeface="Times New Roman" panose="02020603050405020304" pitchFamily="18" charset="0"/>
              </a:rPr>
              <a:t>; but he who does not believe will be condemned.”</a:t>
            </a:r>
          </a:p>
          <a:p>
            <a:pPr marL="9525" lvl="1" indent="0" algn="r">
              <a:spcBef>
                <a:spcPts val="0"/>
              </a:spcBef>
              <a:buNone/>
            </a:pPr>
            <a:r>
              <a:rPr lang="en-US" sz="3600" i="1" dirty="0">
                <a:solidFill>
                  <a:srgbClr val="4F4C43"/>
                </a:solidFill>
                <a:effectLst/>
                <a:ea typeface="Calibri" panose="020F0502020204030204" pitchFamily="34" charset="0"/>
                <a:cs typeface="Times New Roman" panose="02020603050405020304" pitchFamily="18" charset="0"/>
              </a:rPr>
              <a:t>(Mark 16:16)</a:t>
            </a:r>
          </a:p>
          <a:p>
            <a:pPr marL="466725" lvl="1" indent="-457200">
              <a:spcBef>
                <a:spcPts val="0"/>
              </a:spcBef>
            </a:pPr>
            <a:endParaRPr lang="en-US" sz="3200" dirty="0">
              <a:solidFill>
                <a:srgbClr val="4F4C43"/>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80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a:bodyPr>
          <a:lstStyle/>
          <a:p>
            <a:pPr marL="0" indent="0">
              <a:buNone/>
            </a:pPr>
            <a:r>
              <a:rPr lang="en-US" sz="3200" b="1" i="1" dirty="0">
                <a:solidFill>
                  <a:srgbClr val="4F4C43"/>
                </a:solidFill>
              </a:rPr>
              <a:t>“without shedding of blood there is no forgiveness.” (Hebrews 9:22, NASB)</a:t>
            </a:r>
          </a:p>
          <a:p>
            <a:r>
              <a:rPr lang="en-US" sz="3200" dirty="0">
                <a:solidFill>
                  <a:srgbClr val="4F4C43"/>
                </a:solidFill>
              </a:rPr>
              <a:t>Life in the blood – </a:t>
            </a:r>
            <a:r>
              <a:rPr lang="en-US" sz="3200" i="1" dirty="0">
                <a:solidFill>
                  <a:srgbClr val="4F4C43"/>
                </a:solidFill>
              </a:rPr>
              <a:t>Lev. 17:11</a:t>
            </a:r>
          </a:p>
          <a:p>
            <a:r>
              <a:rPr lang="en-US" sz="3200" dirty="0">
                <a:solidFill>
                  <a:srgbClr val="4F4C43"/>
                </a:solidFill>
              </a:rPr>
              <a:t>Animal blood is not good enough – </a:t>
            </a:r>
            <a:r>
              <a:rPr lang="en-US" sz="3200" i="1" dirty="0">
                <a:solidFill>
                  <a:srgbClr val="4F4C43"/>
                </a:solidFill>
              </a:rPr>
              <a:t>Hebrews 10:4</a:t>
            </a:r>
          </a:p>
          <a:p>
            <a:r>
              <a:rPr lang="en-US" sz="3200" dirty="0">
                <a:solidFill>
                  <a:srgbClr val="4F4C43"/>
                </a:solidFill>
              </a:rPr>
              <a:t>The blood of Christ is what we need – </a:t>
            </a:r>
            <a:r>
              <a:rPr lang="en-US" sz="3200" i="1" dirty="0">
                <a:solidFill>
                  <a:srgbClr val="4F4C43"/>
                </a:solidFill>
              </a:rPr>
              <a:t>Hebrews 9:14</a:t>
            </a:r>
          </a:p>
        </p:txBody>
      </p:sp>
    </p:spTree>
    <p:extLst>
      <p:ext uri="{BB962C8B-B14F-4D97-AF65-F5344CB8AC3E}">
        <p14:creationId xmlns:p14="http://schemas.microsoft.com/office/powerpoint/2010/main" val="1859714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a:bodyPr>
          <a:lstStyle/>
          <a:p>
            <a:pPr marL="0" indent="0">
              <a:buNone/>
            </a:pPr>
            <a:r>
              <a:rPr lang="en-US" sz="3200" b="1" dirty="0">
                <a:solidFill>
                  <a:srgbClr val="4F4C43"/>
                </a:solidFill>
              </a:rPr>
              <a:t>You Need Christ’s Blood Because:</a:t>
            </a:r>
          </a:p>
          <a:p>
            <a:r>
              <a:rPr lang="en-US" sz="3200" dirty="0">
                <a:solidFill>
                  <a:srgbClr val="4F4C43"/>
                </a:solidFill>
              </a:rPr>
              <a:t>He is the lamb provided by God – </a:t>
            </a:r>
            <a:r>
              <a:rPr lang="en-US" sz="3200" i="1" dirty="0">
                <a:solidFill>
                  <a:srgbClr val="4F4C43"/>
                </a:solidFill>
              </a:rPr>
              <a:t>John 1:29; Rev. 5:9-10</a:t>
            </a:r>
          </a:p>
          <a:p>
            <a:r>
              <a:rPr lang="en-US" sz="3200" dirty="0">
                <a:solidFill>
                  <a:srgbClr val="4F4C43"/>
                </a:solidFill>
              </a:rPr>
              <a:t>He is human like you – </a:t>
            </a:r>
            <a:r>
              <a:rPr lang="en-US" sz="3200" i="1" dirty="0">
                <a:solidFill>
                  <a:srgbClr val="4F4C43"/>
                </a:solidFill>
              </a:rPr>
              <a:t>Hebrews 2:10-11, 17</a:t>
            </a:r>
          </a:p>
          <a:p>
            <a:r>
              <a:rPr lang="en-US" sz="3200" dirty="0">
                <a:solidFill>
                  <a:srgbClr val="4F4C43"/>
                </a:solidFill>
              </a:rPr>
              <a:t>He is sinless – </a:t>
            </a:r>
            <a:r>
              <a:rPr lang="en-US" sz="3200" i="1" dirty="0">
                <a:solidFill>
                  <a:srgbClr val="4F4C43"/>
                </a:solidFill>
              </a:rPr>
              <a:t>Hebrews 4:15; 7:26-27</a:t>
            </a:r>
          </a:p>
        </p:txBody>
      </p:sp>
    </p:spTree>
    <p:extLst>
      <p:ext uri="{BB962C8B-B14F-4D97-AF65-F5344CB8AC3E}">
        <p14:creationId xmlns:p14="http://schemas.microsoft.com/office/powerpoint/2010/main" val="2028479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lnSpcReduction="10000"/>
          </a:bodyPr>
          <a:lstStyle/>
          <a:p>
            <a:pPr marL="0" indent="0">
              <a:buNone/>
            </a:pPr>
            <a:r>
              <a:rPr lang="en-US" sz="3200" b="1" dirty="0">
                <a:solidFill>
                  <a:srgbClr val="4F4C43"/>
                </a:solidFill>
              </a:rPr>
              <a:t>You Need Christ’s Blood Because:</a:t>
            </a:r>
          </a:p>
          <a:p>
            <a:r>
              <a:rPr lang="en-US" sz="3200" dirty="0">
                <a:solidFill>
                  <a:srgbClr val="4F4C43"/>
                </a:solidFill>
              </a:rPr>
              <a:t>He is the Son of God – </a:t>
            </a:r>
            <a:r>
              <a:rPr lang="en-US" sz="3200" i="1" dirty="0">
                <a:solidFill>
                  <a:srgbClr val="4F4C43"/>
                </a:solidFill>
              </a:rPr>
              <a:t>John 1:32-34; 20:30-31; Heb. 9:14</a:t>
            </a:r>
          </a:p>
          <a:p>
            <a:pPr lvl="1"/>
            <a:r>
              <a:rPr lang="en-US" sz="3200" dirty="0">
                <a:solidFill>
                  <a:srgbClr val="4F4C43"/>
                </a:solidFill>
              </a:rPr>
              <a:t>You must believe this because He is the only one that can take your sins away </a:t>
            </a:r>
            <a:r>
              <a:rPr lang="en-US" sz="3200" i="1" dirty="0">
                <a:solidFill>
                  <a:srgbClr val="4F4C43"/>
                </a:solidFill>
              </a:rPr>
              <a:t>– Romans 10:9-10; Acts 4:12; 8:36-38</a:t>
            </a:r>
          </a:p>
        </p:txBody>
      </p:sp>
    </p:spTree>
    <p:extLst>
      <p:ext uri="{BB962C8B-B14F-4D97-AF65-F5344CB8AC3E}">
        <p14:creationId xmlns:p14="http://schemas.microsoft.com/office/powerpoint/2010/main" val="601856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a:bodyPr>
          <a:lstStyle/>
          <a:p>
            <a:pPr marL="0" indent="0">
              <a:buNone/>
            </a:pPr>
            <a:r>
              <a:rPr lang="en-US" sz="3200" b="1" dirty="0">
                <a:solidFill>
                  <a:srgbClr val="4F4C43"/>
                </a:solidFill>
              </a:rPr>
              <a:t>You Need Christ’s Blood Because:</a:t>
            </a:r>
          </a:p>
          <a:p>
            <a:r>
              <a:rPr lang="en-US" sz="3200" dirty="0">
                <a:solidFill>
                  <a:srgbClr val="4F4C43"/>
                </a:solidFill>
              </a:rPr>
              <a:t>He willingly gave His life to save yours – </a:t>
            </a:r>
            <a:r>
              <a:rPr lang="en-US" sz="3200" i="1" dirty="0">
                <a:solidFill>
                  <a:srgbClr val="4F4C43"/>
                </a:solidFill>
              </a:rPr>
              <a:t>John 10:11, 15, 17-18; 1 John 3:16; Isaiah 53:4-6</a:t>
            </a:r>
          </a:p>
        </p:txBody>
      </p:sp>
    </p:spTree>
    <p:extLst>
      <p:ext uri="{BB962C8B-B14F-4D97-AF65-F5344CB8AC3E}">
        <p14:creationId xmlns:p14="http://schemas.microsoft.com/office/powerpoint/2010/main" val="2834828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fontScale="92500" lnSpcReduction="10000"/>
          </a:bodyPr>
          <a:lstStyle/>
          <a:p>
            <a:pPr marL="0" indent="0">
              <a:buNone/>
            </a:pPr>
            <a:r>
              <a:rPr lang="en-US" sz="3500" b="1" dirty="0">
                <a:solidFill>
                  <a:srgbClr val="4F4C43"/>
                </a:solidFill>
              </a:rPr>
              <a:t>Baptism is Where You are Washed in Christ’s Blood</a:t>
            </a:r>
          </a:p>
          <a:p>
            <a:r>
              <a:rPr lang="en-US" sz="3200" i="1" dirty="0">
                <a:solidFill>
                  <a:srgbClr val="4F4C43"/>
                </a:solidFill>
              </a:rPr>
              <a:t>“for this is </a:t>
            </a:r>
            <a:r>
              <a:rPr lang="en-US" sz="3200" i="1" u="sng" dirty="0">
                <a:solidFill>
                  <a:srgbClr val="4F4C43"/>
                </a:solidFill>
              </a:rPr>
              <a:t>My blood</a:t>
            </a:r>
            <a:r>
              <a:rPr lang="en-US" sz="3200" i="1" dirty="0">
                <a:solidFill>
                  <a:srgbClr val="4F4C43"/>
                </a:solidFill>
              </a:rPr>
              <a:t> of the covenant, which is poured out for many </a:t>
            </a:r>
            <a:r>
              <a:rPr lang="en-US" sz="3200" i="1" u="sng" dirty="0">
                <a:solidFill>
                  <a:srgbClr val="4F4C43"/>
                </a:solidFill>
              </a:rPr>
              <a:t>for forgiveness of sins</a:t>
            </a:r>
            <a:r>
              <a:rPr lang="en-US" sz="3200" i="1" dirty="0">
                <a:solidFill>
                  <a:srgbClr val="4F4C43"/>
                </a:solidFill>
              </a:rPr>
              <a:t>.”</a:t>
            </a:r>
            <a:r>
              <a:rPr lang="en-US" sz="3200" dirty="0">
                <a:solidFill>
                  <a:srgbClr val="4F4C43"/>
                </a:solidFill>
              </a:rPr>
              <a:t> (Matthew 26:28, NASB)</a:t>
            </a:r>
          </a:p>
          <a:p>
            <a:r>
              <a:rPr lang="en-US" sz="3200" i="1" dirty="0">
                <a:solidFill>
                  <a:srgbClr val="4F4C43"/>
                </a:solidFill>
              </a:rPr>
              <a:t>“Repent, and each of you </a:t>
            </a:r>
            <a:r>
              <a:rPr lang="en-US" sz="3200" i="1" u="sng" dirty="0">
                <a:solidFill>
                  <a:srgbClr val="4F4C43"/>
                </a:solidFill>
              </a:rPr>
              <a:t>be baptized</a:t>
            </a:r>
            <a:r>
              <a:rPr lang="en-US" sz="3200" i="1" dirty="0">
                <a:solidFill>
                  <a:srgbClr val="4F4C43"/>
                </a:solidFill>
              </a:rPr>
              <a:t> in the name of Jesus Christ </a:t>
            </a:r>
            <a:r>
              <a:rPr lang="en-US" sz="3200" i="1" u="sng" dirty="0">
                <a:solidFill>
                  <a:srgbClr val="4F4C43"/>
                </a:solidFill>
              </a:rPr>
              <a:t>for the forgiveness of your sins</a:t>
            </a:r>
            <a:r>
              <a:rPr lang="en-US" sz="3200" i="1" dirty="0">
                <a:solidFill>
                  <a:srgbClr val="4F4C43"/>
                </a:solidFill>
              </a:rPr>
              <a:t>” </a:t>
            </a:r>
            <a:r>
              <a:rPr lang="en-US" sz="3200" dirty="0">
                <a:solidFill>
                  <a:srgbClr val="4F4C43"/>
                </a:solidFill>
              </a:rPr>
              <a:t>(Acts 2:38, NASB) </a:t>
            </a:r>
            <a:endParaRPr lang="en-US" sz="3200" i="1" dirty="0">
              <a:solidFill>
                <a:srgbClr val="4F4C43"/>
              </a:solidFill>
            </a:endParaRPr>
          </a:p>
        </p:txBody>
      </p:sp>
    </p:spTree>
    <p:extLst>
      <p:ext uri="{BB962C8B-B14F-4D97-AF65-F5344CB8AC3E}">
        <p14:creationId xmlns:p14="http://schemas.microsoft.com/office/powerpoint/2010/main" val="952196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BE2D-CE3E-362B-93C9-BE73AE7D57B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1729648" y="1905917"/>
            <a:ext cx="5673687" cy="4120309"/>
          </a:xfrm>
        </p:spPr>
        <p:txBody>
          <a:bodyPr>
            <a:normAutofit/>
          </a:bodyPr>
          <a:lstStyle/>
          <a:p>
            <a:pPr marL="0" indent="0">
              <a:buNone/>
            </a:pPr>
            <a:r>
              <a:rPr lang="en-US" sz="3200" b="1" dirty="0">
                <a:solidFill>
                  <a:srgbClr val="4F4C43"/>
                </a:solidFill>
              </a:rPr>
              <a:t>Baptism is Where You are Washed in Christ’s Blood</a:t>
            </a:r>
          </a:p>
          <a:p>
            <a:r>
              <a:rPr lang="en-US" sz="3200" dirty="0">
                <a:solidFill>
                  <a:srgbClr val="4F4C43"/>
                </a:solidFill>
              </a:rPr>
              <a:t>Baptism is into the death (blood) of Christ </a:t>
            </a:r>
            <a:r>
              <a:rPr lang="en-US" sz="3200" i="1" dirty="0">
                <a:solidFill>
                  <a:srgbClr val="4F4C43"/>
                </a:solidFill>
              </a:rPr>
              <a:t>– Romans 6:3-4</a:t>
            </a:r>
          </a:p>
        </p:txBody>
      </p:sp>
    </p:spTree>
    <p:extLst>
      <p:ext uri="{BB962C8B-B14F-4D97-AF65-F5344CB8AC3E}">
        <p14:creationId xmlns:p14="http://schemas.microsoft.com/office/powerpoint/2010/main" val="3430121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464CB-B688-8FA8-C318-D4FD829817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70390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2A0F7-B497-0C7B-1020-9100ABB59B9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38977" y="3150824"/>
            <a:ext cx="10873649" cy="3382178"/>
          </a:xfrm>
        </p:spPr>
        <p:txBody>
          <a:bodyPr>
            <a:normAutofit/>
          </a:bodyPr>
          <a:lstStyle/>
          <a:p>
            <a:r>
              <a:rPr lang="en-US" sz="3200" dirty="0">
                <a:solidFill>
                  <a:srgbClr val="4F4C43"/>
                </a:solidFill>
              </a:rPr>
              <a:t>Baptism marks the beginning of a committed life in Christ separated from sin – </a:t>
            </a:r>
            <a:r>
              <a:rPr lang="en-US" sz="3200" i="1" dirty="0">
                <a:solidFill>
                  <a:srgbClr val="4F4C43"/>
                </a:solidFill>
              </a:rPr>
              <a:t>Romans 6:1-4, 12-14</a:t>
            </a:r>
          </a:p>
          <a:p>
            <a:r>
              <a:rPr lang="en-US" sz="3200" dirty="0">
                <a:solidFill>
                  <a:srgbClr val="4F4C43"/>
                </a:solidFill>
              </a:rPr>
              <a:t>Count the cost of following Jesus – </a:t>
            </a:r>
            <a:r>
              <a:rPr lang="en-US" sz="3200" i="1" dirty="0">
                <a:solidFill>
                  <a:srgbClr val="4F4C43"/>
                </a:solidFill>
              </a:rPr>
              <a:t>Luke 14:25-33 </a:t>
            </a:r>
            <a:r>
              <a:rPr lang="en-US" sz="3200" dirty="0">
                <a:solidFill>
                  <a:srgbClr val="4F4C43"/>
                </a:solidFill>
              </a:rPr>
              <a:t>– are you committed to following Him the rest of your life?</a:t>
            </a:r>
          </a:p>
          <a:p>
            <a:r>
              <a:rPr lang="en-US" sz="3200" i="1" dirty="0">
                <a:solidFill>
                  <a:srgbClr val="4F4C43"/>
                </a:solidFill>
              </a:rPr>
              <a:t>“No one, having put his hand to the plow, and looking back, is fit for the kingdom of God.” </a:t>
            </a:r>
            <a:r>
              <a:rPr lang="en-US" sz="3200" dirty="0">
                <a:solidFill>
                  <a:srgbClr val="4F4C43"/>
                </a:solidFill>
              </a:rPr>
              <a:t>(Luke 9:62)</a:t>
            </a:r>
          </a:p>
        </p:txBody>
      </p:sp>
    </p:spTree>
    <p:extLst>
      <p:ext uri="{BB962C8B-B14F-4D97-AF65-F5344CB8AC3E}">
        <p14:creationId xmlns:p14="http://schemas.microsoft.com/office/powerpoint/2010/main" val="3983283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2A0F7-B497-0C7B-1020-9100ABB59B9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38977" y="3150824"/>
            <a:ext cx="10873649" cy="3382178"/>
          </a:xfrm>
        </p:spPr>
        <p:txBody>
          <a:bodyPr>
            <a:noAutofit/>
          </a:bodyPr>
          <a:lstStyle/>
          <a:p>
            <a:pPr marL="0" indent="0">
              <a:buNone/>
            </a:pPr>
            <a:r>
              <a:rPr lang="en-US" sz="3200" b="1" dirty="0">
                <a:solidFill>
                  <a:srgbClr val="4F4C43"/>
                </a:solidFill>
              </a:rPr>
              <a:t>Baptism Starts a Committed Relationship with Jesus</a:t>
            </a:r>
          </a:p>
          <a:p>
            <a:r>
              <a:rPr lang="en-US" sz="3200" i="1" dirty="0">
                <a:solidFill>
                  <a:srgbClr val="4F4C43"/>
                </a:solidFill>
              </a:rPr>
              <a:t>Galatians 3:26-29 </a:t>
            </a:r>
            <a:r>
              <a:rPr lang="en-US" sz="3200" dirty="0">
                <a:solidFill>
                  <a:srgbClr val="4F4C43"/>
                </a:solidFill>
              </a:rPr>
              <a:t>– INTO, PUT ON, ARE Christ’s.</a:t>
            </a:r>
          </a:p>
          <a:p>
            <a:r>
              <a:rPr lang="en-US" sz="3200" i="1" dirty="0">
                <a:solidFill>
                  <a:srgbClr val="4F4C43"/>
                </a:solidFill>
              </a:rPr>
              <a:t>Galatians 2:20 </a:t>
            </a:r>
            <a:r>
              <a:rPr lang="en-US" sz="3200" dirty="0">
                <a:solidFill>
                  <a:srgbClr val="4F4C43"/>
                </a:solidFill>
              </a:rPr>
              <a:t>– Christ LIVES IN ME!</a:t>
            </a:r>
          </a:p>
          <a:p>
            <a:pPr marL="0" indent="0">
              <a:buNone/>
            </a:pPr>
            <a:r>
              <a:rPr lang="en-US" sz="3200" b="1" dirty="0">
                <a:solidFill>
                  <a:srgbClr val="4F4C43"/>
                </a:solidFill>
              </a:rPr>
              <a:t>You Must Be Willing to Leave All and Follow Jesus for the Rest of Your Life</a:t>
            </a:r>
          </a:p>
          <a:p>
            <a:r>
              <a:rPr lang="en-US" sz="3200" dirty="0">
                <a:solidFill>
                  <a:srgbClr val="4F4C43"/>
                </a:solidFill>
              </a:rPr>
              <a:t>Take up your cross, lose life to save it – </a:t>
            </a:r>
            <a:r>
              <a:rPr lang="en-US" sz="3200" i="1" dirty="0">
                <a:solidFill>
                  <a:srgbClr val="4F4C43"/>
                </a:solidFill>
              </a:rPr>
              <a:t>Matthew 16:24-27; 19:16-22</a:t>
            </a:r>
          </a:p>
        </p:txBody>
      </p:sp>
    </p:spTree>
    <p:extLst>
      <p:ext uri="{BB962C8B-B14F-4D97-AF65-F5344CB8AC3E}">
        <p14:creationId xmlns:p14="http://schemas.microsoft.com/office/powerpoint/2010/main" val="3192914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360E-6B8B-3C8D-47D1-802BB9AA374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83046" y="4340646"/>
            <a:ext cx="3789802" cy="2324559"/>
          </a:xfrm>
        </p:spPr>
        <p:txBody>
          <a:bodyPr>
            <a:normAutofit fontScale="92500" lnSpcReduction="10000"/>
          </a:bodyPr>
          <a:lstStyle/>
          <a:p>
            <a:pPr marL="0" indent="0" algn="ctr">
              <a:buNone/>
            </a:pPr>
            <a:r>
              <a:rPr lang="en-US" b="1" dirty="0">
                <a:solidFill>
                  <a:srgbClr val="4F4C43"/>
                </a:solidFill>
              </a:rPr>
              <a:t>“Heaven is a wonderful place filled with glory and grace. I want to see my Savior’s face! Heaven is a wonderful place! I want to go there!”</a:t>
            </a:r>
          </a:p>
        </p:txBody>
      </p:sp>
      <p:sp>
        <p:nvSpPr>
          <p:cNvPr id="6" name="Content Placeholder 2">
            <a:extLst>
              <a:ext uri="{FF2B5EF4-FFF2-40B4-BE49-F238E27FC236}">
                <a16:creationId xmlns:a16="http://schemas.microsoft.com/office/drawing/2014/main" id="{9557EF14-0017-5D31-DD84-5326C02DAA82}"/>
              </a:ext>
            </a:extLst>
          </p:cNvPr>
          <p:cNvSpPr txBox="1">
            <a:spLocks/>
          </p:cNvSpPr>
          <p:nvPr/>
        </p:nvSpPr>
        <p:spPr>
          <a:xfrm>
            <a:off x="5563518" y="209321"/>
            <a:ext cx="6169446" cy="25228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4F4C43"/>
                </a:solidFill>
              </a:rPr>
              <a:t>God Motivates Us with the Promise of Heaven</a:t>
            </a:r>
          </a:p>
          <a:p>
            <a:r>
              <a:rPr lang="en-US" sz="3200" dirty="0">
                <a:solidFill>
                  <a:srgbClr val="4F4C43"/>
                </a:solidFill>
              </a:rPr>
              <a:t>Prepared for us – </a:t>
            </a:r>
            <a:r>
              <a:rPr lang="en-US" sz="3200" i="1" dirty="0">
                <a:solidFill>
                  <a:srgbClr val="4F4C43"/>
                </a:solidFill>
              </a:rPr>
              <a:t>Matt. 25:34, 46; Heb. 11:13-16</a:t>
            </a:r>
          </a:p>
          <a:p>
            <a:r>
              <a:rPr lang="en-US" sz="3200" dirty="0">
                <a:solidFill>
                  <a:srgbClr val="4F4C43"/>
                </a:solidFill>
              </a:rPr>
              <a:t>No sin/temptation – </a:t>
            </a:r>
            <a:r>
              <a:rPr lang="en-US" sz="3200" i="1" dirty="0">
                <a:solidFill>
                  <a:srgbClr val="4F4C43"/>
                </a:solidFill>
              </a:rPr>
              <a:t>2 Peter 3:13</a:t>
            </a:r>
          </a:p>
        </p:txBody>
      </p:sp>
    </p:spTree>
    <p:extLst>
      <p:ext uri="{BB962C8B-B14F-4D97-AF65-F5344CB8AC3E}">
        <p14:creationId xmlns:p14="http://schemas.microsoft.com/office/powerpoint/2010/main" val="531770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360E-6B8B-3C8D-47D1-802BB9AA374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83046" y="4340646"/>
            <a:ext cx="3789802" cy="2324559"/>
          </a:xfrm>
        </p:spPr>
        <p:txBody>
          <a:bodyPr>
            <a:normAutofit fontScale="92500" lnSpcReduction="10000"/>
          </a:bodyPr>
          <a:lstStyle/>
          <a:p>
            <a:pPr marL="0" indent="0" algn="ctr">
              <a:buNone/>
            </a:pPr>
            <a:r>
              <a:rPr lang="en-US" b="1" dirty="0">
                <a:solidFill>
                  <a:srgbClr val="4F4C43"/>
                </a:solidFill>
              </a:rPr>
              <a:t>“Heaven is a wonderful place filled with glory and grace. I want to see my Savior’s face! Heaven is a wonderful place! I want to go there!”</a:t>
            </a:r>
          </a:p>
        </p:txBody>
      </p:sp>
      <p:sp>
        <p:nvSpPr>
          <p:cNvPr id="6" name="Content Placeholder 2">
            <a:extLst>
              <a:ext uri="{FF2B5EF4-FFF2-40B4-BE49-F238E27FC236}">
                <a16:creationId xmlns:a16="http://schemas.microsoft.com/office/drawing/2014/main" id="{9557EF14-0017-5D31-DD84-5326C02DAA82}"/>
              </a:ext>
            </a:extLst>
          </p:cNvPr>
          <p:cNvSpPr txBox="1">
            <a:spLocks/>
          </p:cNvSpPr>
          <p:nvPr/>
        </p:nvSpPr>
        <p:spPr>
          <a:xfrm>
            <a:off x="5563518" y="209321"/>
            <a:ext cx="6169446" cy="25228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4F4C43"/>
                </a:solidFill>
              </a:rPr>
              <a:t>God Motivates Us with the Promise of Heaven</a:t>
            </a:r>
          </a:p>
          <a:p>
            <a:r>
              <a:rPr lang="en-US" sz="3200" dirty="0">
                <a:solidFill>
                  <a:srgbClr val="4F4C43"/>
                </a:solidFill>
              </a:rPr>
              <a:t>No darkness – </a:t>
            </a:r>
            <a:r>
              <a:rPr lang="en-US" sz="3200" i="1" dirty="0">
                <a:solidFill>
                  <a:srgbClr val="4F4C43"/>
                </a:solidFill>
              </a:rPr>
              <a:t>Rev. 22:5</a:t>
            </a:r>
          </a:p>
          <a:p>
            <a:r>
              <a:rPr lang="en-US" sz="3200" dirty="0">
                <a:solidFill>
                  <a:srgbClr val="4F4C43"/>
                </a:solidFill>
              </a:rPr>
              <a:t>No hunger, thirst, pain, anguish, tears – </a:t>
            </a:r>
            <a:r>
              <a:rPr lang="en-US" sz="3200" i="1" dirty="0">
                <a:solidFill>
                  <a:srgbClr val="4F4C43"/>
                </a:solidFill>
              </a:rPr>
              <a:t>Rev. 7:16-17</a:t>
            </a:r>
          </a:p>
        </p:txBody>
      </p:sp>
    </p:spTree>
    <p:extLst>
      <p:ext uri="{BB962C8B-B14F-4D97-AF65-F5344CB8AC3E}">
        <p14:creationId xmlns:p14="http://schemas.microsoft.com/office/powerpoint/2010/main" val="4112646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360E-6B8B-3C8D-47D1-802BB9AA374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83046" y="4340646"/>
            <a:ext cx="3789802" cy="2324559"/>
          </a:xfrm>
        </p:spPr>
        <p:txBody>
          <a:bodyPr>
            <a:normAutofit fontScale="92500" lnSpcReduction="10000"/>
          </a:bodyPr>
          <a:lstStyle/>
          <a:p>
            <a:pPr marL="0" indent="0" algn="ctr">
              <a:buNone/>
            </a:pPr>
            <a:r>
              <a:rPr lang="en-US" b="1" dirty="0">
                <a:solidFill>
                  <a:srgbClr val="4F4C43"/>
                </a:solidFill>
              </a:rPr>
              <a:t>“Heaven is a wonderful place filled with glory and grace. I want to see my Savior’s face! Heaven is a wonderful place! I want to go there!”</a:t>
            </a:r>
          </a:p>
        </p:txBody>
      </p:sp>
      <p:sp>
        <p:nvSpPr>
          <p:cNvPr id="6" name="Content Placeholder 2">
            <a:extLst>
              <a:ext uri="{FF2B5EF4-FFF2-40B4-BE49-F238E27FC236}">
                <a16:creationId xmlns:a16="http://schemas.microsoft.com/office/drawing/2014/main" id="{9557EF14-0017-5D31-DD84-5326C02DAA82}"/>
              </a:ext>
            </a:extLst>
          </p:cNvPr>
          <p:cNvSpPr txBox="1">
            <a:spLocks/>
          </p:cNvSpPr>
          <p:nvPr/>
        </p:nvSpPr>
        <p:spPr>
          <a:xfrm>
            <a:off x="5563518" y="209321"/>
            <a:ext cx="6169446" cy="25228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4F4C43"/>
                </a:solidFill>
              </a:rPr>
              <a:t>God Motivates Us with the Promise of Heaven</a:t>
            </a:r>
          </a:p>
          <a:p>
            <a:r>
              <a:rPr lang="en-US" sz="3200" dirty="0">
                <a:solidFill>
                  <a:srgbClr val="4F4C43"/>
                </a:solidFill>
              </a:rPr>
              <a:t>Eternal joy – </a:t>
            </a:r>
            <a:r>
              <a:rPr lang="en-US" sz="3200" i="1" dirty="0">
                <a:solidFill>
                  <a:srgbClr val="4F4C43"/>
                </a:solidFill>
              </a:rPr>
              <a:t>Rev. 14:1-3</a:t>
            </a:r>
          </a:p>
          <a:p>
            <a:r>
              <a:rPr lang="en-US" sz="3200" dirty="0">
                <a:solidFill>
                  <a:srgbClr val="4F4C43"/>
                </a:solidFill>
              </a:rPr>
              <a:t>See the glory of Christ forever – </a:t>
            </a:r>
            <a:r>
              <a:rPr lang="en-US" sz="3200" i="1" dirty="0">
                <a:solidFill>
                  <a:srgbClr val="4F4C43"/>
                </a:solidFill>
              </a:rPr>
              <a:t>John 17:24</a:t>
            </a:r>
          </a:p>
        </p:txBody>
      </p:sp>
    </p:spTree>
    <p:extLst>
      <p:ext uri="{BB962C8B-B14F-4D97-AF65-F5344CB8AC3E}">
        <p14:creationId xmlns:p14="http://schemas.microsoft.com/office/powerpoint/2010/main" val="2095005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360E-6B8B-3C8D-47D1-802BB9AA374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83046" y="4340646"/>
            <a:ext cx="3789802" cy="2324559"/>
          </a:xfrm>
        </p:spPr>
        <p:txBody>
          <a:bodyPr>
            <a:normAutofit fontScale="92500" lnSpcReduction="10000"/>
          </a:bodyPr>
          <a:lstStyle/>
          <a:p>
            <a:pPr marL="0" indent="0" algn="ctr">
              <a:buNone/>
            </a:pPr>
            <a:r>
              <a:rPr lang="en-US" b="1" dirty="0">
                <a:solidFill>
                  <a:srgbClr val="4F4C43"/>
                </a:solidFill>
              </a:rPr>
              <a:t>“Heaven is a wonderful place filled with glory and grace. I want to see my Savior’s face! Heaven is a wonderful place! I want to go there!”</a:t>
            </a:r>
          </a:p>
        </p:txBody>
      </p:sp>
      <p:sp>
        <p:nvSpPr>
          <p:cNvPr id="6" name="Content Placeholder 2">
            <a:extLst>
              <a:ext uri="{FF2B5EF4-FFF2-40B4-BE49-F238E27FC236}">
                <a16:creationId xmlns:a16="http://schemas.microsoft.com/office/drawing/2014/main" id="{9557EF14-0017-5D31-DD84-5326C02DAA82}"/>
              </a:ext>
            </a:extLst>
          </p:cNvPr>
          <p:cNvSpPr txBox="1">
            <a:spLocks/>
          </p:cNvSpPr>
          <p:nvPr/>
        </p:nvSpPr>
        <p:spPr>
          <a:xfrm>
            <a:off x="5563518" y="209321"/>
            <a:ext cx="6169446" cy="2522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4F4C43"/>
                </a:solidFill>
              </a:rPr>
              <a:t>God Motivates Us with the Promise of Heaven</a:t>
            </a:r>
          </a:p>
          <a:p>
            <a:r>
              <a:rPr lang="en-US" sz="3200" dirty="0">
                <a:solidFill>
                  <a:srgbClr val="4F4C43"/>
                </a:solidFill>
              </a:rPr>
              <a:t>Have the goal of heaven! – </a:t>
            </a:r>
            <a:r>
              <a:rPr lang="en-US" sz="3200" i="1" dirty="0">
                <a:solidFill>
                  <a:srgbClr val="4F4C43"/>
                </a:solidFill>
              </a:rPr>
              <a:t>Matthew 6:19-21</a:t>
            </a:r>
          </a:p>
        </p:txBody>
      </p:sp>
    </p:spTree>
    <p:extLst>
      <p:ext uri="{BB962C8B-B14F-4D97-AF65-F5344CB8AC3E}">
        <p14:creationId xmlns:p14="http://schemas.microsoft.com/office/powerpoint/2010/main" val="4024987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360E-6B8B-3C8D-47D1-802BB9AA374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83046" y="4340646"/>
            <a:ext cx="3789802" cy="2324559"/>
          </a:xfrm>
        </p:spPr>
        <p:txBody>
          <a:bodyPr>
            <a:normAutofit fontScale="92500" lnSpcReduction="10000"/>
          </a:bodyPr>
          <a:lstStyle/>
          <a:p>
            <a:pPr marL="0" indent="0" algn="ctr">
              <a:buNone/>
            </a:pPr>
            <a:r>
              <a:rPr lang="en-US" b="1" dirty="0">
                <a:solidFill>
                  <a:srgbClr val="4F4C43"/>
                </a:solidFill>
              </a:rPr>
              <a:t>“Heaven is a wonderful place filled with glory and grace. I want to see my Savior’s face! Heaven is a wonderful place! I want to go there!”</a:t>
            </a:r>
          </a:p>
        </p:txBody>
      </p:sp>
      <p:sp>
        <p:nvSpPr>
          <p:cNvPr id="6" name="Content Placeholder 2">
            <a:extLst>
              <a:ext uri="{FF2B5EF4-FFF2-40B4-BE49-F238E27FC236}">
                <a16:creationId xmlns:a16="http://schemas.microsoft.com/office/drawing/2014/main" id="{9557EF14-0017-5D31-DD84-5326C02DAA82}"/>
              </a:ext>
            </a:extLst>
          </p:cNvPr>
          <p:cNvSpPr txBox="1">
            <a:spLocks/>
          </p:cNvSpPr>
          <p:nvPr/>
        </p:nvSpPr>
        <p:spPr>
          <a:xfrm>
            <a:off x="5563518" y="209321"/>
            <a:ext cx="6169446" cy="2522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dirty="0">
              <a:solidFill>
                <a:srgbClr val="4F4C43"/>
              </a:solidFill>
            </a:endParaRPr>
          </a:p>
          <a:p>
            <a:pPr marL="0" indent="0">
              <a:buFont typeface="Arial" panose="020B0604020202020204" pitchFamily="34" charset="0"/>
              <a:buNone/>
            </a:pPr>
            <a:r>
              <a:rPr lang="en-US" sz="3200" b="1" dirty="0">
                <a:solidFill>
                  <a:srgbClr val="4F4C43"/>
                </a:solidFill>
              </a:rPr>
              <a:t>Only Those Washed in Christ’s Blood Can Go There!</a:t>
            </a:r>
          </a:p>
          <a:p>
            <a:pPr marL="0" indent="0" algn="ctr">
              <a:buFont typeface="Arial" panose="020B0604020202020204" pitchFamily="34" charset="0"/>
              <a:buNone/>
            </a:pPr>
            <a:r>
              <a:rPr lang="en-US" sz="3200" i="1" dirty="0">
                <a:solidFill>
                  <a:srgbClr val="4F4C43"/>
                </a:solidFill>
              </a:rPr>
              <a:t>Revelation 7:13-15; 14:4-5</a:t>
            </a:r>
          </a:p>
        </p:txBody>
      </p:sp>
    </p:spTree>
    <p:extLst>
      <p:ext uri="{BB962C8B-B14F-4D97-AF65-F5344CB8AC3E}">
        <p14:creationId xmlns:p14="http://schemas.microsoft.com/office/powerpoint/2010/main" val="3541500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464CB-B688-8FA8-C318-D4FD8298178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78329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214E6-6D66-BBA0-086D-A8A18B15404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5056742" y="1388125"/>
            <a:ext cx="6367750" cy="4527934"/>
          </a:xfrm>
        </p:spPr>
        <p:txBody>
          <a:bodyPr/>
          <a:lstStyle/>
          <a:p>
            <a:pPr marL="0" indent="0">
              <a:buNone/>
            </a:pPr>
            <a:r>
              <a:rPr lang="en-US" sz="3200" b="1" dirty="0">
                <a:solidFill>
                  <a:srgbClr val="4F4C43"/>
                </a:solidFill>
              </a:rPr>
              <a:t>Baptism is Something Sinners Do to Be Forgiven</a:t>
            </a:r>
          </a:p>
          <a:p>
            <a:r>
              <a:rPr lang="en-US" sz="3200" dirty="0">
                <a:solidFill>
                  <a:srgbClr val="4F4C43"/>
                </a:solidFill>
              </a:rPr>
              <a:t>The first recorded sermon – </a:t>
            </a:r>
            <a:r>
              <a:rPr lang="en-US" sz="3200" i="1" dirty="0">
                <a:solidFill>
                  <a:srgbClr val="4F4C43"/>
                </a:solidFill>
              </a:rPr>
              <a:t>Acts 2:23, 36, 37, 38</a:t>
            </a:r>
          </a:p>
          <a:p>
            <a:r>
              <a:rPr lang="en-US" sz="3200" i="1" dirty="0">
                <a:solidFill>
                  <a:srgbClr val="4F4C43"/>
                </a:solidFill>
              </a:rPr>
              <a:t>“Repent, and each of you be baptized in the name of Jesus Christ </a:t>
            </a:r>
            <a:r>
              <a:rPr lang="en-US" sz="3200" i="1" u="sng" dirty="0">
                <a:solidFill>
                  <a:srgbClr val="4F4C43"/>
                </a:solidFill>
              </a:rPr>
              <a:t>for the forgiveness of your sins</a:t>
            </a:r>
            <a:r>
              <a:rPr lang="en-US" sz="3200" i="1" dirty="0">
                <a:solidFill>
                  <a:srgbClr val="4F4C43"/>
                </a:solidFill>
              </a:rPr>
              <a:t>.” </a:t>
            </a:r>
            <a:r>
              <a:rPr lang="en-US" sz="3200" dirty="0">
                <a:solidFill>
                  <a:srgbClr val="4F4C43"/>
                </a:solidFill>
              </a:rPr>
              <a:t>(NASB) </a:t>
            </a:r>
          </a:p>
        </p:txBody>
      </p:sp>
    </p:spTree>
    <p:extLst>
      <p:ext uri="{BB962C8B-B14F-4D97-AF65-F5344CB8AC3E}">
        <p14:creationId xmlns:p14="http://schemas.microsoft.com/office/powerpoint/2010/main" val="3611074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C0B6DC-81F6-B006-073F-D458BE897C1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5056742" y="1388125"/>
            <a:ext cx="6367750" cy="4527933"/>
          </a:xfrm>
        </p:spPr>
        <p:txBody>
          <a:bodyPr>
            <a:normAutofit lnSpcReduction="10000"/>
          </a:bodyPr>
          <a:lstStyle/>
          <a:p>
            <a:pPr marL="0" indent="0">
              <a:buNone/>
            </a:pPr>
            <a:r>
              <a:rPr lang="en-US" sz="3200" b="1" dirty="0">
                <a:solidFill>
                  <a:srgbClr val="4F4C43"/>
                </a:solidFill>
              </a:rPr>
              <a:t>Baptism is Something Sinners Do to Be Forgiven</a:t>
            </a:r>
          </a:p>
          <a:p>
            <a:r>
              <a:rPr lang="en-US" sz="3200" dirty="0">
                <a:solidFill>
                  <a:srgbClr val="4F4C43"/>
                </a:solidFill>
              </a:rPr>
              <a:t>Paul’s former life, and remembrance of it – </a:t>
            </a:r>
            <a:r>
              <a:rPr lang="en-US" sz="3200" i="1" dirty="0">
                <a:solidFill>
                  <a:srgbClr val="4F4C43"/>
                </a:solidFill>
              </a:rPr>
              <a:t>1 Timothy 1:15; Acts 26:9-11; 9:9</a:t>
            </a:r>
          </a:p>
          <a:p>
            <a:r>
              <a:rPr lang="en-US" sz="3200" dirty="0">
                <a:solidFill>
                  <a:srgbClr val="4F4C43"/>
                </a:solidFill>
              </a:rPr>
              <a:t>What Paul was told to do – </a:t>
            </a:r>
            <a:r>
              <a:rPr lang="en-US" sz="3200" i="1" dirty="0">
                <a:solidFill>
                  <a:srgbClr val="4F4C43"/>
                </a:solidFill>
              </a:rPr>
              <a:t>“And now why are you waiting? Arise and be baptized, and </a:t>
            </a:r>
            <a:r>
              <a:rPr lang="en-US" sz="3200" i="1" u="sng" dirty="0">
                <a:solidFill>
                  <a:srgbClr val="4F4C43"/>
                </a:solidFill>
              </a:rPr>
              <a:t>wash away your sins</a:t>
            </a:r>
            <a:r>
              <a:rPr lang="en-US" sz="3200" i="1" dirty="0">
                <a:solidFill>
                  <a:srgbClr val="4F4C43"/>
                </a:solidFill>
              </a:rPr>
              <a:t>, calling on the name of the Lord.” (Acts 22:16)</a:t>
            </a:r>
          </a:p>
        </p:txBody>
      </p:sp>
    </p:spTree>
    <p:extLst>
      <p:ext uri="{BB962C8B-B14F-4D97-AF65-F5344CB8AC3E}">
        <p14:creationId xmlns:p14="http://schemas.microsoft.com/office/powerpoint/2010/main" val="2781269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C0B6DC-81F6-B006-073F-D458BE897C1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5056742" y="1388125"/>
            <a:ext cx="6367750" cy="4527933"/>
          </a:xfrm>
        </p:spPr>
        <p:txBody>
          <a:bodyPr>
            <a:normAutofit/>
          </a:bodyPr>
          <a:lstStyle/>
          <a:p>
            <a:pPr marL="0" indent="0">
              <a:buNone/>
            </a:pPr>
            <a:r>
              <a:rPr lang="en-US" sz="3200" dirty="0">
                <a:solidFill>
                  <a:srgbClr val="4F4C43"/>
                </a:solidFill>
              </a:rPr>
              <a:t>You are ready to be baptized when you know you are guilty of sin and want to be forgiven by God to be right with Him.</a:t>
            </a:r>
          </a:p>
          <a:p>
            <a:pPr marL="0" indent="0">
              <a:buNone/>
            </a:pPr>
            <a:r>
              <a:rPr lang="en-US" sz="3200" b="1" dirty="0">
                <a:solidFill>
                  <a:srgbClr val="4F4C43"/>
                </a:solidFill>
              </a:rPr>
              <a:t>The “age of accountability”</a:t>
            </a:r>
          </a:p>
          <a:p>
            <a:r>
              <a:rPr lang="en-US" sz="3200" dirty="0">
                <a:solidFill>
                  <a:srgbClr val="4F4C43"/>
                </a:solidFill>
              </a:rPr>
              <a:t>Children are pure – </a:t>
            </a:r>
            <a:r>
              <a:rPr lang="en-US" sz="3200" i="1" dirty="0">
                <a:solidFill>
                  <a:srgbClr val="4F4C43"/>
                </a:solidFill>
              </a:rPr>
              <a:t>Matthew 18:1-9; 19:13-15</a:t>
            </a:r>
          </a:p>
          <a:p>
            <a:r>
              <a:rPr lang="en-US" sz="3200" i="1" dirty="0">
                <a:solidFill>
                  <a:srgbClr val="4F4C43"/>
                </a:solidFill>
              </a:rPr>
              <a:t>Romans 7:9-11 </a:t>
            </a:r>
            <a:r>
              <a:rPr lang="en-US" sz="3200" dirty="0">
                <a:solidFill>
                  <a:srgbClr val="4F4C43"/>
                </a:solidFill>
              </a:rPr>
              <a:t>– speaks of this concept.</a:t>
            </a:r>
          </a:p>
        </p:txBody>
      </p:sp>
    </p:spTree>
    <p:extLst>
      <p:ext uri="{BB962C8B-B14F-4D97-AF65-F5344CB8AC3E}">
        <p14:creationId xmlns:p14="http://schemas.microsoft.com/office/powerpoint/2010/main" val="3368184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C0B6DC-81F6-B006-073F-D458BE897C1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5056742" y="1388125"/>
            <a:ext cx="6367750" cy="4527933"/>
          </a:xfrm>
        </p:spPr>
        <p:txBody>
          <a:bodyPr>
            <a:normAutofit lnSpcReduction="10000"/>
          </a:bodyPr>
          <a:lstStyle/>
          <a:p>
            <a:pPr marL="0" indent="0">
              <a:buNone/>
            </a:pPr>
            <a:r>
              <a:rPr lang="en-US" sz="3200" dirty="0">
                <a:solidFill>
                  <a:srgbClr val="4F4C43"/>
                </a:solidFill>
              </a:rPr>
              <a:t>You are ready to be baptized when you know you are guilty of sin and want to be forgiven by God to be right with Him.</a:t>
            </a:r>
          </a:p>
          <a:p>
            <a:r>
              <a:rPr lang="en-US" sz="3200" dirty="0">
                <a:solidFill>
                  <a:srgbClr val="4F4C43"/>
                </a:solidFill>
              </a:rPr>
              <a:t>An indicator is a repentant heart – </a:t>
            </a:r>
            <a:r>
              <a:rPr lang="en-US" sz="3200" i="1" dirty="0">
                <a:solidFill>
                  <a:srgbClr val="4F4C43"/>
                </a:solidFill>
              </a:rPr>
              <a:t>Acts 2:37-38</a:t>
            </a:r>
          </a:p>
          <a:p>
            <a:r>
              <a:rPr lang="en-US" sz="3200" dirty="0">
                <a:solidFill>
                  <a:srgbClr val="4F4C43"/>
                </a:solidFill>
              </a:rPr>
              <a:t>An indicator is an intense desire to be right with God; A desire to get rid of your guilty conscience – </a:t>
            </a:r>
            <a:r>
              <a:rPr lang="en-US" sz="3200" i="1" dirty="0">
                <a:solidFill>
                  <a:srgbClr val="4F4C43"/>
                </a:solidFill>
              </a:rPr>
              <a:t>Hebrews 9:14; 1 Peter 3:21</a:t>
            </a:r>
          </a:p>
        </p:txBody>
      </p:sp>
    </p:spTree>
    <p:extLst>
      <p:ext uri="{BB962C8B-B14F-4D97-AF65-F5344CB8AC3E}">
        <p14:creationId xmlns:p14="http://schemas.microsoft.com/office/powerpoint/2010/main" val="4131675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lnSpcReduction="10000"/>
          </a:bodyPr>
          <a:lstStyle/>
          <a:p>
            <a:pPr marL="0" indent="0">
              <a:buNone/>
            </a:pPr>
            <a:r>
              <a:rPr lang="en-US" sz="3200" b="1" dirty="0">
                <a:solidFill>
                  <a:srgbClr val="4F4C43"/>
                </a:solidFill>
              </a:rPr>
              <a:t>Wanting to escape hell is a good reason to be baptized!</a:t>
            </a:r>
          </a:p>
          <a:p>
            <a:r>
              <a:rPr lang="en-US" sz="3200" dirty="0">
                <a:solidFill>
                  <a:srgbClr val="4F4C43"/>
                </a:solidFill>
              </a:rPr>
              <a:t>EX: </a:t>
            </a:r>
            <a:r>
              <a:rPr lang="en-US" sz="3200" i="1" dirty="0">
                <a:solidFill>
                  <a:srgbClr val="4F4C43"/>
                </a:solidFill>
              </a:rPr>
              <a:t>Matthew 3:7, 10-12 </a:t>
            </a:r>
            <a:r>
              <a:rPr lang="en-US" sz="3200" dirty="0">
                <a:solidFill>
                  <a:srgbClr val="4F4C43"/>
                </a:solidFill>
              </a:rPr>
              <a:t>– fear of the wrath of God and hell is a good motivation to be baptized.</a:t>
            </a:r>
          </a:p>
          <a:p>
            <a:r>
              <a:rPr lang="en-US" sz="3200" dirty="0">
                <a:solidFill>
                  <a:srgbClr val="4F4C43"/>
                </a:solidFill>
              </a:rPr>
              <a:t>Jesus warned about hell and encouraged people to escape it! – </a:t>
            </a:r>
            <a:r>
              <a:rPr lang="en-US" sz="3200" i="1" dirty="0">
                <a:solidFill>
                  <a:srgbClr val="4F4C43"/>
                </a:solidFill>
              </a:rPr>
              <a:t>Matthew 5:29-30; 7:13-14</a:t>
            </a:r>
          </a:p>
          <a:p>
            <a:r>
              <a:rPr lang="en-US" sz="3200" dirty="0">
                <a:solidFill>
                  <a:srgbClr val="4F4C43"/>
                </a:solidFill>
              </a:rPr>
              <a:t>Jesus talked about hell more than anyone else and wants you to know about it so you don’t go there!</a:t>
            </a:r>
          </a:p>
        </p:txBody>
      </p:sp>
    </p:spTree>
    <p:extLst>
      <p:ext uri="{BB962C8B-B14F-4D97-AF65-F5344CB8AC3E}">
        <p14:creationId xmlns:p14="http://schemas.microsoft.com/office/powerpoint/2010/main" val="2102948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a:bodyPr>
          <a:lstStyle/>
          <a:p>
            <a:pPr marL="0" indent="0">
              <a:buNone/>
            </a:pPr>
            <a:r>
              <a:rPr lang="en-US" sz="3200" b="1" dirty="0">
                <a:solidFill>
                  <a:srgbClr val="4F4C43"/>
                </a:solidFill>
              </a:rPr>
              <a:t>Hell is Terrifying, Sin is the Reason People Will Go There, Baptism is the Way Out</a:t>
            </a:r>
          </a:p>
          <a:p>
            <a:r>
              <a:rPr lang="en-US" sz="3200" i="1" dirty="0">
                <a:solidFill>
                  <a:srgbClr val="4F4C43"/>
                </a:solidFill>
              </a:rPr>
              <a:t>“in flaming fire taking vengeance on those who do not know God, and on those who do not obey the gospel of our Lord Jesus Christ. These shall be punished with everlasting destruction from the presence of the Lord and from the glory of His power”</a:t>
            </a:r>
            <a:r>
              <a:rPr lang="en-US" sz="3200" dirty="0">
                <a:solidFill>
                  <a:srgbClr val="4F4C43"/>
                </a:solidFill>
              </a:rPr>
              <a:t> (2 Thessalonians 1:8-9)</a:t>
            </a:r>
          </a:p>
        </p:txBody>
      </p:sp>
    </p:spTree>
    <p:extLst>
      <p:ext uri="{BB962C8B-B14F-4D97-AF65-F5344CB8AC3E}">
        <p14:creationId xmlns:p14="http://schemas.microsoft.com/office/powerpoint/2010/main" val="265186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FC56E-0EDD-5388-E4BE-E76801FC181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6CE9A71-5166-EFE4-A190-08DD5CCEE3B7}"/>
              </a:ext>
            </a:extLst>
          </p:cNvPr>
          <p:cNvSpPr>
            <a:spLocks noGrp="1"/>
          </p:cNvSpPr>
          <p:nvPr>
            <p:ph idx="1"/>
          </p:nvPr>
        </p:nvSpPr>
        <p:spPr>
          <a:xfrm>
            <a:off x="6246563" y="341522"/>
            <a:ext cx="5684703" cy="6180463"/>
          </a:xfrm>
        </p:spPr>
        <p:txBody>
          <a:bodyPr>
            <a:normAutofit lnSpcReduction="10000"/>
          </a:bodyPr>
          <a:lstStyle/>
          <a:p>
            <a:pPr marL="0" indent="0">
              <a:buNone/>
            </a:pPr>
            <a:r>
              <a:rPr lang="en-US" sz="3200" b="1" dirty="0">
                <a:solidFill>
                  <a:srgbClr val="4F4C43"/>
                </a:solidFill>
              </a:rPr>
              <a:t>Hell is Terrifying, Sin is the Reason People Will Go There, Baptism is the Way Out</a:t>
            </a:r>
          </a:p>
          <a:p>
            <a:r>
              <a:rPr lang="en-US" sz="3200" i="1" dirty="0">
                <a:solidFill>
                  <a:srgbClr val="4F4C43"/>
                </a:solidFill>
              </a:rPr>
              <a:t>“and will cast them into the furnace of fire. There will be wailing and gnashing of teeth.” (Matthew 13:42)</a:t>
            </a:r>
          </a:p>
          <a:p>
            <a:r>
              <a:rPr lang="en-US" sz="3200" i="1" dirty="0">
                <a:solidFill>
                  <a:srgbClr val="4F4C43"/>
                </a:solidFill>
              </a:rPr>
              <a:t>“He will burn up the chaff with unquenchable fire.” (Matthew 3:12)</a:t>
            </a:r>
          </a:p>
          <a:p>
            <a:r>
              <a:rPr lang="en-US" sz="3200" i="1" dirty="0">
                <a:solidFill>
                  <a:srgbClr val="4F4C43"/>
                </a:solidFill>
              </a:rPr>
              <a:t>“Sodom and Gomorrah…are set forth as an example, suffering the vengeance of eternal fire.” (Jude 7)</a:t>
            </a:r>
          </a:p>
        </p:txBody>
      </p:sp>
    </p:spTree>
    <p:extLst>
      <p:ext uri="{BB962C8B-B14F-4D97-AF65-F5344CB8AC3E}">
        <p14:creationId xmlns:p14="http://schemas.microsoft.com/office/powerpoint/2010/main" val="2440374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1304</Words>
  <Application>Microsoft Macintosh PowerPoint</Application>
  <PresentationFormat>Widescreen</PresentationFormat>
  <Paragraphs>80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2</cp:revision>
  <dcterms:created xsi:type="dcterms:W3CDTF">2024-08-02T19:55:19Z</dcterms:created>
  <dcterms:modified xsi:type="dcterms:W3CDTF">2024-08-02T20:59:03Z</dcterms:modified>
</cp:coreProperties>
</file>