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3" r:id="rId5"/>
    <p:sldId id="264" r:id="rId6"/>
    <p:sldId id="259" r:id="rId7"/>
    <p:sldId id="265" r:id="rId8"/>
    <p:sldId id="260" r:id="rId9"/>
    <p:sldId id="266" r:id="rId10"/>
    <p:sldId id="267" r:id="rId11"/>
    <p:sldId id="261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79F0-8FF5-EB40-9C3F-0B2FEC9B8E68}" type="datetimeFigureOut">
              <a:rPr lang="en-US" smtClean="0"/>
              <a:t>8/9/24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13F4E-FE06-5B4F-BDDE-3B67E329E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3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3F4E-FE06-5B4F-BDDE-3B67E329E8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3F4E-FE06-5B4F-BDDE-3B67E329E8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8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513F4E-FE06-5B4F-BDDE-3B67E329E8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8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9A49-AE76-117B-228D-F0E9B26BD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EF8C5-0571-4241-686C-E14D5FAB2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D399-68A7-C169-191B-F73E638C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49F-0B95-0CDD-FF56-8A5D164E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EF38-6906-DEE8-E0E8-B9476D4E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1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CB0A-9DE5-8BD2-0E6F-904FB7D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832E4-3471-69BF-8C9C-183EDAB5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680AE-411E-99E5-4CB7-AC28B741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AD655-583F-5012-76AC-B4FCE013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24605-49CC-01AF-AB8C-73553D27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391DF-84E2-1DA8-AEB9-D4D3D8FC5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99C1A-3942-0C1C-6F3C-8CC2A0FDE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84EB-1AD1-7925-8202-A8FB86E3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9106F-32A3-1E6E-FDC7-9E4279B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CFED0-CAB4-B3C1-09B9-CA8B826F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9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F3A3-6D59-5D1C-3633-D3F3ED8E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5071E-4CFC-A4EE-39BB-47058C17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42216-E7E1-C5A6-8199-A111F67A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1A074-790B-C2ED-20C0-2F015B77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86045-E59E-F55A-9348-2F88C793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8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A5CD-9CC7-830D-8F33-50C783C6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4784A-E6B3-6A51-1559-958F3CD3A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1F250-0516-64A7-5840-4C09A05C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F6AA8-A7F7-5B1D-E016-CF6D75F2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F46B-B3DA-918C-FA2E-63ED951E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8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7BB1-DFD3-3543-5205-8FFD94FE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F2C3-95D0-CB8D-489D-E4CBBE41C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7CA09-2C69-9ECC-E237-4E4A1E156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625F7-77EA-57DD-1B21-34FB9C2B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771C4-F9EC-1C83-3622-D2C4C80E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7D8D9-2A16-5899-EB6B-1216D3C0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7514-0E81-7629-805A-6DD23101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3647A-B289-7E45-B875-CFF6221C8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7B54B-D047-C787-6018-5F3E380A7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574CA-72AD-70F2-B4D0-84CBAEEB8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703F6-1B6B-649B-30DC-1002D86D2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90FF3-4C3F-D4FE-0622-4B8E804B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6A0E7-6AA8-5E9A-BC20-90BCA976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07E93-5E07-9330-5769-70A630C1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52A1-7F21-2BD8-A427-99B2BB3B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2F46E-D51A-E713-C87F-40D7A641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823E1-C14B-BCF7-654A-B8B5F560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CA331-A0DC-D7CD-BB11-3E0D5A00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9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93D85C-2CEF-919F-2C3F-AEBF76BB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3A7FB-7C4C-07B9-A24B-52BFC3CE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9B6F7-4D3E-FCDB-025E-23F99E4C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5168-AECF-C3EC-D976-F33D902C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9E90-F4DE-5BCE-3F0B-222A2998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59443-8179-63F8-DB1D-663544BB5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CB4AC-8580-54BA-554B-F640D7815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2206B-DD5F-FD98-94F6-84F95336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C7F55-886D-B552-CE72-4854FC2A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D557-775C-ED7A-625E-4542B942D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A1D2D-7092-7E7C-93E1-E44BE98AD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D10F7-4D27-8616-83F3-612705339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2E5CB-EFC5-28DD-083D-1DA59BDA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C6D58-E613-A41E-4170-B8AE41AC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2988E-227A-DD26-964A-9E780DB5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2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910EAE-1277-5C46-18F8-8BEF7482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4CE9-6892-1BF8-793C-D38820887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C8626-E05D-3F6F-9AF0-9F7F4E53A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F7B7F-7318-2B4B-9125-E3B430D1FC82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77FF-5373-8C70-D47B-95178FB40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9485C-5000-0614-D72C-8E23241BE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2F8F4B-8858-C14B-B5C3-DE46021D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4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520A8-A5BC-33CA-3924-DFC351C7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859-DAD5-5FCB-4427-FC98584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2" y="2897436"/>
            <a:ext cx="8438919" cy="372788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Accountability in the Worship Assembly</a:t>
            </a:r>
          </a:p>
          <a:p>
            <a:r>
              <a:rPr lang="en-US" sz="3200" dirty="0">
                <a:solidFill>
                  <a:schemeClr val="bg1"/>
                </a:solidFill>
              </a:rPr>
              <a:t>Teaching, exposure of evil, holding fast to good – </a:t>
            </a:r>
            <a:r>
              <a:rPr lang="en-US" sz="3200" i="1" dirty="0">
                <a:solidFill>
                  <a:schemeClr val="bg1"/>
                </a:solidFill>
              </a:rPr>
              <a:t>1 Thessalonians 5:19-22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Teaching and admonishing through song – </a:t>
            </a:r>
            <a:r>
              <a:rPr lang="en-US" sz="3200" i="1" dirty="0">
                <a:solidFill>
                  <a:schemeClr val="bg1"/>
                </a:solidFill>
              </a:rPr>
              <a:t>Ephesians 5:18-19; Colossians 3:16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Listening to, and participating in the grace of God – </a:t>
            </a:r>
            <a:r>
              <a:rPr lang="en-US" sz="3200" i="1" dirty="0">
                <a:solidFill>
                  <a:schemeClr val="bg1"/>
                </a:solidFill>
              </a:rPr>
              <a:t>Titus 2:11-15</a:t>
            </a:r>
          </a:p>
        </p:txBody>
      </p:sp>
    </p:spTree>
    <p:extLst>
      <p:ext uri="{BB962C8B-B14F-4D97-AF65-F5344CB8AC3E}">
        <p14:creationId xmlns:p14="http://schemas.microsoft.com/office/powerpoint/2010/main" val="306217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28DC8C-39C5-198C-A3CA-EE34CF4E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859-DAD5-5FCB-4427-FC98584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732" y="209981"/>
            <a:ext cx="5673687" cy="6438037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3600" b="1" dirty="0"/>
              <a:t>All the faithful worship faithfully, but none who neglect worship remain faithful.</a:t>
            </a:r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en-US" sz="3600" i="1" dirty="0"/>
              <a:t>“For we are the circumcision, </a:t>
            </a:r>
            <a:r>
              <a:rPr lang="en-US" sz="3600" i="1" u="sng" dirty="0"/>
              <a:t>who worship God in the Spirit</a:t>
            </a:r>
            <a:r>
              <a:rPr lang="en-US" sz="3600" i="1" dirty="0"/>
              <a:t>, rejoice in Christ Jesus, and have no confidence in the flesh” (Philippians 3:3). </a:t>
            </a:r>
          </a:p>
        </p:txBody>
      </p:sp>
    </p:spTree>
    <p:extLst>
      <p:ext uri="{BB962C8B-B14F-4D97-AF65-F5344CB8AC3E}">
        <p14:creationId xmlns:p14="http://schemas.microsoft.com/office/powerpoint/2010/main" val="176323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28DC8C-39C5-198C-A3CA-EE34CF4E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859-DAD5-5FCB-4427-FC98584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732" y="209981"/>
            <a:ext cx="5673687" cy="6438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Faithfulness and Faithful Worship with Brethren are Inseparable</a:t>
            </a:r>
          </a:p>
          <a:p>
            <a:r>
              <a:rPr lang="en-US" sz="3200" dirty="0"/>
              <a:t>God’s design of the assembly is to stir up faithfulness – </a:t>
            </a:r>
            <a:r>
              <a:rPr lang="en-US" sz="3200" i="1" dirty="0"/>
              <a:t>Hebrews 10:24-25</a:t>
            </a:r>
          </a:p>
          <a:p>
            <a:r>
              <a:rPr lang="en-US" sz="3200" dirty="0"/>
              <a:t>The assembly promotes growth – </a:t>
            </a:r>
            <a:r>
              <a:rPr lang="en-US" sz="3200" i="1" dirty="0"/>
              <a:t>Ephesians 4:11-16</a:t>
            </a:r>
          </a:p>
          <a:p>
            <a:r>
              <a:rPr lang="en-US" sz="3200" dirty="0"/>
              <a:t>Communal focus on God calls us to faithfulness – </a:t>
            </a:r>
            <a:r>
              <a:rPr lang="en-US" sz="3200" i="1" dirty="0"/>
              <a:t>Psalm 95</a:t>
            </a:r>
          </a:p>
        </p:txBody>
      </p:sp>
    </p:spTree>
    <p:extLst>
      <p:ext uri="{BB962C8B-B14F-4D97-AF65-F5344CB8AC3E}">
        <p14:creationId xmlns:p14="http://schemas.microsoft.com/office/powerpoint/2010/main" val="425649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5F1BD-5928-EC72-9D69-5702DE50E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7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5F1BD-5928-EC72-9D69-5702DE50E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3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51B0CE-F05E-C616-A41C-9FBDCA14A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859-DAD5-5FCB-4427-FC98584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28" y="3623986"/>
            <a:ext cx="11392944" cy="3040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Universe is Theocentric</a:t>
            </a:r>
          </a:p>
          <a:p>
            <a:r>
              <a:rPr lang="en-US" sz="3200" dirty="0"/>
              <a:t>The throne scene – </a:t>
            </a:r>
            <a:r>
              <a:rPr lang="en-US" sz="3200" i="1" dirty="0"/>
              <a:t>Revelation 4-5</a:t>
            </a: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8E4D80-E2B8-F7A6-41BD-4F746B48C259}"/>
              </a:ext>
            </a:extLst>
          </p:cNvPr>
          <p:cNvSpPr/>
          <p:nvPr/>
        </p:nvSpPr>
        <p:spPr>
          <a:xfrm>
            <a:off x="6951643" y="3926280"/>
            <a:ext cx="4099881" cy="41490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595B86-0D67-5F9F-7C22-764F3275DFD6}"/>
              </a:ext>
            </a:extLst>
          </p:cNvPr>
          <p:cNvSpPr txBox="1"/>
          <p:nvPr/>
        </p:nvSpPr>
        <p:spPr>
          <a:xfrm>
            <a:off x="6775811" y="3769512"/>
            <a:ext cx="4448114" cy="39674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21784"/>
              </a:avLst>
            </a:prstTxWarp>
            <a:spAutoFit/>
          </a:bodyPr>
          <a:lstStyle/>
          <a:p>
            <a:pPr algn="ctr"/>
            <a:r>
              <a:rPr lang="en-US" sz="2000" b="1" dirty="0"/>
              <a:t>Every Creature </a:t>
            </a:r>
            <a:r>
              <a:rPr lang="en-US" sz="2000" dirty="0"/>
              <a:t>(</a:t>
            </a:r>
            <a:r>
              <a:rPr lang="en-US" sz="2000" i="1" dirty="0"/>
              <a:t>5:13-14</a:t>
            </a:r>
            <a:r>
              <a:rPr lang="en-US" sz="20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82B0ED-25A5-3357-9A86-2BF5A3E85B75}"/>
              </a:ext>
            </a:extLst>
          </p:cNvPr>
          <p:cNvSpPr txBox="1"/>
          <p:nvPr/>
        </p:nvSpPr>
        <p:spPr>
          <a:xfrm>
            <a:off x="7258995" y="4107948"/>
            <a:ext cx="3481746" cy="31700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21784"/>
              </a:avLst>
            </a:prstTxWarp>
            <a:spAutoFit/>
          </a:bodyPr>
          <a:lstStyle/>
          <a:p>
            <a:pPr algn="ctr"/>
            <a:r>
              <a:rPr lang="en-US" sz="2000" b="1" dirty="0"/>
              <a:t>Innumerable Angels </a:t>
            </a:r>
            <a:r>
              <a:rPr lang="en-US" sz="2000" dirty="0"/>
              <a:t>(</a:t>
            </a:r>
            <a:r>
              <a:rPr lang="en-US" sz="2000" i="1" dirty="0"/>
              <a:t>5:11-12</a:t>
            </a:r>
            <a:r>
              <a:rPr lang="en-US" sz="20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DD0967-D9CC-8533-DD30-667F939F3CA7}"/>
              </a:ext>
            </a:extLst>
          </p:cNvPr>
          <p:cNvSpPr txBox="1"/>
          <p:nvPr/>
        </p:nvSpPr>
        <p:spPr>
          <a:xfrm>
            <a:off x="7520631" y="4481995"/>
            <a:ext cx="2992457" cy="2690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21784"/>
              </a:avLst>
            </a:prstTxWarp>
            <a:spAutoFit/>
          </a:bodyPr>
          <a:lstStyle/>
          <a:p>
            <a:pPr algn="ctr"/>
            <a:r>
              <a:rPr lang="en-US" sz="2000" b="1" dirty="0"/>
              <a:t>Twenty-Four Elders </a:t>
            </a:r>
            <a:r>
              <a:rPr lang="en-US" sz="2000" dirty="0"/>
              <a:t>(</a:t>
            </a:r>
            <a:r>
              <a:rPr lang="en-US" sz="2000" i="1" dirty="0"/>
              <a:t>4:4, 9-11</a:t>
            </a:r>
            <a:r>
              <a:rPr lang="en-US" sz="20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68C108-B73D-9723-F8FE-4CC93A270C8C}"/>
              </a:ext>
            </a:extLst>
          </p:cNvPr>
          <p:cNvSpPr txBox="1"/>
          <p:nvPr/>
        </p:nvSpPr>
        <p:spPr>
          <a:xfrm>
            <a:off x="7818106" y="4815284"/>
            <a:ext cx="2363525" cy="215165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35071"/>
              </a:avLst>
            </a:prstTxWarp>
            <a:spAutoFit/>
          </a:bodyPr>
          <a:lstStyle/>
          <a:p>
            <a:pPr algn="ctr"/>
            <a:r>
              <a:rPr lang="en-US" sz="2000" b="1" dirty="0"/>
              <a:t>Four Living Creatures </a:t>
            </a:r>
            <a:r>
              <a:rPr lang="en-US" sz="2000" dirty="0"/>
              <a:t>(</a:t>
            </a:r>
            <a:r>
              <a:rPr lang="en-US" sz="2000" i="1" dirty="0"/>
              <a:t>4:6-8</a:t>
            </a:r>
            <a:r>
              <a:rPr lang="en-US" sz="2000" dirty="0"/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61B58B-8AFC-98C3-F333-7FC082D65CCE}"/>
              </a:ext>
            </a:extLst>
          </p:cNvPr>
          <p:cNvSpPr/>
          <p:nvPr/>
        </p:nvSpPr>
        <p:spPr>
          <a:xfrm>
            <a:off x="7258999" y="4240607"/>
            <a:ext cx="3481746" cy="35235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F83E96-3D4E-05AD-7D82-A220667E0511}"/>
              </a:ext>
            </a:extLst>
          </p:cNvPr>
          <p:cNvSpPr/>
          <p:nvPr/>
        </p:nvSpPr>
        <p:spPr>
          <a:xfrm>
            <a:off x="7622995" y="4607421"/>
            <a:ext cx="2753753" cy="27868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410CFD-0881-EA5C-FC7B-B2D3D0197420}"/>
              </a:ext>
            </a:extLst>
          </p:cNvPr>
          <p:cNvSpPr/>
          <p:nvPr/>
        </p:nvSpPr>
        <p:spPr>
          <a:xfrm>
            <a:off x="7945007" y="4933298"/>
            <a:ext cx="2109727" cy="21350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8901B-B52D-A984-D188-76DA15A05286}"/>
              </a:ext>
            </a:extLst>
          </p:cNvPr>
          <p:cNvSpPr txBox="1"/>
          <p:nvPr/>
        </p:nvSpPr>
        <p:spPr>
          <a:xfrm>
            <a:off x="8155243" y="5015656"/>
            <a:ext cx="1689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God</a:t>
            </a:r>
          </a:p>
          <a:p>
            <a:pPr algn="ctr"/>
            <a:r>
              <a:rPr lang="en-US" sz="2800" dirty="0"/>
              <a:t>(</a:t>
            </a:r>
            <a:r>
              <a:rPr lang="en-US" sz="2800" i="1" dirty="0"/>
              <a:t>4:2-3, 5</a:t>
            </a:r>
            <a:r>
              <a:rPr lang="en-US" sz="28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21018-9885-BC33-772E-E7513B536787}"/>
              </a:ext>
            </a:extLst>
          </p:cNvPr>
          <p:cNvSpPr txBox="1"/>
          <p:nvPr/>
        </p:nvSpPr>
        <p:spPr>
          <a:xfrm>
            <a:off x="8172234" y="5840932"/>
            <a:ext cx="1689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Lamb</a:t>
            </a:r>
          </a:p>
          <a:p>
            <a:pPr algn="ctr"/>
            <a:r>
              <a:rPr lang="en-US" sz="2800" dirty="0"/>
              <a:t>(</a:t>
            </a:r>
            <a:r>
              <a:rPr lang="en-US" sz="2800" i="1" dirty="0"/>
              <a:t>5:6-7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050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51B0CE-F05E-C616-A41C-9FBDCA14A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859-DAD5-5FCB-4427-FC98584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28" y="3623986"/>
            <a:ext cx="11392944" cy="3040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Universe is Theocentric: The Worship Assembly Exemplifies This, and Keeps Us Properly Oriented</a:t>
            </a:r>
          </a:p>
          <a:p>
            <a:r>
              <a:rPr lang="en-US" sz="3200" dirty="0"/>
              <a:t>Consider the Lord’s Supper – </a:t>
            </a:r>
            <a:r>
              <a:rPr lang="en-US" sz="3200" i="1" dirty="0"/>
              <a:t>Acts 20:7; 1 Cor. 10:16-17; 11:26</a:t>
            </a:r>
          </a:p>
          <a:p>
            <a:r>
              <a:rPr lang="en-US" sz="3200" dirty="0"/>
              <a:t>Consider the Singing – </a:t>
            </a:r>
            <a:r>
              <a:rPr lang="en-US" sz="3200" i="1" dirty="0"/>
              <a:t>Colossians 3:16</a:t>
            </a:r>
          </a:p>
          <a:p>
            <a:r>
              <a:rPr lang="en-US" sz="3200" dirty="0"/>
              <a:t>Same for preaching, praying, and giving.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399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51B0CE-F05E-C616-A41C-9FBDCA14A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859-DAD5-5FCB-4427-FC98584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28" y="3623986"/>
            <a:ext cx="11392944" cy="3040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Universe is Theocentric: The Worship Assembly Exemplifies This, and Keeps Us Properly Oriented</a:t>
            </a:r>
          </a:p>
          <a:p>
            <a:r>
              <a:rPr lang="en-US" sz="3200" dirty="0"/>
              <a:t>The assembly properly shapes our perspective in a world which seeks to warp it – </a:t>
            </a:r>
            <a:r>
              <a:rPr lang="en-US" sz="3200" i="1" dirty="0"/>
              <a:t>Psalm 73</a:t>
            </a:r>
            <a:endParaRPr lang="en-US" sz="3600"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D7A5C3-27D8-6B5F-D2E6-CDCE205B6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43067"/>
              </p:ext>
            </p:extLst>
          </p:nvPr>
        </p:nvGraphicFramePr>
        <p:xfrm>
          <a:off x="251552" y="5628321"/>
          <a:ext cx="11688896" cy="103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44448">
                  <a:extLst>
                    <a:ext uri="{9D8B030D-6E8A-4147-A177-3AD203B41FA5}">
                      <a16:colId xmlns:a16="http://schemas.microsoft.com/office/drawing/2014/main" val="2806533489"/>
                    </a:ext>
                  </a:extLst>
                </a:gridCol>
                <a:gridCol w="5844448">
                  <a:extLst>
                    <a:ext uri="{9D8B030D-6E8A-4147-A177-3AD203B41FA5}">
                      <a16:colId xmlns:a16="http://schemas.microsoft.com/office/drawing/2014/main" val="3249863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Disorientation (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</a:rPr>
                        <a:t>vv. 1-3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Doubt (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</a:rPr>
                        <a:t>vv. 13-14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26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dirty="0">
                          <a:solidFill>
                            <a:schemeClr val="tx1"/>
                          </a:solidFill>
                        </a:rPr>
                        <a:t>Place of correction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</a:rPr>
                        <a:t>vv. 15-17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Renewed perspective (</a:t>
                      </a:r>
                      <a:r>
                        <a:rPr lang="en-US" sz="2800" i="1" dirty="0">
                          <a:solidFill>
                            <a:schemeClr val="tx1"/>
                          </a:solidFill>
                        </a:rPr>
                        <a:t>vv. 25-26, 28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841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29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333B8-87B6-8394-E104-E8A51D2B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859-DAD5-5FCB-4427-FC98584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556" y="232675"/>
            <a:ext cx="6413326" cy="639264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Man is Created in God’s Image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made man in His image – </a:t>
            </a:r>
            <a:r>
              <a:rPr lang="en-US" sz="3200" i="1" dirty="0">
                <a:solidFill>
                  <a:schemeClr val="bg1"/>
                </a:solidFill>
              </a:rPr>
              <a:t>Genesis 1:26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Spiritual – </a:t>
            </a:r>
            <a:r>
              <a:rPr lang="en-US" sz="3200" i="1" dirty="0" err="1">
                <a:solidFill>
                  <a:schemeClr val="bg1"/>
                </a:solidFill>
              </a:rPr>
              <a:t>Ecc</a:t>
            </a:r>
            <a:r>
              <a:rPr lang="en-US" sz="3200" i="1" dirty="0">
                <a:solidFill>
                  <a:schemeClr val="bg1"/>
                </a:solidFill>
              </a:rPr>
              <a:t>. 12:7; John 4:24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Plural – </a:t>
            </a:r>
            <a:r>
              <a:rPr lang="en-US" sz="3200" i="1" dirty="0">
                <a:solidFill>
                  <a:schemeClr val="bg1"/>
                </a:solidFill>
              </a:rPr>
              <a:t>Genesis 1:27; 2:18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very nature of God is inseparable from the concepts of relationship and fellowship – </a:t>
            </a:r>
            <a:r>
              <a:rPr lang="en-US" sz="3200" i="1" dirty="0">
                <a:solidFill>
                  <a:schemeClr val="bg1"/>
                </a:solidFill>
              </a:rPr>
              <a:t>Acts 17:29; 2 Cor. 13:14; John 16:12-15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Believers called to the same “oneness” – </a:t>
            </a:r>
            <a:r>
              <a:rPr lang="en-US" sz="3200" i="1" dirty="0">
                <a:solidFill>
                  <a:schemeClr val="bg1"/>
                </a:solidFill>
              </a:rPr>
              <a:t>John 17:20-21</a:t>
            </a:r>
          </a:p>
        </p:txBody>
      </p:sp>
    </p:spTree>
    <p:extLst>
      <p:ext uri="{BB962C8B-B14F-4D97-AF65-F5344CB8AC3E}">
        <p14:creationId xmlns:p14="http://schemas.microsoft.com/office/powerpoint/2010/main" val="324177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333B8-87B6-8394-E104-E8A51D2B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859-DAD5-5FCB-4427-FC98584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556" y="232675"/>
            <a:ext cx="6413326" cy="6392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Worship Assembly is the Central Place for Fellowship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church immediately engaged in fellowship – </a:t>
            </a:r>
            <a:r>
              <a:rPr lang="en-US" sz="3200" i="1" dirty="0">
                <a:solidFill>
                  <a:schemeClr val="bg1"/>
                </a:solidFill>
              </a:rPr>
              <a:t>Acts 2:42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Regular assemblies – </a:t>
            </a:r>
            <a:r>
              <a:rPr lang="en-US" sz="3200" i="1" dirty="0">
                <a:solidFill>
                  <a:schemeClr val="bg1"/>
                </a:solidFill>
              </a:rPr>
              <a:t>Acts 2:46</a:t>
            </a:r>
          </a:p>
          <a:p>
            <a:r>
              <a:rPr lang="en-US" sz="3200" dirty="0">
                <a:solidFill>
                  <a:schemeClr val="bg1"/>
                </a:solidFill>
              </a:rPr>
              <a:t>United (</a:t>
            </a:r>
            <a:r>
              <a:rPr lang="en-US" sz="3200" i="1" dirty="0">
                <a:solidFill>
                  <a:schemeClr val="bg1"/>
                </a:solidFill>
              </a:rPr>
              <a:t>Acts 4:32</a:t>
            </a:r>
            <a:r>
              <a:rPr lang="en-US" sz="3200" dirty="0">
                <a:solidFill>
                  <a:schemeClr val="bg1"/>
                </a:solidFill>
              </a:rPr>
              <a:t>); together (</a:t>
            </a:r>
            <a:r>
              <a:rPr lang="en-US" sz="3200" i="1" dirty="0">
                <a:solidFill>
                  <a:schemeClr val="bg1"/>
                </a:solidFill>
              </a:rPr>
              <a:t>9:28</a:t>
            </a:r>
            <a:r>
              <a:rPr lang="en-US" sz="3200" dirty="0">
                <a:solidFill>
                  <a:schemeClr val="bg1"/>
                </a:solidFill>
              </a:rPr>
              <a:t>); strengthened (</a:t>
            </a:r>
            <a:r>
              <a:rPr lang="en-US" sz="3200" i="1" dirty="0">
                <a:solidFill>
                  <a:schemeClr val="bg1"/>
                </a:solidFill>
              </a:rPr>
              <a:t>11:25-26</a:t>
            </a:r>
            <a:r>
              <a:rPr lang="en-US" sz="3200" dirty="0">
                <a:solidFill>
                  <a:schemeClr val="bg1"/>
                </a:solidFill>
              </a:rPr>
              <a:t>); prayerful (</a:t>
            </a:r>
            <a:r>
              <a:rPr lang="en-US" sz="3200" i="1" dirty="0">
                <a:solidFill>
                  <a:schemeClr val="bg1"/>
                </a:solidFill>
              </a:rPr>
              <a:t>12:5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Joint participation – </a:t>
            </a:r>
            <a:r>
              <a:rPr lang="en-US" sz="3200" i="1" dirty="0">
                <a:solidFill>
                  <a:schemeClr val="bg1"/>
                </a:solidFill>
              </a:rPr>
              <a:t>Colossians 2:2, 19; Romans 12:4-5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Coming together – </a:t>
            </a:r>
            <a:r>
              <a:rPr lang="en-US" sz="3200" i="1" dirty="0">
                <a:solidFill>
                  <a:schemeClr val="bg1"/>
                </a:solidFill>
              </a:rPr>
              <a:t>1 Cor. 11:17-19, 33</a:t>
            </a:r>
          </a:p>
        </p:txBody>
      </p:sp>
    </p:spTree>
    <p:extLst>
      <p:ext uri="{BB962C8B-B14F-4D97-AF65-F5344CB8AC3E}">
        <p14:creationId xmlns:p14="http://schemas.microsoft.com/office/powerpoint/2010/main" val="14764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520A8-A5BC-33CA-3924-DFC351C7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859-DAD5-5FCB-4427-FC98584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2" y="2897436"/>
            <a:ext cx="8438919" cy="372788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We Need Accountability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When accountability is lacking – </a:t>
            </a:r>
            <a:r>
              <a:rPr lang="en-US" sz="3200" i="1" dirty="0">
                <a:solidFill>
                  <a:schemeClr val="bg1"/>
                </a:solidFill>
              </a:rPr>
              <a:t>Judges 2:10-12; 21:25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Some avoid accountability, but God provides it through His spoken word – </a:t>
            </a:r>
            <a:r>
              <a:rPr lang="en-US" sz="3200" i="1" dirty="0">
                <a:solidFill>
                  <a:schemeClr val="bg1"/>
                </a:solidFill>
              </a:rPr>
              <a:t>Jeremiah 5:30-31; 6:14-17</a:t>
            </a:r>
          </a:p>
        </p:txBody>
      </p:sp>
    </p:spTree>
    <p:extLst>
      <p:ext uri="{BB962C8B-B14F-4D97-AF65-F5344CB8AC3E}">
        <p14:creationId xmlns:p14="http://schemas.microsoft.com/office/powerpoint/2010/main" val="165434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520A8-A5BC-33CA-3924-DFC351C72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9A859-DAD5-5FCB-4427-FC98584A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2" y="2897436"/>
            <a:ext cx="8438919" cy="372788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Accountability in the Worship Assembly</a:t>
            </a:r>
          </a:p>
          <a:p>
            <a:r>
              <a:rPr lang="en-US" sz="3200" dirty="0">
                <a:solidFill>
                  <a:schemeClr val="bg1"/>
                </a:solidFill>
              </a:rPr>
              <a:t>Acceptable worship requires holiness – </a:t>
            </a:r>
            <a:r>
              <a:rPr lang="en-US" sz="3200" i="1" dirty="0">
                <a:solidFill>
                  <a:schemeClr val="bg1"/>
                </a:solidFill>
              </a:rPr>
              <a:t>Psalm 96:7-9</a:t>
            </a:r>
          </a:p>
          <a:p>
            <a:r>
              <a:rPr lang="en-US" sz="3200" dirty="0">
                <a:solidFill>
                  <a:schemeClr val="bg1"/>
                </a:solidFill>
              </a:rPr>
              <a:t>Warning and exhortation – </a:t>
            </a:r>
            <a:r>
              <a:rPr lang="en-US" sz="3200" i="1" dirty="0">
                <a:solidFill>
                  <a:schemeClr val="bg1"/>
                </a:solidFill>
              </a:rPr>
              <a:t>Hebrews 3:12-14; 10:24-25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Exhortation, warning, comfort, support – </a:t>
            </a:r>
            <a:r>
              <a:rPr lang="en-US" sz="3200" i="1" dirty="0">
                <a:solidFill>
                  <a:schemeClr val="bg1"/>
                </a:solidFill>
              </a:rPr>
              <a:t>1 Thessalonians 5:14-15</a:t>
            </a:r>
          </a:p>
        </p:txBody>
      </p:sp>
    </p:spTree>
    <p:extLst>
      <p:ext uri="{BB962C8B-B14F-4D97-AF65-F5344CB8AC3E}">
        <p14:creationId xmlns:p14="http://schemas.microsoft.com/office/powerpoint/2010/main" val="81528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464</Words>
  <Application>Microsoft Macintosh PowerPoint</Application>
  <PresentationFormat>Widescreen</PresentationFormat>
  <Paragraphs>54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4</cp:revision>
  <dcterms:created xsi:type="dcterms:W3CDTF">2024-08-09T19:32:40Z</dcterms:created>
  <dcterms:modified xsi:type="dcterms:W3CDTF">2024-08-09T20:49:18Z</dcterms:modified>
</cp:coreProperties>
</file>