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BA55-2A9E-BBA3-1F5B-DE65CF0AF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85F00-AD4C-A3CF-F39E-6BA676F2A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E33E7-7B1A-B621-A884-933E7988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7323-3FD4-22FE-9493-6927042F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F6484-9A99-8BB4-52DE-C143915D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648F-E6BB-50BD-2AD0-FC455AA8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46BA1-8916-C533-05D8-53CE89B9C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2F694-16CC-3B2F-DAD7-3F9FF8E58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3F6C6-61BC-147D-556D-B66600D9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2EEF6-2DA1-EC2C-DE77-0E61E5E2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9D590-9369-D428-058E-FB3939F02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6FE0F-FAE3-3FBD-67C1-59B9AC29B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0D95-D92E-6C44-FF34-C4153B21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0834E-DE5A-7F8D-80D2-DFF68159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F183A-7F14-1B3D-E8DC-6653B845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0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519D-E9C6-35D6-0047-8A1BE1F7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E6F2-2773-B4D4-AF59-AA380E88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869F9-C54D-BA3C-5E0E-DF4D61C8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B3EAD-446E-0BBF-BBEC-5E91368B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6BA00-FCEB-E065-C77E-E3F6EA37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5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76B2-C837-0F4B-843C-034582D7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35190-8EB9-040B-0DFF-632965FC8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80668-6261-45CE-D66D-28DE07D1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E630-4C28-A881-8DFD-E422CA4B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22676-31CD-A73B-93FE-3EC36029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7BB6-C7A7-A71F-D2AC-83F3B113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33502-8CA2-A734-06FB-55E718E43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5E5AE-AE32-8355-955F-38612D39C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9C2EC-3420-1E52-38FF-598326A0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E133F-CDC7-0D67-FE09-E0B6E166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216C7-71A6-FB09-AD94-E48F7428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B6DA-8275-7185-E4D6-25B6CED7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0C8C1-F14B-1473-5D59-CB0C61A79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75171-8A94-DCCF-BA46-BB709D133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FA99-024A-8A2C-D21A-A1ACB9D0A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C3434-6751-13D2-101C-12772C837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1D69A-5EBD-3E0D-C6F2-9FD8FF31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207B1-3E6C-3ECB-CF77-48C4C895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DCC11-0CB5-0752-4D57-7943FC3F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5499-46AF-8A34-8063-05142EE1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64A92-CC4D-08E0-AC69-B69FB4FC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D9777-45F8-C6B9-14AF-04E1BDDD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FBD97-618A-F181-48E8-D8D115EB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577EF-D980-042C-C72E-3749AC34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B767B-71DD-DDE7-BFAF-A5437FD3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152BB-7B5C-9403-BE1C-CCF08AAF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6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DAE1-C21D-5341-302D-CF8298B7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AF73-C55C-34B4-3E61-30E720C1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1C090-CCC7-D582-C738-FD941EA47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48FE7-0A96-B110-7061-7653E24F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0FA79-51B4-9AA9-A023-6E44E8E5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EB9AB-82F2-7B9C-7823-47F2C7E8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0500-FF8A-48B6-9C46-85C912C1F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AA145-0D0C-BF55-F3E6-72FA5787C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542EE-5F57-BC91-00C7-2F1015596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06937-8E0E-02CA-5848-E81EB160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00CF1-5DE1-240C-9898-5F6A1343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04B25-CBFB-E150-A05B-37AC3243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6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A4282-7A45-E1E6-13AD-DACE43B2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F1B65-9AE2-C8BA-51A9-D1C505096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B91DC-2C21-89F9-BDE7-7C4FE5C56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BD54B7-31D5-5B42-8CCB-E18956EF08AA}" type="datetimeFigureOut">
              <a:rPr lang="en-US" smtClean="0"/>
              <a:t>8/23/24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5FF4-DBE0-4893-AF2A-71F564654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330BC-0B42-3739-6A78-85B6C6212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F44FC-EE6E-7341-A622-D6F384F3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1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25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433EF6-3D3E-B37C-2596-9E07C4FA9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9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C8DCBF-6BDE-1F21-A5E9-1748A3EA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E322-5A25-4BD9-A1C1-9858D130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26" y="1740665"/>
            <a:ext cx="11589745" cy="437847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A Proverb in Israel and the Lord’s Response (</a:t>
            </a:r>
            <a:r>
              <a:rPr lang="en-US" sz="3200" dirty="0">
                <a:solidFill>
                  <a:srgbClr val="7C1F31"/>
                </a:solidFill>
              </a:rPr>
              <a:t>Ezekiel 18:1-4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 Pernicious Proverb (</a:t>
            </a:r>
            <a:r>
              <a:rPr lang="en-US" sz="3200" dirty="0">
                <a:solidFill>
                  <a:srgbClr val="7C1F31"/>
                </a:solidFill>
              </a:rPr>
              <a:t>vv. 1-2</a:t>
            </a:r>
            <a:r>
              <a:rPr lang="en-US" sz="3200" dirty="0"/>
              <a:t>) (</a:t>
            </a:r>
            <a:r>
              <a:rPr lang="en-US" sz="3200" dirty="0">
                <a:solidFill>
                  <a:srgbClr val="7C1F31"/>
                </a:solidFill>
              </a:rPr>
              <a:t>cf. Jeremiah 31:29; Exodus 20:5; 34:7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The Lord’s Rebuke and Correction (</a:t>
            </a:r>
            <a:r>
              <a:rPr lang="en-US" sz="3200" dirty="0">
                <a:solidFill>
                  <a:srgbClr val="7C1F31"/>
                </a:solidFill>
              </a:rPr>
              <a:t>vv. 3-4</a:t>
            </a:r>
            <a:r>
              <a:rPr lang="en-US" sz="3200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6C737-A6DD-4C37-EAB5-3ADFDF6AB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80726" cy="18568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164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C8DCBF-6BDE-1F21-A5E9-1748A3EA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E322-5A25-4BD9-A1C1-9858D130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26" y="1740665"/>
            <a:ext cx="11589745" cy="437847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A Proverb in Israel and the Lord’s Response (</a:t>
            </a:r>
            <a:r>
              <a:rPr lang="en-US" sz="3200" dirty="0">
                <a:solidFill>
                  <a:srgbClr val="7C1F31"/>
                </a:solidFill>
              </a:rPr>
              <a:t>Ezekiel 18:1-4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Each Generation is Free from the Shadow of the Previous (</a:t>
            </a:r>
            <a:r>
              <a:rPr lang="en-US" sz="3200" dirty="0">
                <a:solidFill>
                  <a:srgbClr val="7C1F31"/>
                </a:solidFill>
              </a:rPr>
              <a:t>Ezekiel 18:5-20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 Righteous Man Shall Live (</a:t>
            </a:r>
            <a:r>
              <a:rPr lang="en-US" sz="3200" dirty="0">
                <a:solidFill>
                  <a:srgbClr val="7C1F31"/>
                </a:solidFill>
              </a:rPr>
              <a:t>vv. 5-9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 Righteous Man’s Unrighteous Son Shall Die (</a:t>
            </a:r>
            <a:r>
              <a:rPr lang="en-US" sz="3200" dirty="0">
                <a:solidFill>
                  <a:srgbClr val="7C1F31"/>
                </a:solidFill>
              </a:rPr>
              <a:t>vv. 10-13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An Unrighteous Man’s Righteous Son Shall Live (</a:t>
            </a:r>
            <a:r>
              <a:rPr lang="en-US" sz="3200" dirty="0">
                <a:solidFill>
                  <a:srgbClr val="7C1F31"/>
                </a:solidFill>
              </a:rPr>
              <a:t>vv. 14-18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 Strange Objection (</a:t>
            </a:r>
            <a:r>
              <a:rPr lang="en-US" sz="3200" dirty="0">
                <a:solidFill>
                  <a:srgbClr val="7C1F31"/>
                </a:solidFill>
              </a:rPr>
              <a:t>vv. 19-20</a:t>
            </a:r>
            <a:r>
              <a:rPr lang="en-US" sz="3200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6C737-A6DD-4C37-EAB5-3ADFDF6AB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80726" cy="18568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417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C8DCBF-6BDE-1F21-A5E9-1748A3EA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E322-5A25-4BD9-A1C1-9858D130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26" y="1740665"/>
            <a:ext cx="11589745" cy="4378479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A Proverb in Israel and the Lord’s Response (</a:t>
            </a:r>
            <a:r>
              <a:rPr lang="en-US" sz="3200" dirty="0">
                <a:solidFill>
                  <a:srgbClr val="7C1F31"/>
                </a:solidFill>
              </a:rPr>
              <a:t>Ezekiel 18:1-4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Each Generation is Free from the Shadow of the Previous (</a:t>
            </a:r>
            <a:r>
              <a:rPr lang="en-US" sz="3200" dirty="0">
                <a:solidFill>
                  <a:srgbClr val="7C1F31"/>
                </a:solidFill>
              </a:rPr>
              <a:t>Ezekiel 18:5-20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Each Individual is Free from the Shadow of His Past (</a:t>
            </a:r>
            <a:r>
              <a:rPr lang="en-US" sz="3200" dirty="0">
                <a:solidFill>
                  <a:srgbClr val="7C1F31"/>
                </a:solidFill>
              </a:rPr>
              <a:t>Ezekiel 18:21-29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Abandoned Wickedness Leads to Life (</a:t>
            </a:r>
            <a:r>
              <a:rPr lang="en-US" sz="3200" dirty="0">
                <a:solidFill>
                  <a:srgbClr val="7C1F31"/>
                </a:solidFill>
              </a:rPr>
              <a:t>vv. 21-23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Abandoned Righteousness Leads to Death (</a:t>
            </a:r>
            <a:r>
              <a:rPr lang="en-US" sz="3200" dirty="0">
                <a:solidFill>
                  <a:srgbClr val="7C1F31"/>
                </a:solidFill>
              </a:rPr>
              <a:t>v. 24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The Righteousness of God (</a:t>
            </a:r>
            <a:r>
              <a:rPr lang="en-US" sz="3200" dirty="0">
                <a:solidFill>
                  <a:srgbClr val="7C1F31"/>
                </a:solidFill>
              </a:rPr>
              <a:t>vv. 25-29</a:t>
            </a:r>
            <a:r>
              <a:rPr lang="en-US" sz="3200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6C737-A6DD-4C37-EAB5-3ADFDF6AB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80726" cy="18568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655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C8DCBF-6BDE-1F21-A5E9-1748A3EA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E322-5A25-4BD9-A1C1-9858D130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26" y="1740665"/>
            <a:ext cx="11589745" cy="4378479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A Proverb in Israel and the Lord’s Response (</a:t>
            </a:r>
            <a:r>
              <a:rPr lang="en-US" sz="3200" dirty="0">
                <a:solidFill>
                  <a:srgbClr val="7C1F31"/>
                </a:solidFill>
              </a:rPr>
              <a:t>Ezekiel 18:1-4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Each Generation is Free from the Shadow of the Previous (</a:t>
            </a:r>
            <a:r>
              <a:rPr lang="en-US" sz="3200" dirty="0">
                <a:solidFill>
                  <a:srgbClr val="7C1F31"/>
                </a:solidFill>
              </a:rPr>
              <a:t>Ezekiel 18:5-20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Each Individual is Free from the Shadow of His Past (</a:t>
            </a:r>
            <a:r>
              <a:rPr lang="en-US" sz="3200" dirty="0">
                <a:solidFill>
                  <a:srgbClr val="7C1F31"/>
                </a:solidFill>
              </a:rPr>
              <a:t>Ezekiel 18:21-29</a:t>
            </a:r>
            <a:r>
              <a:rPr lang="en-US" sz="32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God’s Desire and Call for Everyone (</a:t>
            </a:r>
            <a:r>
              <a:rPr lang="en-US" sz="3200" dirty="0">
                <a:solidFill>
                  <a:srgbClr val="7C1F31"/>
                </a:solidFill>
              </a:rPr>
              <a:t>Ezekiel 18:4, 23, 30-32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The Value of Each Soul to God (</a:t>
            </a:r>
            <a:r>
              <a:rPr lang="en-US" sz="3200" dirty="0">
                <a:solidFill>
                  <a:srgbClr val="7C1F31"/>
                </a:solidFill>
              </a:rPr>
              <a:t>vv. 4, 23, 32</a:t>
            </a:r>
            <a:r>
              <a:rPr lang="en-US" sz="3200" dirty="0"/>
              <a:t>) (</a:t>
            </a:r>
            <a:r>
              <a:rPr lang="en-US" sz="3200" dirty="0">
                <a:solidFill>
                  <a:srgbClr val="7C1F31"/>
                </a:solidFill>
              </a:rPr>
              <a:t>cf. 2 Peter 3:9</a:t>
            </a:r>
            <a:r>
              <a:rPr lang="en-US" sz="3200" dirty="0"/>
              <a:t>)</a:t>
            </a:r>
          </a:p>
          <a:p>
            <a:pPr marL="863600" indent="-503238">
              <a:buFont typeface="+mj-lt"/>
              <a:buAutoNum type="alphaUcPeriod"/>
            </a:pPr>
            <a:r>
              <a:rPr lang="en-US" sz="3200" dirty="0"/>
              <a:t>God’s Call to Repentance and Transformation (</a:t>
            </a:r>
            <a:r>
              <a:rPr lang="en-US" sz="3200" dirty="0">
                <a:solidFill>
                  <a:srgbClr val="7C1F31"/>
                </a:solidFill>
              </a:rPr>
              <a:t>vv. 30-31; 36:25-27</a:t>
            </a:r>
            <a:r>
              <a:rPr lang="en-US" sz="3200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6C737-A6DD-4C37-EAB5-3ADFDF6AB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80726" cy="18568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558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433EF6-3D3E-B37C-2596-9E07C4FA9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268</Words>
  <Application>Microsoft Macintosh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1</cp:revision>
  <dcterms:created xsi:type="dcterms:W3CDTF">2024-08-23T19:53:03Z</dcterms:created>
  <dcterms:modified xsi:type="dcterms:W3CDTF">2024-08-23T20:10:12Z</dcterms:modified>
</cp:coreProperties>
</file>